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sldSz cx="10083800" cy="7556500"/>
  <p:notesSz cx="10083800" cy="7556500"/>
  <p:custDataLst>
    <p:tags r:id="rId4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4" d="100"/>
          <a:sy n="64" d="100"/>
        </p:scale>
        <p:origin x="1374" y="6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56285" y="2342515"/>
            <a:ext cx="8571230" cy="158686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512570" y="4231640"/>
            <a:ext cx="7058660" cy="18891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Liberation Sans"/>
                <a:cs typeface="Liberation Sans"/>
              </a:defRPr>
            </a:lvl1pPr>
          </a:lstStyle>
          <a:p>
            <a:endParaRPr/>
          </a:p>
        </p:txBody>
      </p:sp>
      <p:sp>
        <p:nvSpPr>
          <p:cNvPr id="3" name="Holder 3"/>
          <p:cNvSpPr>
            <a:spLocks noGrp="1"/>
          </p:cNvSpPr>
          <p:nvPr>
            <p:ph type="body" idx="1"/>
          </p:nvPr>
        </p:nvSpPr>
        <p:spPr/>
        <p:txBody>
          <a:bodyPr lIns="0" tIns="0" rIns="0" bIns="0"/>
          <a:lstStyle>
            <a:lvl1pPr>
              <a:defRPr sz="2800" b="0" i="0">
                <a:solidFill>
                  <a:schemeClr val="tx1"/>
                </a:solidFill>
                <a:latin typeface="Liberation Sans"/>
                <a:cs typeface="Liberation San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Liberation Sans"/>
                <a:cs typeface="Liberation Sans"/>
              </a:defRPr>
            </a:lvl1pPr>
          </a:lstStyle>
          <a:p>
            <a:endParaRPr/>
          </a:p>
        </p:txBody>
      </p:sp>
      <p:sp>
        <p:nvSpPr>
          <p:cNvPr id="3" name="Holder 3"/>
          <p:cNvSpPr>
            <a:spLocks noGrp="1"/>
          </p:cNvSpPr>
          <p:nvPr>
            <p:ph sz="half" idx="2"/>
          </p:nvPr>
        </p:nvSpPr>
        <p:spPr>
          <a:xfrm>
            <a:off x="504190" y="1737995"/>
            <a:ext cx="4386453" cy="498729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193157" y="1737995"/>
            <a:ext cx="4386453" cy="498729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5/20/2020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Liberation Sans"/>
                <a:cs typeface="Liberation San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5/20/2020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5/20/2020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15925" y="431800"/>
            <a:ext cx="9251949" cy="430887"/>
          </a:xfrm>
          <a:prstGeom prst="rect">
            <a:avLst/>
          </a:prstGeom>
        </p:spPr>
        <p:txBody>
          <a:bodyPr wrap="square" lIns="0" tIns="0" rIns="0" bIns="0">
            <a:spAutoFit/>
          </a:bodyPr>
          <a:lstStyle>
            <a:lvl1pPr>
              <a:defRPr sz="2800" b="0" i="0">
                <a:solidFill>
                  <a:schemeClr val="tx1"/>
                </a:solidFill>
                <a:latin typeface="Liberation Sans"/>
                <a:cs typeface="Liberation Sans"/>
              </a:defRPr>
            </a:lvl1pPr>
          </a:lstStyle>
          <a:p>
            <a:endParaRPr/>
          </a:p>
        </p:txBody>
      </p:sp>
      <p:sp>
        <p:nvSpPr>
          <p:cNvPr id="3" name="Holder 3"/>
          <p:cNvSpPr>
            <a:spLocks noGrp="1"/>
          </p:cNvSpPr>
          <p:nvPr>
            <p:ph type="body" idx="1"/>
          </p:nvPr>
        </p:nvSpPr>
        <p:spPr>
          <a:xfrm>
            <a:off x="385445" y="3458209"/>
            <a:ext cx="9312910" cy="430887"/>
          </a:xfrm>
          <a:prstGeom prst="rect">
            <a:avLst/>
          </a:prstGeom>
        </p:spPr>
        <p:txBody>
          <a:bodyPr wrap="square" lIns="0" tIns="0" rIns="0" bIns="0">
            <a:spAutoFit/>
          </a:bodyPr>
          <a:lstStyle>
            <a:lvl1pPr>
              <a:defRPr sz="2800" b="0" i="0">
                <a:solidFill>
                  <a:schemeClr val="tx1"/>
                </a:solidFill>
                <a:latin typeface="Liberation Sans"/>
                <a:cs typeface="Liberation Sans"/>
              </a:defRPr>
            </a:lvl1pPr>
          </a:lstStyle>
          <a:p>
            <a:endParaRPr/>
          </a:p>
        </p:txBody>
      </p:sp>
      <p:sp>
        <p:nvSpPr>
          <p:cNvPr id="4" name="Holder 4"/>
          <p:cNvSpPr>
            <a:spLocks noGrp="1"/>
          </p:cNvSpPr>
          <p:nvPr>
            <p:ph type="ftr" sz="quarter" idx="5"/>
          </p:nvPr>
        </p:nvSpPr>
        <p:spPr>
          <a:xfrm>
            <a:off x="3428492" y="7027545"/>
            <a:ext cx="3226816" cy="37782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04190" y="7027545"/>
            <a:ext cx="2319274" cy="37782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5/20/2020</a:t>
            </a:fld>
            <a:endParaRPr lang="en-US"/>
          </a:p>
        </p:txBody>
      </p:sp>
      <p:sp>
        <p:nvSpPr>
          <p:cNvPr id="6" name="Holder 6"/>
          <p:cNvSpPr>
            <a:spLocks noGrp="1"/>
          </p:cNvSpPr>
          <p:nvPr>
            <p:ph type="sldNum" sz="quarter" idx="7"/>
          </p:nvPr>
        </p:nvSpPr>
        <p:spPr>
          <a:xfrm>
            <a:off x="7260336" y="7027545"/>
            <a:ext cx="2319274" cy="37782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b="0" i="0" u="none">
          <a:latin typeface="+mj-lt"/>
          <a:ea typeface="+mj-ea"/>
          <a:cs typeface="+mj-cs"/>
        </a:defRPr>
      </a:lvl1pPr>
    </p:titleStyle>
    <p:bodyStyle>
      <a:lvl1pPr marL="0">
        <a:defRPr b="0" i="0" u="none">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image" Target="../media/image31.png"/><Relationship Id="rId16"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19" Type="http://schemas.openxmlformats.org/officeDocument/2006/relationships/image" Target="../media/image48.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0.png"/><Relationship Id="rId7" Type="http://schemas.openxmlformats.org/officeDocument/2006/relationships/image" Target="../media/image25.png"/><Relationship Id="rId12" Type="http://schemas.openxmlformats.org/officeDocument/2006/relationships/image" Target="../media/image58.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7.pn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image" Target="../media/image51.png"/><Relationship Id="rId9" Type="http://schemas.openxmlformats.org/officeDocument/2006/relationships/image" Target="../media/image55.png"/></Relationships>
</file>

<file path=ppt/slides/_rels/slide2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60750" y="2628900"/>
            <a:ext cx="3510279" cy="756920"/>
          </a:xfrm>
          <a:prstGeom prst="rect">
            <a:avLst/>
          </a:prstGeom>
        </p:spPr>
        <p:txBody>
          <a:bodyPr vert="horz" wrap="square" lIns="0" tIns="12700" rIns="0" bIns="0" rtlCol="0">
            <a:spAutoFit/>
          </a:bodyPr>
          <a:lstStyle/>
          <a:p>
            <a:pPr marL="12700">
              <a:lnSpc>
                <a:spcPct val="100000"/>
              </a:lnSpc>
              <a:spcBef>
                <a:spcPts val="100"/>
              </a:spcBef>
            </a:pPr>
            <a:r>
              <a:rPr sz="4800" b="1" dirty="0">
                <a:latin typeface="Liberation Sans"/>
                <a:cs typeface="Liberation Sans"/>
              </a:rPr>
              <a:t>P</a:t>
            </a:r>
            <a:r>
              <a:rPr sz="4800" b="1" spc="-5" dirty="0">
                <a:latin typeface="Liberation Sans"/>
                <a:cs typeface="Liberation Sans"/>
              </a:rPr>
              <a:t>ol</a:t>
            </a:r>
            <a:r>
              <a:rPr sz="4800" b="1" spc="-15" dirty="0">
                <a:latin typeface="Liberation Sans"/>
                <a:cs typeface="Liberation Sans"/>
              </a:rPr>
              <a:t>a</a:t>
            </a:r>
            <a:r>
              <a:rPr sz="4800" b="1" spc="-5" dirty="0">
                <a:latin typeface="Liberation Sans"/>
                <a:cs typeface="Liberation Sans"/>
              </a:rPr>
              <a:t>r</a:t>
            </a:r>
            <a:r>
              <a:rPr sz="4800" b="1" dirty="0">
                <a:latin typeface="Liberation Sans"/>
                <a:cs typeface="Liberation Sans"/>
              </a:rPr>
              <a:t>i</a:t>
            </a:r>
            <a:r>
              <a:rPr sz="4800" b="1" spc="-15" dirty="0">
                <a:latin typeface="Liberation Sans"/>
                <a:cs typeface="Liberation Sans"/>
              </a:rPr>
              <a:t>sa</a:t>
            </a:r>
            <a:r>
              <a:rPr sz="4800" b="1" dirty="0">
                <a:latin typeface="Liberation Sans"/>
                <a:cs typeface="Liberation Sans"/>
              </a:rPr>
              <a:t>tion</a:t>
            </a:r>
            <a:endParaRPr sz="4800">
              <a:latin typeface="Liberation Sans"/>
              <a:cs typeface="Liberation Sans"/>
            </a:endParaRPr>
          </a:p>
        </p:txBody>
      </p:sp>
      <p:sp>
        <p:nvSpPr>
          <p:cNvPr id="3" name="object 3"/>
          <p:cNvSpPr txBox="1"/>
          <p:nvPr/>
        </p:nvSpPr>
        <p:spPr>
          <a:xfrm>
            <a:off x="483869" y="5651500"/>
            <a:ext cx="9102725" cy="1162050"/>
          </a:xfrm>
          <a:prstGeom prst="rect">
            <a:avLst/>
          </a:prstGeom>
        </p:spPr>
        <p:txBody>
          <a:bodyPr vert="horz" wrap="square" lIns="0" tIns="38735" rIns="0" bIns="0" rtlCol="0">
            <a:spAutoFit/>
          </a:bodyPr>
          <a:lstStyle/>
          <a:p>
            <a:pPr marL="12700" marR="5080">
              <a:lnSpc>
                <a:spcPct val="93400"/>
              </a:lnSpc>
              <a:spcBef>
                <a:spcPts val="305"/>
              </a:spcBef>
            </a:pPr>
            <a:r>
              <a:rPr sz="2600" spc="-5" dirty="0">
                <a:latin typeface="Liberation Sans"/>
                <a:cs typeface="Liberation Sans"/>
              </a:rPr>
              <a:t>Only </a:t>
            </a:r>
            <a:r>
              <a:rPr sz="2600" dirty="0">
                <a:latin typeface="Liberation Sans"/>
                <a:cs typeface="Liberation Sans"/>
              </a:rPr>
              <a:t>transverse waves can be </a:t>
            </a:r>
            <a:r>
              <a:rPr sz="2600" spc="-5" dirty="0">
                <a:latin typeface="Liberation Sans"/>
                <a:cs typeface="Liberation Sans"/>
              </a:rPr>
              <a:t>polarised. Therefore, the fact  that light </a:t>
            </a:r>
            <a:r>
              <a:rPr sz="2600" dirty="0">
                <a:latin typeface="Liberation Sans"/>
                <a:cs typeface="Liberation Sans"/>
              </a:rPr>
              <a:t>waves can be </a:t>
            </a:r>
            <a:r>
              <a:rPr sz="2600" spc="-5" dirty="0">
                <a:latin typeface="Liberation Sans"/>
                <a:cs typeface="Liberation Sans"/>
              </a:rPr>
              <a:t>polarised is </a:t>
            </a:r>
            <a:r>
              <a:rPr sz="2600" dirty="0">
                <a:latin typeface="Liberation Sans"/>
                <a:cs typeface="Liberation Sans"/>
              </a:rPr>
              <a:t>a proof </a:t>
            </a:r>
            <a:r>
              <a:rPr sz="2600" spc="-5" dirty="0">
                <a:latin typeface="Liberation Sans"/>
                <a:cs typeface="Liberation Sans"/>
              </a:rPr>
              <a:t>that </a:t>
            </a:r>
            <a:r>
              <a:rPr sz="2600" dirty="0">
                <a:latin typeface="Liberation Sans"/>
                <a:cs typeface="Liberation Sans"/>
              </a:rPr>
              <a:t>EM waves </a:t>
            </a:r>
            <a:r>
              <a:rPr sz="2600" spc="-5" dirty="0">
                <a:latin typeface="Liberation Sans"/>
                <a:cs typeface="Liberation Sans"/>
              </a:rPr>
              <a:t>are  </a:t>
            </a:r>
            <a:r>
              <a:rPr sz="2600" dirty="0">
                <a:latin typeface="Liberation Sans"/>
                <a:cs typeface="Liberation Sans"/>
              </a:rPr>
              <a:t>transverse </a:t>
            </a:r>
            <a:r>
              <a:rPr sz="2600" spc="-5" dirty="0">
                <a:latin typeface="Liberation Sans"/>
                <a:cs typeface="Liberation Sans"/>
              </a:rPr>
              <a:t>in </a:t>
            </a:r>
            <a:r>
              <a:rPr sz="2600" dirty="0">
                <a:latin typeface="Liberation Sans"/>
                <a:cs typeface="Liberation Sans"/>
              </a:rPr>
              <a:t>nature.</a:t>
            </a:r>
            <a:endParaRPr sz="2600">
              <a:latin typeface="Liberation Sans"/>
              <a:cs typeface="Liberatio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24280" y="508782"/>
            <a:ext cx="7992109" cy="2848610"/>
            <a:chOff x="1224280" y="508782"/>
            <a:chExt cx="7992109" cy="2848610"/>
          </a:xfrm>
        </p:grpSpPr>
        <p:sp>
          <p:nvSpPr>
            <p:cNvPr id="3" name="object 3"/>
            <p:cNvSpPr/>
            <p:nvPr/>
          </p:nvSpPr>
          <p:spPr>
            <a:xfrm>
              <a:off x="4149550" y="508782"/>
              <a:ext cx="1716950" cy="2848567"/>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224280" y="2303779"/>
              <a:ext cx="7837170" cy="0"/>
            </a:xfrm>
            <a:custGeom>
              <a:avLst/>
              <a:gdLst/>
              <a:ahLst/>
              <a:cxnLst/>
              <a:rect l="l" t="t" r="r" b="b"/>
              <a:pathLst>
                <a:path w="7837170">
                  <a:moveTo>
                    <a:pt x="0" y="0"/>
                  </a:moveTo>
                  <a:lnTo>
                    <a:pt x="7837170" y="0"/>
                  </a:lnTo>
                </a:path>
              </a:pathLst>
            </a:custGeom>
            <a:ln w="3175">
              <a:solidFill>
                <a:srgbClr val="000000"/>
              </a:solidFill>
            </a:ln>
          </p:spPr>
          <p:txBody>
            <a:bodyPr wrap="square" lIns="0" tIns="0" rIns="0" bIns="0" rtlCol="0"/>
            <a:lstStyle/>
            <a:p>
              <a:endParaRPr/>
            </a:p>
          </p:txBody>
        </p:sp>
        <p:sp>
          <p:nvSpPr>
            <p:cNvPr id="5" name="object 5"/>
            <p:cNvSpPr/>
            <p:nvPr/>
          </p:nvSpPr>
          <p:spPr>
            <a:xfrm>
              <a:off x="9053830" y="2250440"/>
              <a:ext cx="162560" cy="107950"/>
            </a:xfrm>
            <a:custGeom>
              <a:avLst/>
              <a:gdLst/>
              <a:ahLst/>
              <a:cxnLst/>
              <a:rect l="l" t="t" r="r" b="b"/>
              <a:pathLst>
                <a:path w="162559" h="107950">
                  <a:moveTo>
                    <a:pt x="0" y="0"/>
                  </a:moveTo>
                  <a:lnTo>
                    <a:pt x="0" y="107950"/>
                  </a:lnTo>
                  <a:lnTo>
                    <a:pt x="162560" y="53339"/>
                  </a:lnTo>
                  <a:lnTo>
                    <a:pt x="0" y="0"/>
                  </a:lnTo>
                  <a:close/>
                </a:path>
              </a:pathLst>
            </a:custGeom>
            <a:solidFill>
              <a:srgbClr val="000000"/>
            </a:solidFill>
          </p:spPr>
          <p:txBody>
            <a:bodyPr wrap="square" lIns="0" tIns="0" rIns="0" bIns="0" rtlCol="0"/>
            <a:lstStyle/>
            <a:p>
              <a:endParaRPr/>
            </a:p>
          </p:txBody>
        </p:sp>
      </p:grpSp>
      <p:sp>
        <p:nvSpPr>
          <p:cNvPr id="6" name="object 6"/>
          <p:cNvSpPr txBox="1">
            <a:spLocks noGrp="1"/>
          </p:cNvSpPr>
          <p:nvPr>
            <p:ph type="title"/>
          </p:nvPr>
        </p:nvSpPr>
        <p:spPr>
          <a:xfrm>
            <a:off x="7816850" y="1874520"/>
            <a:ext cx="1773555" cy="792480"/>
          </a:xfrm>
          <a:prstGeom prst="rect">
            <a:avLst/>
          </a:prstGeom>
        </p:spPr>
        <p:txBody>
          <a:bodyPr vert="horz" wrap="square" lIns="0" tIns="45720" rIns="0" bIns="0" rtlCol="0">
            <a:spAutoFit/>
          </a:bodyPr>
          <a:lstStyle/>
          <a:p>
            <a:pPr marL="12700" marR="5080">
              <a:lnSpc>
                <a:spcPts val="2920"/>
              </a:lnSpc>
              <a:spcBef>
                <a:spcPts val="360"/>
              </a:spcBef>
            </a:pPr>
            <a:r>
              <a:rPr sz="2600" dirty="0"/>
              <a:t>Direction of  prop</a:t>
            </a:r>
            <a:r>
              <a:rPr sz="2600" spc="10" dirty="0"/>
              <a:t>a</a:t>
            </a:r>
            <a:r>
              <a:rPr sz="2600" dirty="0"/>
              <a:t>ga</a:t>
            </a:r>
            <a:r>
              <a:rPr sz="2600" spc="-5" dirty="0"/>
              <a:t>t</a:t>
            </a:r>
            <a:r>
              <a:rPr sz="2600" spc="-10" dirty="0"/>
              <a:t>i</a:t>
            </a:r>
            <a:r>
              <a:rPr sz="2600" spc="10" dirty="0"/>
              <a:t>o</a:t>
            </a:r>
            <a:r>
              <a:rPr sz="2600" dirty="0"/>
              <a:t>n</a:t>
            </a:r>
            <a:endParaRPr sz="2600"/>
          </a:p>
        </p:txBody>
      </p:sp>
      <p:grpSp>
        <p:nvGrpSpPr>
          <p:cNvPr id="7" name="object 7"/>
          <p:cNvGrpSpPr/>
          <p:nvPr/>
        </p:nvGrpSpPr>
        <p:grpSpPr>
          <a:xfrm>
            <a:off x="1151889" y="4103370"/>
            <a:ext cx="8064500" cy="900430"/>
            <a:chOff x="1151889" y="4103370"/>
            <a:chExt cx="8064500" cy="900430"/>
          </a:xfrm>
        </p:grpSpPr>
        <p:sp>
          <p:nvSpPr>
            <p:cNvPr id="8" name="object 8"/>
            <p:cNvSpPr/>
            <p:nvPr/>
          </p:nvSpPr>
          <p:spPr>
            <a:xfrm>
              <a:off x="1151889" y="4536440"/>
              <a:ext cx="7909559" cy="0"/>
            </a:xfrm>
            <a:custGeom>
              <a:avLst/>
              <a:gdLst/>
              <a:ahLst/>
              <a:cxnLst/>
              <a:rect l="l" t="t" r="r" b="b"/>
              <a:pathLst>
                <a:path w="7909559">
                  <a:moveTo>
                    <a:pt x="0" y="0"/>
                  </a:moveTo>
                  <a:lnTo>
                    <a:pt x="7909559" y="0"/>
                  </a:lnTo>
                </a:path>
              </a:pathLst>
            </a:custGeom>
            <a:ln w="3175">
              <a:solidFill>
                <a:srgbClr val="000000"/>
              </a:solidFill>
            </a:ln>
          </p:spPr>
          <p:txBody>
            <a:bodyPr wrap="square" lIns="0" tIns="0" rIns="0" bIns="0" rtlCol="0"/>
            <a:lstStyle/>
            <a:p>
              <a:endParaRPr/>
            </a:p>
          </p:txBody>
        </p:sp>
        <p:sp>
          <p:nvSpPr>
            <p:cNvPr id="9" name="object 9"/>
            <p:cNvSpPr/>
            <p:nvPr/>
          </p:nvSpPr>
          <p:spPr>
            <a:xfrm>
              <a:off x="9053830" y="4481830"/>
              <a:ext cx="162560" cy="107950"/>
            </a:xfrm>
            <a:custGeom>
              <a:avLst/>
              <a:gdLst/>
              <a:ahLst/>
              <a:cxnLst/>
              <a:rect l="l" t="t" r="r" b="b"/>
              <a:pathLst>
                <a:path w="162559" h="107950">
                  <a:moveTo>
                    <a:pt x="0" y="0"/>
                  </a:moveTo>
                  <a:lnTo>
                    <a:pt x="0" y="107950"/>
                  </a:lnTo>
                  <a:lnTo>
                    <a:pt x="162560" y="54610"/>
                  </a:lnTo>
                  <a:lnTo>
                    <a:pt x="0" y="0"/>
                  </a:lnTo>
                  <a:close/>
                </a:path>
              </a:pathLst>
            </a:custGeom>
            <a:solidFill>
              <a:srgbClr val="000000"/>
            </a:solidFill>
          </p:spPr>
          <p:txBody>
            <a:bodyPr wrap="square" lIns="0" tIns="0" rIns="0" bIns="0" rtlCol="0"/>
            <a:lstStyle/>
            <a:p>
              <a:endParaRPr/>
            </a:p>
          </p:txBody>
        </p:sp>
        <p:sp>
          <p:nvSpPr>
            <p:cNvPr id="10" name="object 10"/>
            <p:cNvSpPr/>
            <p:nvPr/>
          </p:nvSpPr>
          <p:spPr>
            <a:xfrm>
              <a:off x="1457959" y="4295140"/>
              <a:ext cx="0" cy="553720"/>
            </a:xfrm>
            <a:custGeom>
              <a:avLst/>
              <a:gdLst/>
              <a:ahLst/>
              <a:cxnLst/>
              <a:rect l="l" t="t" r="r" b="b"/>
              <a:pathLst>
                <a:path h="553720">
                  <a:moveTo>
                    <a:pt x="0" y="0"/>
                  </a:moveTo>
                  <a:lnTo>
                    <a:pt x="0" y="553720"/>
                  </a:lnTo>
                </a:path>
              </a:pathLst>
            </a:custGeom>
            <a:ln w="3175">
              <a:solidFill>
                <a:srgbClr val="000000"/>
              </a:solidFill>
            </a:ln>
          </p:spPr>
          <p:txBody>
            <a:bodyPr wrap="square" lIns="0" tIns="0" rIns="0" bIns="0" rtlCol="0"/>
            <a:lstStyle/>
            <a:p>
              <a:endParaRPr/>
            </a:p>
          </p:txBody>
        </p:sp>
        <p:sp>
          <p:nvSpPr>
            <p:cNvPr id="11" name="object 11"/>
            <p:cNvSpPr/>
            <p:nvPr/>
          </p:nvSpPr>
          <p:spPr>
            <a:xfrm>
              <a:off x="1404620" y="4140199"/>
              <a:ext cx="107950" cy="863600"/>
            </a:xfrm>
            <a:custGeom>
              <a:avLst/>
              <a:gdLst/>
              <a:ahLst/>
              <a:cxnLst/>
              <a:rect l="l" t="t" r="r" b="b"/>
              <a:pathLst>
                <a:path w="107950" h="863600">
                  <a:moveTo>
                    <a:pt x="107950" y="702310"/>
                  </a:moveTo>
                  <a:lnTo>
                    <a:pt x="0" y="702310"/>
                  </a:lnTo>
                  <a:lnTo>
                    <a:pt x="53340" y="863600"/>
                  </a:lnTo>
                  <a:lnTo>
                    <a:pt x="107950" y="702310"/>
                  </a:lnTo>
                  <a:close/>
                </a:path>
                <a:path w="107950" h="863600">
                  <a:moveTo>
                    <a:pt x="107950" y="161290"/>
                  </a:moveTo>
                  <a:lnTo>
                    <a:pt x="53340" y="0"/>
                  </a:lnTo>
                  <a:lnTo>
                    <a:pt x="0" y="161290"/>
                  </a:lnTo>
                  <a:lnTo>
                    <a:pt x="107950" y="161290"/>
                  </a:lnTo>
                  <a:close/>
                </a:path>
              </a:pathLst>
            </a:custGeom>
            <a:solidFill>
              <a:srgbClr val="000000"/>
            </a:solidFill>
          </p:spPr>
          <p:txBody>
            <a:bodyPr wrap="square" lIns="0" tIns="0" rIns="0" bIns="0" rtlCol="0"/>
            <a:lstStyle/>
            <a:p>
              <a:endParaRPr/>
            </a:p>
          </p:txBody>
        </p:sp>
        <p:sp>
          <p:nvSpPr>
            <p:cNvPr id="12" name="object 12"/>
            <p:cNvSpPr/>
            <p:nvPr/>
          </p:nvSpPr>
          <p:spPr>
            <a:xfrm>
              <a:off x="1962149" y="4295140"/>
              <a:ext cx="0" cy="553720"/>
            </a:xfrm>
            <a:custGeom>
              <a:avLst/>
              <a:gdLst/>
              <a:ahLst/>
              <a:cxnLst/>
              <a:rect l="l" t="t" r="r" b="b"/>
              <a:pathLst>
                <a:path h="553720">
                  <a:moveTo>
                    <a:pt x="0" y="0"/>
                  </a:moveTo>
                  <a:lnTo>
                    <a:pt x="0" y="553720"/>
                  </a:lnTo>
                </a:path>
              </a:pathLst>
            </a:custGeom>
            <a:ln w="3175">
              <a:solidFill>
                <a:srgbClr val="000000"/>
              </a:solidFill>
            </a:ln>
          </p:spPr>
          <p:txBody>
            <a:bodyPr wrap="square" lIns="0" tIns="0" rIns="0" bIns="0" rtlCol="0"/>
            <a:lstStyle/>
            <a:p>
              <a:endParaRPr/>
            </a:p>
          </p:txBody>
        </p:sp>
        <p:sp>
          <p:nvSpPr>
            <p:cNvPr id="13" name="object 13"/>
            <p:cNvSpPr/>
            <p:nvPr/>
          </p:nvSpPr>
          <p:spPr>
            <a:xfrm>
              <a:off x="1908810" y="4140199"/>
              <a:ext cx="107950" cy="863600"/>
            </a:xfrm>
            <a:custGeom>
              <a:avLst/>
              <a:gdLst/>
              <a:ahLst/>
              <a:cxnLst/>
              <a:rect l="l" t="t" r="r" b="b"/>
              <a:pathLst>
                <a:path w="107950" h="863600">
                  <a:moveTo>
                    <a:pt x="107950" y="702310"/>
                  </a:moveTo>
                  <a:lnTo>
                    <a:pt x="0" y="702310"/>
                  </a:lnTo>
                  <a:lnTo>
                    <a:pt x="53340" y="863600"/>
                  </a:lnTo>
                  <a:lnTo>
                    <a:pt x="107950" y="702310"/>
                  </a:lnTo>
                  <a:close/>
                </a:path>
                <a:path w="107950" h="863600">
                  <a:moveTo>
                    <a:pt x="107950" y="161290"/>
                  </a:moveTo>
                  <a:lnTo>
                    <a:pt x="53340" y="0"/>
                  </a:lnTo>
                  <a:lnTo>
                    <a:pt x="0" y="161290"/>
                  </a:lnTo>
                  <a:lnTo>
                    <a:pt x="107950" y="161290"/>
                  </a:lnTo>
                  <a:close/>
                </a:path>
              </a:pathLst>
            </a:custGeom>
            <a:solidFill>
              <a:srgbClr val="000000"/>
            </a:solidFill>
          </p:spPr>
          <p:txBody>
            <a:bodyPr wrap="square" lIns="0" tIns="0" rIns="0" bIns="0" rtlCol="0"/>
            <a:lstStyle/>
            <a:p>
              <a:endParaRPr/>
            </a:p>
          </p:txBody>
        </p:sp>
        <p:sp>
          <p:nvSpPr>
            <p:cNvPr id="14" name="object 14"/>
            <p:cNvSpPr/>
            <p:nvPr/>
          </p:nvSpPr>
          <p:spPr>
            <a:xfrm>
              <a:off x="2556509" y="4295140"/>
              <a:ext cx="0" cy="553720"/>
            </a:xfrm>
            <a:custGeom>
              <a:avLst/>
              <a:gdLst/>
              <a:ahLst/>
              <a:cxnLst/>
              <a:rect l="l" t="t" r="r" b="b"/>
              <a:pathLst>
                <a:path h="553720">
                  <a:moveTo>
                    <a:pt x="0" y="0"/>
                  </a:moveTo>
                  <a:lnTo>
                    <a:pt x="0" y="553720"/>
                  </a:lnTo>
                </a:path>
              </a:pathLst>
            </a:custGeom>
            <a:ln w="3175">
              <a:solidFill>
                <a:srgbClr val="000000"/>
              </a:solidFill>
            </a:ln>
          </p:spPr>
          <p:txBody>
            <a:bodyPr wrap="square" lIns="0" tIns="0" rIns="0" bIns="0" rtlCol="0"/>
            <a:lstStyle/>
            <a:p>
              <a:endParaRPr/>
            </a:p>
          </p:txBody>
        </p:sp>
        <p:sp>
          <p:nvSpPr>
            <p:cNvPr id="15" name="object 15"/>
            <p:cNvSpPr/>
            <p:nvPr/>
          </p:nvSpPr>
          <p:spPr>
            <a:xfrm>
              <a:off x="2503170" y="4140199"/>
              <a:ext cx="107950" cy="863600"/>
            </a:xfrm>
            <a:custGeom>
              <a:avLst/>
              <a:gdLst/>
              <a:ahLst/>
              <a:cxnLst/>
              <a:rect l="l" t="t" r="r" b="b"/>
              <a:pathLst>
                <a:path w="107950" h="863600">
                  <a:moveTo>
                    <a:pt x="107950" y="702310"/>
                  </a:moveTo>
                  <a:lnTo>
                    <a:pt x="0" y="702310"/>
                  </a:lnTo>
                  <a:lnTo>
                    <a:pt x="53340" y="863600"/>
                  </a:lnTo>
                  <a:lnTo>
                    <a:pt x="107950" y="702310"/>
                  </a:lnTo>
                  <a:close/>
                </a:path>
                <a:path w="107950" h="863600">
                  <a:moveTo>
                    <a:pt x="107950" y="161290"/>
                  </a:moveTo>
                  <a:lnTo>
                    <a:pt x="53340" y="0"/>
                  </a:lnTo>
                  <a:lnTo>
                    <a:pt x="0" y="161290"/>
                  </a:lnTo>
                  <a:lnTo>
                    <a:pt x="107950" y="161290"/>
                  </a:lnTo>
                  <a:close/>
                </a:path>
              </a:pathLst>
            </a:custGeom>
            <a:solidFill>
              <a:srgbClr val="000000"/>
            </a:solidFill>
          </p:spPr>
          <p:txBody>
            <a:bodyPr wrap="square" lIns="0" tIns="0" rIns="0" bIns="0" rtlCol="0"/>
            <a:lstStyle/>
            <a:p>
              <a:endParaRPr/>
            </a:p>
          </p:txBody>
        </p:sp>
        <p:sp>
          <p:nvSpPr>
            <p:cNvPr id="16" name="object 16"/>
            <p:cNvSpPr/>
            <p:nvPr/>
          </p:nvSpPr>
          <p:spPr>
            <a:xfrm>
              <a:off x="3204210" y="4295140"/>
              <a:ext cx="0" cy="553720"/>
            </a:xfrm>
            <a:custGeom>
              <a:avLst/>
              <a:gdLst/>
              <a:ahLst/>
              <a:cxnLst/>
              <a:rect l="l" t="t" r="r" b="b"/>
              <a:pathLst>
                <a:path h="553720">
                  <a:moveTo>
                    <a:pt x="0" y="0"/>
                  </a:moveTo>
                  <a:lnTo>
                    <a:pt x="0" y="553720"/>
                  </a:lnTo>
                </a:path>
              </a:pathLst>
            </a:custGeom>
            <a:ln w="3175">
              <a:solidFill>
                <a:srgbClr val="000000"/>
              </a:solidFill>
            </a:ln>
          </p:spPr>
          <p:txBody>
            <a:bodyPr wrap="square" lIns="0" tIns="0" rIns="0" bIns="0" rtlCol="0"/>
            <a:lstStyle/>
            <a:p>
              <a:endParaRPr/>
            </a:p>
          </p:txBody>
        </p:sp>
        <p:sp>
          <p:nvSpPr>
            <p:cNvPr id="17" name="object 17"/>
            <p:cNvSpPr/>
            <p:nvPr/>
          </p:nvSpPr>
          <p:spPr>
            <a:xfrm>
              <a:off x="3150870" y="4140199"/>
              <a:ext cx="107950" cy="863600"/>
            </a:xfrm>
            <a:custGeom>
              <a:avLst/>
              <a:gdLst/>
              <a:ahLst/>
              <a:cxnLst/>
              <a:rect l="l" t="t" r="r" b="b"/>
              <a:pathLst>
                <a:path w="107950" h="863600">
                  <a:moveTo>
                    <a:pt x="107950" y="702310"/>
                  </a:moveTo>
                  <a:lnTo>
                    <a:pt x="0" y="702310"/>
                  </a:lnTo>
                  <a:lnTo>
                    <a:pt x="53340" y="863600"/>
                  </a:lnTo>
                  <a:lnTo>
                    <a:pt x="107950" y="702310"/>
                  </a:lnTo>
                  <a:close/>
                </a:path>
                <a:path w="107950" h="863600">
                  <a:moveTo>
                    <a:pt x="107950" y="161290"/>
                  </a:moveTo>
                  <a:lnTo>
                    <a:pt x="53340" y="0"/>
                  </a:lnTo>
                  <a:lnTo>
                    <a:pt x="0" y="161290"/>
                  </a:lnTo>
                  <a:lnTo>
                    <a:pt x="107950" y="161290"/>
                  </a:lnTo>
                  <a:close/>
                </a:path>
              </a:pathLst>
            </a:custGeom>
            <a:solidFill>
              <a:srgbClr val="000000"/>
            </a:solidFill>
          </p:spPr>
          <p:txBody>
            <a:bodyPr wrap="square" lIns="0" tIns="0" rIns="0" bIns="0" rtlCol="0"/>
            <a:lstStyle/>
            <a:p>
              <a:endParaRPr/>
            </a:p>
          </p:txBody>
        </p:sp>
        <p:sp>
          <p:nvSpPr>
            <p:cNvPr id="18" name="object 18"/>
            <p:cNvSpPr/>
            <p:nvPr/>
          </p:nvSpPr>
          <p:spPr>
            <a:xfrm>
              <a:off x="3853179" y="4295140"/>
              <a:ext cx="0" cy="553720"/>
            </a:xfrm>
            <a:custGeom>
              <a:avLst/>
              <a:gdLst/>
              <a:ahLst/>
              <a:cxnLst/>
              <a:rect l="l" t="t" r="r" b="b"/>
              <a:pathLst>
                <a:path h="553720">
                  <a:moveTo>
                    <a:pt x="0" y="0"/>
                  </a:moveTo>
                  <a:lnTo>
                    <a:pt x="0" y="553720"/>
                  </a:lnTo>
                </a:path>
              </a:pathLst>
            </a:custGeom>
            <a:ln w="3175">
              <a:solidFill>
                <a:srgbClr val="000000"/>
              </a:solidFill>
            </a:ln>
          </p:spPr>
          <p:txBody>
            <a:bodyPr wrap="square" lIns="0" tIns="0" rIns="0" bIns="0" rtlCol="0"/>
            <a:lstStyle/>
            <a:p>
              <a:endParaRPr/>
            </a:p>
          </p:txBody>
        </p:sp>
        <p:sp>
          <p:nvSpPr>
            <p:cNvPr id="19" name="object 19"/>
            <p:cNvSpPr/>
            <p:nvPr/>
          </p:nvSpPr>
          <p:spPr>
            <a:xfrm>
              <a:off x="3798570" y="4140199"/>
              <a:ext cx="107950" cy="863600"/>
            </a:xfrm>
            <a:custGeom>
              <a:avLst/>
              <a:gdLst/>
              <a:ahLst/>
              <a:cxnLst/>
              <a:rect l="l" t="t" r="r" b="b"/>
              <a:pathLst>
                <a:path w="107950" h="863600">
                  <a:moveTo>
                    <a:pt x="107950" y="702310"/>
                  </a:moveTo>
                  <a:lnTo>
                    <a:pt x="0" y="702310"/>
                  </a:lnTo>
                  <a:lnTo>
                    <a:pt x="54610" y="863600"/>
                  </a:lnTo>
                  <a:lnTo>
                    <a:pt x="107950" y="702310"/>
                  </a:lnTo>
                  <a:close/>
                </a:path>
                <a:path w="107950" h="863600">
                  <a:moveTo>
                    <a:pt x="107950" y="161290"/>
                  </a:moveTo>
                  <a:lnTo>
                    <a:pt x="54610" y="0"/>
                  </a:lnTo>
                  <a:lnTo>
                    <a:pt x="0" y="161290"/>
                  </a:lnTo>
                  <a:lnTo>
                    <a:pt x="107950" y="161290"/>
                  </a:lnTo>
                  <a:close/>
                </a:path>
              </a:pathLst>
            </a:custGeom>
            <a:solidFill>
              <a:srgbClr val="000000"/>
            </a:solidFill>
          </p:spPr>
          <p:txBody>
            <a:bodyPr wrap="square" lIns="0" tIns="0" rIns="0" bIns="0" rtlCol="0"/>
            <a:lstStyle/>
            <a:p>
              <a:endParaRPr/>
            </a:p>
          </p:txBody>
        </p:sp>
        <p:sp>
          <p:nvSpPr>
            <p:cNvPr id="20" name="object 20"/>
            <p:cNvSpPr/>
            <p:nvPr/>
          </p:nvSpPr>
          <p:spPr>
            <a:xfrm>
              <a:off x="4483099" y="4295140"/>
              <a:ext cx="0" cy="553720"/>
            </a:xfrm>
            <a:custGeom>
              <a:avLst/>
              <a:gdLst/>
              <a:ahLst/>
              <a:cxnLst/>
              <a:rect l="l" t="t" r="r" b="b"/>
              <a:pathLst>
                <a:path h="553720">
                  <a:moveTo>
                    <a:pt x="0" y="0"/>
                  </a:moveTo>
                  <a:lnTo>
                    <a:pt x="0" y="553720"/>
                  </a:lnTo>
                </a:path>
              </a:pathLst>
            </a:custGeom>
            <a:ln w="3175">
              <a:solidFill>
                <a:srgbClr val="000000"/>
              </a:solidFill>
            </a:ln>
          </p:spPr>
          <p:txBody>
            <a:bodyPr wrap="square" lIns="0" tIns="0" rIns="0" bIns="0" rtlCol="0"/>
            <a:lstStyle/>
            <a:p>
              <a:endParaRPr/>
            </a:p>
          </p:txBody>
        </p:sp>
        <p:sp>
          <p:nvSpPr>
            <p:cNvPr id="21" name="object 21"/>
            <p:cNvSpPr/>
            <p:nvPr/>
          </p:nvSpPr>
          <p:spPr>
            <a:xfrm>
              <a:off x="4428490" y="4140199"/>
              <a:ext cx="109220" cy="863600"/>
            </a:xfrm>
            <a:custGeom>
              <a:avLst/>
              <a:gdLst/>
              <a:ahLst/>
              <a:cxnLst/>
              <a:rect l="l" t="t" r="r" b="b"/>
              <a:pathLst>
                <a:path w="109220" h="863600">
                  <a:moveTo>
                    <a:pt x="109220" y="702310"/>
                  </a:moveTo>
                  <a:lnTo>
                    <a:pt x="0" y="702310"/>
                  </a:lnTo>
                  <a:lnTo>
                    <a:pt x="54610" y="863600"/>
                  </a:lnTo>
                  <a:lnTo>
                    <a:pt x="109220" y="702310"/>
                  </a:lnTo>
                  <a:close/>
                </a:path>
                <a:path w="109220" h="863600">
                  <a:moveTo>
                    <a:pt x="109220" y="161290"/>
                  </a:moveTo>
                  <a:lnTo>
                    <a:pt x="54610" y="0"/>
                  </a:lnTo>
                  <a:lnTo>
                    <a:pt x="0" y="161290"/>
                  </a:lnTo>
                  <a:lnTo>
                    <a:pt x="109220" y="161290"/>
                  </a:lnTo>
                  <a:close/>
                </a:path>
              </a:pathLst>
            </a:custGeom>
            <a:solidFill>
              <a:srgbClr val="000000"/>
            </a:solidFill>
          </p:spPr>
          <p:txBody>
            <a:bodyPr wrap="square" lIns="0" tIns="0" rIns="0" bIns="0" rtlCol="0"/>
            <a:lstStyle/>
            <a:p>
              <a:endParaRPr/>
            </a:p>
          </p:txBody>
        </p:sp>
        <p:sp>
          <p:nvSpPr>
            <p:cNvPr id="22" name="object 22"/>
            <p:cNvSpPr/>
            <p:nvPr/>
          </p:nvSpPr>
          <p:spPr>
            <a:xfrm>
              <a:off x="5041899" y="4295140"/>
              <a:ext cx="0" cy="553720"/>
            </a:xfrm>
            <a:custGeom>
              <a:avLst/>
              <a:gdLst/>
              <a:ahLst/>
              <a:cxnLst/>
              <a:rect l="l" t="t" r="r" b="b"/>
              <a:pathLst>
                <a:path h="553720">
                  <a:moveTo>
                    <a:pt x="0" y="0"/>
                  </a:moveTo>
                  <a:lnTo>
                    <a:pt x="0" y="553720"/>
                  </a:lnTo>
                </a:path>
              </a:pathLst>
            </a:custGeom>
            <a:ln w="3175">
              <a:solidFill>
                <a:srgbClr val="000000"/>
              </a:solidFill>
            </a:ln>
          </p:spPr>
          <p:txBody>
            <a:bodyPr wrap="square" lIns="0" tIns="0" rIns="0" bIns="0" rtlCol="0"/>
            <a:lstStyle/>
            <a:p>
              <a:endParaRPr/>
            </a:p>
          </p:txBody>
        </p:sp>
        <p:sp>
          <p:nvSpPr>
            <p:cNvPr id="23" name="object 23"/>
            <p:cNvSpPr/>
            <p:nvPr/>
          </p:nvSpPr>
          <p:spPr>
            <a:xfrm>
              <a:off x="4987290" y="4140199"/>
              <a:ext cx="107950" cy="863600"/>
            </a:xfrm>
            <a:custGeom>
              <a:avLst/>
              <a:gdLst/>
              <a:ahLst/>
              <a:cxnLst/>
              <a:rect l="l" t="t" r="r" b="b"/>
              <a:pathLst>
                <a:path w="107950" h="863600">
                  <a:moveTo>
                    <a:pt x="107950" y="702310"/>
                  </a:moveTo>
                  <a:lnTo>
                    <a:pt x="0" y="702310"/>
                  </a:lnTo>
                  <a:lnTo>
                    <a:pt x="54610" y="863600"/>
                  </a:lnTo>
                  <a:lnTo>
                    <a:pt x="107950" y="702310"/>
                  </a:lnTo>
                  <a:close/>
                </a:path>
                <a:path w="107950" h="863600">
                  <a:moveTo>
                    <a:pt x="107950" y="161290"/>
                  </a:moveTo>
                  <a:lnTo>
                    <a:pt x="54610" y="0"/>
                  </a:lnTo>
                  <a:lnTo>
                    <a:pt x="0" y="161290"/>
                  </a:lnTo>
                  <a:lnTo>
                    <a:pt x="107950" y="161290"/>
                  </a:lnTo>
                  <a:close/>
                </a:path>
              </a:pathLst>
            </a:custGeom>
            <a:solidFill>
              <a:srgbClr val="000000"/>
            </a:solidFill>
          </p:spPr>
          <p:txBody>
            <a:bodyPr wrap="square" lIns="0" tIns="0" rIns="0" bIns="0" rtlCol="0"/>
            <a:lstStyle/>
            <a:p>
              <a:endParaRPr/>
            </a:p>
          </p:txBody>
        </p:sp>
        <p:sp>
          <p:nvSpPr>
            <p:cNvPr id="24" name="object 24"/>
            <p:cNvSpPr/>
            <p:nvPr/>
          </p:nvSpPr>
          <p:spPr>
            <a:xfrm>
              <a:off x="5636260" y="4295140"/>
              <a:ext cx="0" cy="553720"/>
            </a:xfrm>
            <a:custGeom>
              <a:avLst/>
              <a:gdLst/>
              <a:ahLst/>
              <a:cxnLst/>
              <a:rect l="l" t="t" r="r" b="b"/>
              <a:pathLst>
                <a:path h="553720">
                  <a:moveTo>
                    <a:pt x="0" y="0"/>
                  </a:moveTo>
                  <a:lnTo>
                    <a:pt x="0" y="553720"/>
                  </a:lnTo>
                </a:path>
              </a:pathLst>
            </a:custGeom>
            <a:ln w="3175">
              <a:solidFill>
                <a:srgbClr val="000000"/>
              </a:solidFill>
            </a:ln>
          </p:spPr>
          <p:txBody>
            <a:bodyPr wrap="square" lIns="0" tIns="0" rIns="0" bIns="0" rtlCol="0"/>
            <a:lstStyle/>
            <a:p>
              <a:endParaRPr/>
            </a:p>
          </p:txBody>
        </p:sp>
        <p:sp>
          <p:nvSpPr>
            <p:cNvPr id="25" name="object 25"/>
            <p:cNvSpPr/>
            <p:nvPr/>
          </p:nvSpPr>
          <p:spPr>
            <a:xfrm>
              <a:off x="5581650" y="4140199"/>
              <a:ext cx="107950" cy="863600"/>
            </a:xfrm>
            <a:custGeom>
              <a:avLst/>
              <a:gdLst/>
              <a:ahLst/>
              <a:cxnLst/>
              <a:rect l="l" t="t" r="r" b="b"/>
              <a:pathLst>
                <a:path w="107950" h="863600">
                  <a:moveTo>
                    <a:pt x="107950" y="702310"/>
                  </a:moveTo>
                  <a:lnTo>
                    <a:pt x="0" y="702310"/>
                  </a:lnTo>
                  <a:lnTo>
                    <a:pt x="54610" y="863600"/>
                  </a:lnTo>
                  <a:lnTo>
                    <a:pt x="107950" y="702310"/>
                  </a:lnTo>
                  <a:close/>
                </a:path>
                <a:path w="107950" h="863600">
                  <a:moveTo>
                    <a:pt x="107950" y="161290"/>
                  </a:moveTo>
                  <a:lnTo>
                    <a:pt x="54610" y="0"/>
                  </a:lnTo>
                  <a:lnTo>
                    <a:pt x="0" y="161290"/>
                  </a:lnTo>
                  <a:lnTo>
                    <a:pt x="107950" y="161290"/>
                  </a:lnTo>
                  <a:close/>
                </a:path>
              </a:pathLst>
            </a:custGeom>
            <a:solidFill>
              <a:srgbClr val="000000"/>
            </a:solidFill>
          </p:spPr>
          <p:txBody>
            <a:bodyPr wrap="square" lIns="0" tIns="0" rIns="0" bIns="0" rtlCol="0"/>
            <a:lstStyle/>
            <a:p>
              <a:endParaRPr/>
            </a:p>
          </p:txBody>
        </p:sp>
        <p:sp>
          <p:nvSpPr>
            <p:cNvPr id="26" name="object 26"/>
            <p:cNvSpPr/>
            <p:nvPr/>
          </p:nvSpPr>
          <p:spPr>
            <a:xfrm>
              <a:off x="6193789" y="4295140"/>
              <a:ext cx="0" cy="553720"/>
            </a:xfrm>
            <a:custGeom>
              <a:avLst/>
              <a:gdLst/>
              <a:ahLst/>
              <a:cxnLst/>
              <a:rect l="l" t="t" r="r" b="b"/>
              <a:pathLst>
                <a:path h="553720">
                  <a:moveTo>
                    <a:pt x="0" y="0"/>
                  </a:moveTo>
                  <a:lnTo>
                    <a:pt x="0" y="553720"/>
                  </a:lnTo>
                </a:path>
              </a:pathLst>
            </a:custGeom>
            <a:ln w="3175">
              <a:solidFill>
                <a:srgbClr val="000000"/>
              </a:solidFill>
            </a:ln>
          </p:spPr>
          <p:txBody>
            <a:bodyPr wrap="square" lIns="0" tIns="0" rIns="0" bIns="0" rtlCol="0"/>
            <a:lstStyle/>
            <a:p>
              <a:endParaRPr/>
            </a:p>
          </p:txBody>
        </p:sp>
        <p:sp>
          <p:nvSpPr>
            <p:cNvPr id="27" name="object 27"/>
            <p:cNvSpPr/>
            <p:nvPr/>
          </p:nvSpPr>
          <p:spPr>
            <a:xfrm>
              <a:off x="6140450" y="4140199"/>
              <a:ext cx="107950" cy="863600"/>
            </a:xfrm>
            <a:custGeom>
              <a:avLst/>
              <a:gdLst/>
              <a:ahLst/>
              <a:cxnLst/>
              <a:rect l="l" t="t" r="r" b="b"/>
              <a:pathLst>
                <a:path w="107950" h="863600">
                  <a:moveTo>
                    <a:pt x="107950" y="702310"/>
                  </a:moveTo>
                  <a:lnTo>
                    <a:pt x="0" y="702310"/>
                  </a:lnTo>
                  <a:lnTo>
                    <a:pt x="53340" y="863600"/>
                  </a:lnTo>
                  <a:lnTo>
                    <a:pt x="107950" y="702310"/>
                  </a:lnTo>
                  <a:close/>
                </a:path>
                <a:path w="107950" h="863600">
                  <a:moveTo>
                    <a:pt x="107950" y="161290"/>
                  </a:moveTo>
                  <a:lnTo>
                    <a:pt x="53340" y="0"/>
                  </a:lnTo>
                  <a:lnTo>
                    <a:pt x="0" y="161290"/>
                  </a:lnTo>
                  <a:lnTo>
                    <a:pt x="107950" y="161290"/>
                  </a:lnTo>
                  <a:close/>
                </a:path>
              </a:pathLst>
            </a:custGeom>
            <a:solidFill>
              <a:srgbClr val="000000"/>
            </a:solidFill>
          </p:spPr>
          <p:txBody>
            <a:bodyPr wrap="square" lIns="0" tIns="0" rIns="0" bIns="0" rtlCol="0"/>
            <a:lstStyle/>
            <a:p>
              <a:endParaRPr/>
            </a:p>
          </p:txBody>
        </p:sp>
        <p:sp>
          <p:nvSpPr>
            <p:cNvPr id="28" name="object 28"/>
            <p:cNvSpPr/>
            <p:nvPr/>
          </p:nvSpPr>
          <p:spPr>
            <a:xfrm>
              <a:off x="6824980" y="4258310"/>
              <a:ext cx="0" cy="554990"/>
            </a:xfrm>
            <a:custGeom>
              <a:avLst/>
              <a:gdLst/>
              <a:ahLst/>
              <a:cxnLst/>
              <a:rect l="l" t="t" r="r" b="b"/>
              <a:pathLst>
                <a:path h="554989">
                  <a:moveTo>
                    <a:pt x="0" y="0"/>
                  </a:moveTo>
                  <a:lnTo>
                    <a:pt x="0" y="554989"/>
                  </a:lnTo>
                </a:path>
              </a:pathLst>
            </a:custGeom>
            <a:ln w="3175">
              <a:solidFill>
                <a:srgbClr val="000000"/>
              </a:solidFill>
            </a:ln>
          </p:spPr>
          <p:txBody>
            <a:bodyPr wrap="square" lIns="0" tIns="0" rIns="0" bIns="0" rtlCol="0"/>
            <a:lstStyle/>
            <a:p>
              <a:endParaRPr/>
            </a:p>
          </p:txBody>
        </p:sp>
        <p:sp>
          <p:nvSpPr>
            <p:cNvPr id="29" name="object 29"/>
            <p:cNvSpPr/>
            <p:nvPr/>
          </p:nvSpPr>
          <p:spPr>
            <a:xfrm>
              <a:off x="6770370" y="4103369"/>
              <a:ext cx="107950" cy="864869"/>
            </a:xfrm>
            <a:custGeom>
              <a:avLst/>
              <a:gdLst/>
              <a:ahLst/>
              <a:cxnLst/>
              <a:rect l="l" t="t" r="r" b="b"/>
              <a:pathLst>
                <a:path w="107950" h="864870">
                  <a:moveTo>
                    <a:pt x="107950" y="702310"/>
                  </a:moveTo>
                  <a:lnTo>
                    <a:pt x="0" y="702310"/>
                  </a:lnTo>
                  <a:lnTo>
                    <a:pt x="54610" y="864870"/>
                  </a:lnTo>
                  <a:lnTo>
                    <a:pt x="107950" y="702310"/>
                  </a:lnTo>
                  <a:close/>
                </a:path>
                <a:path w="107950" h="864870">
                  <a:moveTo>
                    <a:pt x="107950" y="162560"/>
                  </a:moveTo>
                  <a:lnTo>
                    <a:pt x="54610" y="0"/>
                  </a:lnTo>
                  <a:lnTo>
                    <a:pt x="0" y="162560"/>
                  </a:lnTo>
                  <a:lnTo>
                    <a:pt x="107950" y="162560"/>
                  </a:lnTo>
                  <a:close/>
                </a:path>
              </a:pathLst>
            </a:custGeom>
            <a:solidFill>
              <a:srgbClr val="000000"/>
            </a:solidFill>
          </p:spPr>
          <p:txBody>
            <a:bodyPr wrap="square" lIns="0" tIns="0" rIns="0" bIns="0" rtlCol="0"/>
            <a:lstStyle/>
            <a:p>
              <a:endParaRPr/>
            </a:p>
          </p:txBody>
        </p:sp>
        <p:sp>
          <p:nvSpPr>
            <p:cNvPr id="30" name="object 30"/>
            <p:cNvSpPr/>
            <p:nvPr/>
          </p:nvSpPr>
          <p:spPr>
            <a:xfrm>
              <a:off x="7490460" y="4258310"/>
              <a:ext cx="0" cy="554990"/>
            </a:xfrm>
            <a:custGeom>
              <a:avLst/>
              <a:gdLst/>
              <a:ahLst/>
              <a:cxnLst/>
              <a:rect l="l" t="t" r="r" b="b"/>
              <a:pathLst>
                <a:path h="554989">
                  <a:moveTo>
                    <a:pt x="0" y="0"/>
                  </a:moveTo>
                  <a:lnTo>
                    <a:pt x="0" y="554989"/>
                  </a:lnTo>
                </a:path>
              </a:pathLst>
            </a:custGeom>
            <a:ln w="3175">
              <a:solidFill>
                <a:srgbClr val="000000"/>
              </a:solidFill>
            </a:ln>
          </p:spPr>
          <p:txBody>
            <a:bodyPr wrap="square" lIns="0" tIns="0" rIns="0" bIns="0" rtlCol="0"/>
            <a:lstStyle/>
            <a:p>
              <a:endParaRPr/>
            </a:p>
          </p:txBody>
        </p:sp>
        <p:sp>
          <p:nvSpPr>
            <p:cNvPr id="31" name="object 31"/>
            <p:cNvSpPr/>
            <p:nvPr/>
          </p:nvSpPr>
          <p:spPr>
            <a:xfrm>
              <a:off x="7437120" y="4103369"/>
              <a:ext cx="107950" cy="864869"/>
            </a:xfrm>
            <a:custGeom>
              <a:avLst/>
              <a:gdLst/>
              <a:ahLst/>
              <a:cxnLst/>
              <a:rect l="l" t="t" r="r" b="b"/>
              <a:pathLst>
                <a:path w="107950" h="864870">
                  <a:moveTo>
                    <a:pt x="107950" y="702310"/>
                  </a:moveTo>
                  <a:lnTo>
                    <a:pt x="0" y="702310"/>
                  </a:lnTo>
                  <a:lnTo>
                    <a:pt x="53340" y="864870"/>
                  </a:lnTo>
                  <a:lnTo>
                    <a:pt x="107950" y="702310"/>
                  </a:lnTo>
                  <a:close/>
                </a:path>
                <a:path w="107950" h="864870">
                  <a:moveTo>
                    <a:pt x="107950" y="162560"/>
                  </a:moveTo>
                  <a:lnTo>
                    <a:pt x="53340" y="0"/>
                  </a:lnTo>
                  <a:lnTo>
                    <a:pt x="0" y="162560"/>
                  </a:lnTo>
                  <a:lnTo>
                    <a:pt x="107950" y="162560"/>
                  </a:lnTo>
                  <a:close/>
                </a:path>
              </a:pathLst>
            </a:custGeom>
            <a:solidFill>
              <a:srgbClr val="000000"/>
            </a:solidFill>
          </p:spPr>
          <p:txBody>
            <a:bodyPr wrap="square" lIns="0" tIns="0" rIns="0" bIns="0" rtlCol="0"/>
            <a:lstStyle/>
            <a:p>
              <a:endParaRPr/>
            </a:p>
          </p:txBody>
        </p:sp>
        <p:sp>
          <p:nvSpPr>
            <p:cNvPr id="32" name="object 32"/>
            <p:cNvSpPr/>
            <p:nvPr/>
          </p:nvSpPr>
          <p:spPr>
            <a:xfrm>
              <a:off x="1367789" y="4464050"/>
              <a:ext cx="180340" cy="180339"/>
            </a:xfrm>
            <a:prstGeom prst="rect">
              <a:avLst/>
            </a:prstGeom>
            <a:blipFill>
              <a:blip r:embed="rId3" cstate="print"/>
              <a:stretch>
                <a:fillRect/>
              </a:stretch>
            </a:blipFill>
          </p:spPr>
          <p:txBody>
            <a:bodyPr wrap="square" lIns="0" tIns="0" rIns="0" bIns="0" rtlCol="0"/>
            <a:lstStyle/>
            <a:p>
              <a:endParaRPr/>
            </a:p>
          </p:txBody>
        </p:sp>
        <p:sp>
          <p:nvSpPr>
            <p:cNvPr id="33" name="object 33"/>
            <p:cNvSpPr/>
            <p:nvPr/>
          </p:nvSpPr>
          <p:spPr>
            <a:xfrm>
              <a:off x="1871979" y="4464050"/>
              <a:ext cx="180339" cy="180339"/>
            </a:xfrm>
            <a:prstGeom prst="rect">
              <a:avLst/>
            </a:prstGeom>
            <a:blipFill>
              <a:blip r:embed="rId3" cstate="print"/>
              <a:stretch>
                <a:fillRect/>
              </a:stretch>
            </a:blipFill>
          </p:spPr>
          <p:txBody>
            <a:bodyPr wrap="square" lIns="0" tIns="0" rIns="0" bIns="0" rtlCol="0"/>
            <a:lstStyle/>
            <a:p>
              <a:endParaRPr/>
            </a:p>
          </p:txBody>
        </p:sp>
        <p:sp>
          <p:nvSpPr>
            <p:cNvPr id="34" name="object 34"/>
            <p:cNvSpPr/>
            <p:nvPr/>
          </p:nvSpPr>
          <p:spPr>
            <a:xfrm>
              <a:off x="2484119" y="4465320"/>
              <a:ext cx="180340" cy="180340"/>
            </a:xfrm>
            <a:prstGeom prst="rect">
              <a:avLst/>
            </a:prstGeom>
            <a:blipFill>
              <a:blip r:embed="rId4" cstate="print"/>
              <a:stretch>
                <a:fillRect/>
              </a:stretch>
            </a:blipFill>
          </p:spPr>
          <p:txBody>
            <a:bodyPr wrap="square" lIns="0" tIns="0" rIns="0" bIns="0" rtlCol="0"/>
            <a:lstStyle/>
            <a:p>
              <a:endParaRPr/>
            </a:p>
          </p:txBody>
        </p:sp>
        <p:sp>
          <p:nvSpPr>
            <p:cNvPr id="35" name="object 35"/>
            <p:cNvSpPr/>
            <p:nvPr/>
          </p:nvSpPr>
          <p:spPr>
            <a:xfrm>
              <a:off x="3114039" y="4464050"/>
              <a:ext cx="180339" cy="180339"/>
            </a:xfrm>
            <a:prstGeom prst="rect">
              <a:avLst/>
            </a:prstGeom>
            <a:blipFill>
              <a:blip r:embed="rId3" cstate="print"/>
              <a:stretch>
                <a:fillRect/>
              </a:stretch>
            </a:blipFill>
          </p:spPr>
          <p:txBody>
            <a:bodyPr wrap="square" lIns="0" tIns="0" rIns="0" bIns="0" rtlCol="0"/>
            <a:lstStyle/>
            <a:p>
              <a:endParaRPr/>
            </a:p>
          </p:txBody>
        </p:sp>
        <p:sp>
          <p:nvSpPr>
            <p:cNvPr id="36" name="object 36"/>
            <p:cNvSpPr/>
            <p:nvPr/>
          </p:nvSpPr>
          <p:spPr>
            <a:xfrm>
              <a:off x="3761739" y="4464050"/>
              <a:ext cx="180339" cy="180339"/>
            </a:xfrm>
            <a:prstGeom prst="rect">
              <a:avLst/>
            </a:prstGeom>
            <a:blipFill>
              <a:blip r:embed="rId3" cstate="print"/>
              <a:stretch>
                <a:fillRect/>
              </a:stretch>
            </a:blipFill>
          </p:spPr>
          <p:txBody>
            <a:bodyPr wrap="square" lIns="0" tIns="0" rIns="0" bIns="0" rtlCol="0"/>
            <a:lstStyle/>
            <a:p>
              <a:endParaRPr/>
            </a:p>
          </p:txBody>
        </p:sp>
        <p:sp>
          <p:nvSpPr>
            <p:cNvPr id="37" name="object 37"/>
            <p:cNvSpPr/>
            <p:nvPr/>
          </p:nvSpPr>
          <p:spPr>
            <a:xfrm>
              <a:off x="4394200" y="4465320"/>
              <a:ext cx="180339" cy="180340"/>
            </a:xfrm>
            <a:prstGeom prst="rect">
              <a:avLst/>
            </a:prstGeom>
            <a:blipFill>
              <a:blip r:embed="rId5" cstate="print"/>
              <a:stretch>
                <a:fillRect/>
              </a:stretch>
            </a:blipFill>
          </p:spPr>
          <p:txBody>
            <a:bodyPr wrap="square" lIns="0" tIns="0" rIns="0" bIns="0" rtlCol="0"/>
            <a:lstStyle/>
            <a:p>
              <a:endParaRPr/>
            </a:p>
          </p:txBody>
        </p:sp>
        <p:sp>
          <p:nvSpPr>
            <p:cNvPr id="38" name="object 38"/>
            <p:cNvSpPr/>
            <p:nvPr/>
          </p:nvSpPr>
          <p:spPr>
            <a:xfrm>
              <a:off x="4970780" y="4466590"/>
              <a:ext cx="180340" cy="180340"/>
            </a:xfrm>
            <a:prstGeom prst="rect">
              <a:avLst/>
            </a:prstGeom>
            <a:blipFill>
              <a:blip r:embed="rId6" cstate="print"/>
              <a:stretch>
                <a:fillRect/>
              </a:stretch>
            </a:blipFill>
          </p:spPr>
          <p:txBody>
            <a:bodyPr wrap="square" lIns="0" tIns="0" rIns="0" bIns="0" rtlCol="0"/>
            <a:lstStyle/>
            <a:p>
              <a:endParaRPr/>
            </a:p>
          </p:txBody>
        </p:sp>
        <p:sp>
          <p:nvSpPr>
            <p:cNvPr id="39" name="object 39"/>
            <p:cNvSpPr/>
            <p:nvPr/>
          </p:nvSpPr>
          <p:spPr>
            <a:xfrm>
              <a:off x="5546089" y="4466590"/>
              <a:ext cx="180339" cy="180340"/>
            </a:xfrm>
            <a:prstGeom prst="rect">
              <a:avLst/>
            </a:prstGeom>
            <a:blipFill>
              <a:blip r:embed="rId7" cstate="print"/>
              <a:stretch>
                <a:fillRect/>
              </a:stretch>
            </a:blipFill>
          </p:spPr>
          <p:txBody>
            <a:bodyPr wrap="square" lIns="0" tIns="0" rIns="0" bIns="0" rtlCol="0"/>
            <a:lstStyle/>
            <a:p>
              <a:endParaRPr/>
            </a:p>
          </p:txBody>
        </p:sp>
        <p:sp>
          <p:nvSpPr>
            <p:cNvPr id="40" name="object 40"/>
            <p:cNvSpPr/>
            <p:nvPr/>
          </p:nvSpPr>
          <p:spPr>
            <a:xfrm>
              <a:off x="6087110" y="4466590"/>
              <a:ext cx="180339" cy="180340"/>
            </a:xfrm>
            <a:prstGeom prst="rect">
              <a:avLst/>
            </a:prstGeom>
            <a:blipFill>
              <a:blip r:embed="rId8" cstate="print"/>
              <a:stretch>
                <a:fillRect/>
              </a:stretch>
            </a:blipFill>
          </p:spPr>
          <p:txBody>
            <a:bodyPr wrap="square" lIns="0" tIns="0" rIns="0" bIns="0" rtlCol="0"/>
            <a:lstStyle/>
            <a:p>
              <a:endParaRPr/>
            </a:p>
          </p:txBody>
        </p:sp>
        <p:sp>
          <p:nvSpPr>
            <p:cNvPr id="41" name="object 41"/>
            <p:cNvSpPr/>
            <p:nvPr/>
          </p:nvSpPr>
          <p:spPr>
            <a:xfrm>
              <a:off x="6734810" y="4467860"/>
              <a:ext cx="180340" cy="180339"/>
            </a:xfrm>
            <a:prstGeom prst="rect">
              <a:avLst/>
            </a:prstGeom>
            <a:blipFill>
              <a:blip r:embed="rId9" cstate="print"/>
              <a:stretch>
                <a:fillRect/>
              </a:stretch>
            </a:blipFill>
          </p:spPr>
          <p:txBody>
            <a:bodyPr wrap="square" lIns="0" tIns="0" rIns="0" bIns="0" rtlCol="0"/>
            <a:lstStyle/>
            <a:p>
              <a:endParaRPr/>
            </a:p>
          </p:txBody>
        </p:sp>
        <p:sp>
          <p:nvSpPr>
            <p:cNvPr id="42" name="object 42"/>
            <p:cNvSpPr/>
            <p:nvPr/>
          </p:nvSpPr>
          <p:spPr>
            <a:xfrm>
              <a:off x="7397749" y="4467860"/>
              <a:ext cx="180340" cy="180339"/>
            </a:xfrm>
            <a:prstGeom prst="rect">
              <a:avLst/>
            </a:prstGeom>
            <a:blipFill>
              <a:blip r:embed="rId10" cstate="print"/>
              <a:stretch>
                <a:fillRect/>
              </a:stretch>
            </a:blipFill>
          </p:spPr>
          <p:txBody>
            <a:bodyPr wrap="square" lIns="0" tIns="0" rIns="0" bIns="0" rtlCol="0"/>
            <a:lstStyle/>
            <a:p>
              <a:endParaRPr/>
            </a:p>
          </p:txBody>
        </p:sp>
      </p:grpSp>
      <p:sp>
        <p:nvSpPr>
          <p:cNvPr id="43" name="object 43"/>
          <p:cNvSpPr/>
          <p:nvPr/>
        </p:nvSpPr>
        <p:spPr>
          <a:xfrm>
            <a:off x="1367789" y="5796279"/>
            <a:ext cx="180340" cy="180339"/>
          </a:xfrm>
          <a:prstGeom prst="rect">
            <a:avLst/>
          </a:prstGeom>
          <a:blipFill>
            <a:blip r:embed="rId11" cstate="print"/>
            <a:stretch>
              <a:fillRect/>
            </a:stretch>
          </a:blipFill>
        </p:spPr>
        <p:txBody>
          <a:bodyPr wrap="square" lIns="0" tIns="0" rIns="0" bIns="0" rtlCol="0"/>
          <a:lstStyle/>
          <a:p>
            <a:endParaRPr/>
          </a:p>
        </p:txBody>
      </p:sp>
      <p:grpSp>
        <p:nvGrpSpPr>
          <p:cNvPr id="44" name="object 44"/>
          <p:cNvGrpSpPr/>
          <p:nvPr/>
        </p:nvGrpSpPr>
        <p:grpSpPr>
          <a:xfrm>
            <a:off x="1386839" y="6336029"/>
            <a:ext cx="107950" cy="863600"/>
            <a:chOff x="1386839" y="6336029"/>
            <a:chExt cx="107950" cy="863600"/>
          </a:xfrm>
        </p:grpSpPr>
        <p:sp>
          <p:nvSpPr>
            <p:cNvPr id="45" name="object 45"/>
            <p:cNvSpPr/>
            <p:nvPr/>
          </p:nvSpPr>
          <p:spPr>
            <a:xfrm>
              <a:off x="1440179" y="6490969"/>
              <a:ext cx="0" cy="553720"/>
            </a:xfrm>
            <a:custGeom>
              <a:avLst/>
              <a:gdLst/>
              <a:ahLst/>
              <a:cxnLst/>
              <a:rect l="l" t="t" r="r" b="b"/>
              <a:pathLst>
                <a:path h="553720">
                  <a:moveTo>
                    <a:pt x="0" y="0"/>
                  </a:moveTo>
                  <a:lnTo>
                    <a:pt x="0" y="553719"/>
                  </a:lnTo>
                </a:path>
              </a:pathLst>
            </a:custGeom>
            <a:ln w="3175">
              <a:solidFill>
                <a:srgbClr val="000000"/>
              </a:solidFill>
            </a:ln>
          </p:spPr>
          <p:txBody>
            <a:bodyPr wrap="square" lIns="0" tIns="0" rIns="0" bIns="0" rtlCol="0"/>
            <a:lstStyle/>
            <a:p>
              <a:endParaRPr/>
            </a:p>
          </p:txBody>
        </p:sp>
        <p:sp>
          <p:nvSpPr>
            <p:cNvPr id="46" name="object 46"/>
            <p:cNvSpPr/>
            <p:nvPr/>
          </p:nvSpPr>
          <p:spPr>
            <a:xfrm>
              <a:off x="1386840" y="6336029"/>
              <a:ext cx="107950" cy="863600"/>
            </a:xfrm>
            <a:custGeom>
              <a:avLst/>
              <a:gdLst/>
              <a:ahLst/>
              <a:cxnLst/>
              <a:rect l="l" t="t" r="r" b="b"/>
              <a:pathLst>
                <a:path w="107950" h="863600">
                  <a:moveTo>
                    <a:pt x="107950" y="702310"/>
                  </a:moveTo>
                  <a:lnTo>
                    <a:pt x="0" y="702310"/>
                  </a:lnTo>
                  <a:lnTo>
                    <a:pt x="53340" y="863600"/>
                  </a:lnTo>
                  <a:lnTo>
                    <a:pt x="107950" y="702310"/>
                  </a:lnTo>
                  <a:close/>
                </a:path>
                <a:path w="107950" h="863600">
                  <a:moveTo>
                    <a:pt x="107950" y="162560"/>
                  </a:moveTo>
                  <a:lnTo>
                    <a:pt x="53340" y="0"/>
                  </a:lnTo>
                  <a:lnTo>
                    <a:pt x="0" y="162560"/>
                  </a:lnTo>
                  <a:lnTo>
                    <a:pt x="107950" y="162560"/>
                  </a:lnTo>
                  <a:close/>
                </a:path>
              </a:pathLst>
            </a:custGeom>
            <a:solidFill>
              <a:srgbClr val="000000"/>
            </a:solidFill>
          </p:spPr>
          <p:txBody>
            <a:bodyPr wrap="square" lIns="0" tIns="0" rIns="0" bIns="0" rtlCol="0"/>
            <a:lstStyle/>
            <a:p>
              <a:endParaRPr/>
            </a:p>
          </p:txBody>
        </p:sp>
      </p:grpSp>
      <p:sp>
        <p:nvSpPr>
          <p:cNvPr id="47" name="object 47"/>
          <p:cNvSpPr txBox="1">
            <a:spLocks noGrp="1"/>
          </p:cNvSpPr>
          <p:nvPr>
            <p:ph type="body" idx="1"/>
          </p:nvPr>
        </p:nvSpPr>
        <p:spPr>
          <a:prstGeom prst="rect">
            <a:avLst/>
          </a:prstGeom>
        </p:spPr>
        <p:txBody>
          <a:bodyPr vert="horz" wrap="square" lIns="0" tIns="12700" rIns="0" bIns="0" rtlCol="0">
            <a:spAutoFit/>
          </a:bodyPr>
          <a:lstStyle/>
          <a:p>
            <a:pPr marL="928369">
              <a:lnSpc>
                <a:spcPct val="100000"/>
              </a:lnSpc>
              <a:spcBef>
                <a:spcPts val="100"/>
              </a:spcBef>
            </a:pPr>
            <a:r>
              <a:rPr sz="2600" spc="-5" dirty="0"/>
              <a:t>If </a:t>
            </a:r>
            <a:r>
              <a:rPr sz="2600" dirty="0"/>
              <a:t>E </a:t>
            </a:r>
            <a:r>
              <a:rPr sz="2600" spc="-5" dirty="0"/>
              <a:t>is </a:t>
            </a:r>
            <a:r>
              <a:rPr sz="2600" dirty="0"/>
              <a:t>represented </a:t>
            </a:r>
            <a:r>
              <a:rPr sz="2600" spc="-5" dirty="0"/>
              <a:t>in </a:t>
            </a:r>
            <a:r>
              <a:rPr sz="2600" dirty="0"/>
              <a:t>x and y</a:t>
            </a:r>
            <a:r>
              <a:rPr sz="2600" spc="10" dirty="0"/>
              <a:t> </a:t>
            </a:r>
            <a:r>
              <a:rPr sz="2600" spc="-5" dirty="0"/>
              <a:t>direction:</a:t>
            </a:r>
            <a:endParaRPr sz="2600"/>
          </a:p>
          <a:p>
            <a:pPr marL="7552055" marR="5080" algn="r">
              <a:lnSpc>
                <a:spcPts val="2910"/>
              </a:lnSpc>
              <a:spcBef>
                <a:spcPts val="2260"/>
              </a:spcBef>
            </a:pPr>
            <a:r>
              <a:rPr sz="2600" spc="-5" dirty="0"/>
              <a:t>Direction</a:t>
            </a:r>
            <a:r>
              <a:rPr sz="2600" spc="-60" dirty="0"/>
              <a:t> </a:t>
            </a:r>
            <a:r>
              <a:rPr sz="2600" dirty="0"/>
              <a:t>of  </a:t>
            </a:r>
            <a:r>
              <a:rPr sz="2600" spc="10" dirty="0"/>
              <a:t>p</a:t>
            </a:r>
            <a:r>
              <a:rPr sz="2600" spc="-10" dirty="0"/>
              <a:t>r</a:t>
            </a:r>
            <a:r>
              <a:rPr sz="2600" dirty="0"/>
              <a:t>o</a:t>
            </a:r>
            <a:r>
              <a:rPr sz="2600" spc="10" dirty="0"/>
              <a:t>p</a:t>
            </a:r>
            <a:r>
              <a:rPr sz="2600" dirty="0"/>
              <a:t>aga</a:t>
            </a:r>
            <a:r>
              <a:rPr sz="2600" spc="-5" dirty="0"/>
              <a:t>t</a:t>
            </a:r>
            <a:r>
              <a:rPr sz="2600" spc="-10" dirty="0"/>
              <a:t>i</a:t>
            </a:r>
            <a:r>
              <a:rPr sz="2600" spc="10" dirty="0"/>
              <a:t>o</a:t>
            </a:r>
            <a:r>
              <a:rPr sz="2600" dirty="0"/>
              <a:t>n</a:t>
            </a:r>
            <a:endParaRPr sz="2600"/>
          </a:p>
          <a:p>
            <a:pPr marL="915669">
              <a:lnSpc>
                <a:spcPct val="100000"/>
              </a:lnSpc>
              <a:spcBef>
                <a:spcPts val="15"/>
              </a:spcBef>
            </a:pPr>
            <a:endParaRPr sz="2400"/>
          </a:p>
          <a:p>
            <a:pPr marL="1726564" marR="2338070" indent="-1270">
              <a:lnSpc>
                <a:spcPct val="209000"/>
              </a:lnSpc>
              <a:spcBef>
                <a:spcPts val="5"/>
              </a:spcBef>
            </a:pPr>
            <a:r>
              <a:rPr sz="2600" dirty="0"/>
              <a:t>Represents component out of</a:t>
            </a:r>
            <a:r>
              <a:rPr sz="2600" spc="-90" dirty="0"/>
              <a:t> </a:t>
            </a:r>
            <a:r>
              <a:rPr sz="2600" dirty="0"/>
              <a:t>plane  </a:t>
            </a:r>
            <a:r>
              <a:rPr sz="2600" spc="-5" dirty="0"/>
              <a:t>Represents </a:t>
            </a:r>
            <a:r>
              <a:rPr sz="2600" dirty="0"/>
              <a:t>component </a:t>
            </a:r>
            <a:r>
              <a:rPr sz="2600" spc="-5" dirty="0"/>
              <a:t>in the</a:t>
            </a:r>
            <a:r>
              <a:rPr sz="2600" spc="-25" dirty="0"/>
              <a:t> </a:t>
            </a:r>
            <a:r>
              <a:rPr sz="2600" dirty="0"/>
              <a:t>plane</a:t>
            </a:r>
            <a:endParaRPr sz="26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30580" y="789940"/>
            <a:ext cx="6506845" cy="3235960"/>
          </a:xfrm>
          <a:prstGeom prst="rect">
            <a:avLst/>
          </a:prstGeom>
        </p:spPr>
        <p:txBody>
          <a:bodyPr vert="horz" wrap="square" lIns="0" tIns="12700" rIns="0" bIns="0" rtlCol="0">
            <a:spAutoFit/>
          </a:bodyPr>
          <a:lstStyle/>
          <a:p>
            <a:pPr marL="50800">
              <a:lnSpc>
                <a:spcPct val="100000"/>
              </a:lnSpc>
              <a:spcBef>
                <a:spcPts val="100"/>
              </a:spcBef>
            </a:pPr>
            <a:r>
              <a:rPr sz="2800" b="1" spc="-10" dirty="0">
                <a:latin typeface="Liberation Sans"/>
                <a:cs typeface="Liberation Sans"/>
              </a:rPr>
              <a:t>Production </a:t>
            </a:r>
            <a:r>
              <a:rPr sz="2800" b="1" spc="-5" dirty="0">
                <a:latin typeface="Liberation Sans"/>
                <a:cs typeface="Liberation Sans"/>
              </a:rPr>
              <a:t>of Linearly Polarised</a:t>
            </a:r>
            <a:r>
              <a:rPr sz="2800" b="1" spc="-40" dirty="0">
                <a:latin typeface="Liberation Sans"/>
                <a:cs typeface="Liberation Sans"/>
              </a:rPr>
              <a:t> </a:t>
            </a:r>
            <a:r>
              <a:rPr sz="2800" b="1" spc="-5" dirty="0">
                <a:latin typeface="Liberation Sans"/>
                <a:cs typeface="Liberation Sans"/>
              </a:rPr>
              <a:t>light:</a:t>
            </a:r>
            <a:endParaRPr sz="2800">
              <a:latin typeface="Liberation Sans"/>
              <a:cs typeface="Liberation Sans"/>
            </a:endParaRPr>
          </a:p>
          <a:p>
            <a:pPr>
              <a:lnSpc>
                <a:spcPct val="100000"/>
              </a:lnSpc>
              <a:spcBef>
                <a:spcPts val="40"/>
              </a:spcBef>
            </a:pPr>
            <a:endParaRPr sz="3850">
              <a:latin typeface="Liberation Sans"/>
              <a:cs typeface="Liberation Sans"/>
            </a:endParaRPr>
          </a:p>
          <a:p>
            <a:pPr marL="267970" indent="-217170">
              <a:lnSpc>
                <a:spcPct val="100000"/>
              </a:lnSpc>
              <a:buSzPct val="44642"/>
              <a:buFont typeface="OpenSymbol"/>
              <a:buChar char="●"/>
              <a:tabLst>
                <a:tab pos="267970" algn="l"/>
              </a:tabLst>
            </a:pPr>
            <a:r>
              <a:rPr sz="2800" spc="-10" dirty="0">
                <a:latin typeface="Liberation Sans"/>
                <a:cs typeface="Liberation Sans"/>
              </a:rPr>
              <a:t>The </a:t>
            </a:r>
            <a:r>
              <a:rPr sz="2800" spc="-5" dirty="0">
                <a:latin typeface="Liberation Sans"/>
                <a:cs typeface="Liberation Sans"/>
              </a:rPr>
              <a:t>wire </a:t>
            </a:r>
            <a:r>
              <a:rPr sz="2800" dirty="0">
                <a:latin typeface="Liberation Sans"/>
                <a:cs typeface="Liberation Sans"/>
              </a:rPr>
              <a:t>grid</a:t>
            </a:r>
            <a:r>
              <a:rPr sz="2800" spc="-5" dirty="0">
                <a:latin typeface="Liberation Sans"/>
                <a:cs typeface="Liberation Sans"/>
              </a:rPr>
              <a:t> polariser</a:t>
            </a:r>
            <a:endParaRPr sz="2800">
              <a:latin typeface="Liberation Sans"/>
              <a:cs typeface="Liberation Sans"/>
            </a:endParaRPr>
          </a:p>
          <a:p>
            <a:pPr marL="267970" indent="-217170">
              <a:lnSpc>
                <a:spcPct val="100000"/>
              </a:lnSpc>
              <a:spcBef>
                <a:spcPts val="1340"/>
              </a:spcBef>
              <a:buSzPct val="44642"/>
              <a:buFont typeface="OpenSymbol"/>
              <a:buChar char="●"/>
              <a:tabLst>
                <a:tab pos="267970" algn="l"/>
              </a:tabLst>
            </a:pPr>
            <a:r>
              <a:rPr sz="2800" spc="-10" dirty="0">
                <a:latin typeface="Liberation Sans"/>
                <a:cs typeface="Liberation Sans"/>
              </a:rPr>
              <a:t>The </a:t>
            </a:r>
            <a:r>
              <a:rPr sz="2800" spc="-5" dirty="0">
                <a:latin typeface="Liberation Sans"/>
                <a:cs typeface="Liberation Sans"/>
              </a:rPr>
              <a:t>Polaroid.</a:t>
            </a:r>
            <a:endParaRPr sz="2800">
              <a:latin typeface="Liberation Sans"/>
              <a:cs typeface="Liberation Sans"/>
            </a:endParaRPr>
          </a:p>
          <a:p>
            <a:pPr marL="267970" indent="-217170">
              <a:lnSpc>
                <a:spcPct val="100000"/>
              </a:lnSpc>
              <a:spcBef>
                <a:spcPts val="1340"/>
              </a:spcBef>
              <a:buSzPct val="44642"/>
              <a:buFont typeface="OpenSymbol"/>
              <a:buChar char="●"/>
              <a:tabLst>
                <a:tab pos="267970" algn="l"/>
              </a:tabLst>
            </a:pPr>
            <a:r>
              <a:rPr sz="2800" spc="-5" dirty="0">
                <a:latin typeface="Liberation Sans"/>
                <a:cs typeface="Liberation Sans"/>
              </a:rPr>
              <a:t>Polarisation by</a:t>
            </a:r>
            <a:r>
              <a:rPr sz="2800" spc="-10" dirty="0">
                <a:latin typeface="Liberation Sans"/>
                <a:cs typeface="Liberation Sans"/>
              </a:rPr>
              <a:t> </a:t>
            </a:r>
            <a:r>
              <a:rPr sz="2800" spc="-5" dirty="0">
                <a:latin typeface="Liberation Sans"/>
                <a:cs typeface="Liberation Sans"/>
              </a:rPr>
              <a:t>reflection.</a:t>
            </a:r>
            <a:endParaRPr sz="2800">
              <a:latin typeface="Liberation Sans"/>
              <a:cs typeface="Liberation Sans"/>
            </a:endParaRPr>
          </a:p>
          <a:p>
            <a:pPr marL="267970" indent="-217170">
              <a:lnSpc>
                <a:spcPct val="100000"/>
              </a:lnSpc>
              <a:spcBef>
                <a:spcPts val="1330"/>
              </a:spcBef>
              <a:buSzPct val="44642"/>
              <a:buFont typeface="OpenSymbol"/>
              <a:buChar char="●"/>
              <a:tabLst>
                <a:tab pos="267970" algn="l"/>
              </a:tabLst>
            </a:pPr>
            <a:r>
              <a:rPr sz="2800" spc="-5" dirty="0">
                <a:latin typeface="Liberation Sans"/>
                <a:cs typeface="Liberation Sans"/>
              </a:rPr>
              <a:t>Polarisation by double</a:t>
            </a:r>
            <a:r>
              <a:rPr sz="2800" dirty="0">
                <a:latin typeface="Liberation Sans"/>
                <a:cs typeface="Liberation Sans"/>
              </a:rPr>
              <a:t> </a:t>
            </a:r>
            <a:r>
              <a:rPr sz="2800" spc="-5" dirty="0">
                <a:latin typeface="Liberation Sans"/>
                <a:cs typeface="Liberation Sans"/>
              </a:rPr>
              <a:t>refraction.</a:t>
            </a:r>
            <a:endParaRPr sz="2800">
              <a:latin typeface="Liberation Sans"/>
              <a:cs typeface="Liberatio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38943" y="1927398"/>
            <a:ext cx="7634025" cy="442625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09269" y="426719"/>
            <a:ext cx="4631690" cy="513080"/>
          </a:xfrm>
          <a:prstGeom prst="rect">
            <a:avLst/>
          </a:prstGeom>
        </p:spPr>
        <p:txBody>
          <a:bodyPr vert="horz" wrap="square" lIns="0" tIns="12700" rIns="0" bIns="0" rtlCol="0">
            <a:spAutoFit/>
          </a:bodyPr>
          <a:lstStyle/>
          <a:p>
            <a:pPr marL="12700">
              <a:lnSpc>
                <a:spcPct val="100000"/>
              </a:lnSpc>
              <a:spcBef>
                <a:spcPts val="100"/>
              </a:spcBef>
            </a:pPr>
            <a:r>
              <a:rPr sz="3200" b="1" spc="-5" dirty="0">
                <a:latin typeface="Liberation Sans"/>
                <a:cs typeface="Liberation Sans"/>
              </a:rPr>
              <a:t>The wire grid polariser</a:t>
            </a:r>
            <a:r>
              <a:rPr sz="3200" b="1" spc="-50" dirty="0">
                <a:latin typeface="Liberation Sans"/>
                <a:cs typeface="Liberation Sans"/>
              </a:rPr>
              <a:t> </a:t>
            </a:r>
            <a:r>
              <a:rPr sz="3200" b="1" dirty="0">
                <a:latin typeface="Liberation Sans"/>
                <a:cs typeface="Liberation Sans"/>
              </a:rPr>
              <a:t>:</a:t>
            </a:r>
            <a:endParaRPr sz="3200">
              <a:latin typeface="Liberation Sans"/>
              <a:cs typeface="Liberatio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45769" y="501650"/>
            <a:ext cx="9173845" cy="5623560"/>
          </a:xfrm>
          <a:prstGeom prst="rect">
            <a:avLst/>
          </a:prstGeom>
        </p:spPr>
        <p:txBody>
          <a:bodyPr vert="horz" wrap="square" lIns="0" tIns="12700" rIns="0" bIns="0" rtlCol="0">
            <a:spAutoFit/>
          </a:bodyPr>
          <a:lstStyle/>
          <a:p>
            <a:pPr marL="415290" indent="-339090">
              <a:lnSpc>
                <a:spcPct val="100000"/>
              </a:lnSpc>
              <a:spcBef>
                <a:spcPts val="100"/>
              </a:spcBef>
              <a:buSzPct val="83928"/>
              <a:buFont typeface="OpenSymbol"/>
              <a:buChar char="➢"/>
              <a:tabLst>
                <a:tab pos="415290" algn="l"/>
              </a:tabLst>
            </a:pPr>
            <a:r>
              <a:rPr sz="2800" spc="-45" dirty="0">
                <a:latin typeface="Liberation Sans"/>
                <a:cs typeface="Liberation Sans"/>
              </a:rPr>
              <a:t>Very </a:t>
            </a:r>
            <a:r>
              <a:rPr sz="2800" spc="-5" dirty="0">
                <a:latin typeface="Liberation Sans"/>
                <a:cs typeface="Liberation Sans"/>
              </a:rPr>
              <a:t>thin Copper wires placed parallel </a:t>
            </a:r>
            <a:r>
              <a:rPr sz="2800" dirty="0">
                <a:latin typeface="Liberation Sans"/>
                <a:cs typeface="Liberation Sans"/>
              </a:rPr>
              <a:t>to </a:t>
            </a:r>
            <a:r>
              <a:rPr sz="2800" spc="-5" dirty="0">
                <a:latin typeface="Liberation Sans"/>
                <a:cs typeface="Liberation Sans"/>
              </a:rPr>
              <a:t>each</a:t>
            </a:r>
            <a:r>
              <a:rPr sz="2800" spc="40" dirty="0">
                <a:latin typeface="Liberation Sans"/>
                <a:cs typeface="Liberation Sans"/>
              </a:rPr>
              <a:t> </a:t>
            </a:r>
            <a:r>
              <a:rPr sz="2800" spc="-30" dirty="0">
                <a:latin typeface="Liberation Sans"/>
                <a:cs typeface="Liberation Sans"/>
              </a:rPr>
              <a:t>other.</a:t>
            </a:r>
            <a:endParaRPr sz="2800">
              <a:latin typeface="Liberation Sans"/>
              <a:cs typeface="Liberation Sans"/>
            </a:endParaRPr>
          </a:p>
          <a:p>
            <a:pPr>
              <a:lnSpc>
                <a:spcPct val="100000"/>
              </a:lnSpc>
              <a:spcBef>
                <a:spcPts val="30"/>
              </a:spcBef>
              <a:buFont typeface="OpenSymbol"/>
              <a:buChar char="➢"/>
            </a:pPr>
            <a:endParaRPr sz="2700">
              <a:latin typeface="Liberation Sans"/>
              <a:cs typeface="Liberation Sans"/>
            </a:endParaRPr>
          </a:p>
          <a:p>
            <a:pPr marL="292100" marR="66040" indent="-215900" algn="just">
              <a:lnSpc>
                <a:spcPct val="93200"/>
              </a:lnSpc>
              <a:buSzPct val="83928"/>
              <a:buFont typeface="OpenSymbol"/>
              <a:buChar char="➢"/>
              <a:tabLst>
                <a:tab pos="434340" algn="l"/>
              </a:tabLst>
            </a:pPr>
            <a:r>
              <a:rPr sz="2800" spc="-5" dirty="0">
                <a:latin typeface="Liberation Sans"/>
                <a:cs typeface="Liberation Sans"/>
              </a:rPr>
              <a:t>When an unpolarised light is incident on it, component  of electric vector along </a:t>
            </a:r>
            <a:r>
              <a:rPr sz="2800" dirty="0">
                <a:latin typeface="Liberation Sans"/>
                <a:cs typeface="Liberation Sans"/>
              </a:rPr>
              <a:t>the </a:t>
            </a:r>
            <a:r>
              <a:rPr sz="2800" spc="-5" dirty="0">
                <a:latin typeface="Liberation Sans"/>
                <a:cs typeface="Liberation Sans"/>
              </a:rPr>
              <a:t>length of the wire is  absorbed. Because electrons </a:t>
            </a:r>
            <a:r>
              <a:rPr sz="2800" dirty="0">
                <a:latin typeface="Liberation Sans"/>
                <a:cs typeface="Liberation Sans"/>
              </a:rPr>
              <a:t>in </a:t>
            </a:r>
            <a:r>
              <a:rPr sz="2800" spc="-5" dirty="0">
                <a:latin typeface="Liberation Sans"/>
                <a:cs typeface="Liberation Sans"/>
              </a:rPr>
              <a:t>wire start moving in  </a:t>
            </a:r>
            <a:r>
              <a:rPr sz="2800" dirty="0">
                <a:latin typeface="Liberation Sans"/>
                <a:cs typeface="Liberation Sans"/>
              </a:rPr>
              <a:t>electric </a:t>
            </a:r>
            <a:r>
              <a:rPr sz="2800" spc="-5" dirty="0">
                <a:latin typeface="Liberation Sans"/>
                <a:cs typeface="Liberation Sans"/>
              </a:rPr>
              <a:t>field and energy associated with electric field is  lost in Joule heating </a:t>
            </a:r>
            <a:r>
              <a:rPr sz="2800" spc="5" dirty="0">
                <a:latin typeface="Liberation Sans"/>
                <a:cs typeface="Liberation Sans"/>
              </a:rPr>
              <a:t>of</a:t>
            </a:r>
            <a:r>
              <a:rPr sz="2800" spc="-15" dirty="0">
                <a:latin typeface="Liberation Sans"/>
                <a:cs typeface="Liberation Sans"/>
              </a:rPr>
              <a:t> </a:t>
            </a:r>
            <a:r>
              <a:rPr sz="2800" spc="-5" dirty="0">
                <a:latin typeface="Liberation Sans"/>
                <a:cs typeface="Liberation Sans"/>
              </a:rPr>
              <a:t>wires.</a:t>
            </a:r>
            <a:endParaRPr sz="2800">
              <a:latin typeface="Liberation Sans"/>
              <a:cs typeface="Liberation Sans"/>
            </a:endParaRPr>
          </a:p>
          <a:p>
            <a:pPr>
              <a:lnSpc>
                <a:spcPct val="100000"/>
              </a:lnSpc>
              <a:spcBef>
                <a:spcPts val="20"/>
              </a:spcBef>
              <a:buFont typeface="OpenSymbol"/>
              <a:buChar char="➢"/>
            </a:pPr>
            <a:endParaRPr sz="2700">
              <a:latin typeface="Liberation Sans"/>
              <a:cs typeface="Liberation Sans"/>
            </a:endParaRPr>
          </a:p>
          <a:p>
            <a:pPr marL="292100" marR="67310" indent="-215900" algn="just">
              <a:lnSpc>
                <a:spcPct val="93300"/>
              </a:lnSpc>
              <a:spcBef>
                <a:spcPts val="5"/>
              </a:spcBef>
              <a:buSzPct val="83928"/>
              <a:buFont typeface="OpenSymbol"/>
              <a:buChar char="➢"/>
              <a:tabLst>
                <a:tab pos="416559" algn="l"/>
              </a:tabLst>
            </a:pPr>
            <a:r>
              <a:rPr sz="2800" spc="-5" dirty="0">
                <a:latin typeface="Liberation Sans"/>
                <a:cs typeface="Liberation Sans"/>
              </a:rPr>
              <a:t>Since wires are </a:t>
            </a:r>
            <a:r>
              <a:rPr sz="2800" dirty="0">
                <a:latin typeface="Liberation Sans"/>
                <a:cs typeface="Liberation Sans"/>
              </a:rPr>
              <a:t>very thin </a:t>
            </a:r>
            <a:r>
              <a:rPr sz="2800" spc="-5" dirty="0">
                <a:latin typeface="Liberation Sans"/>
                <a:cs typeface="Liberation Sans"/>
              </a:rPr>
              <a:t>electric field component along  the x-axis passes through without much attenuation  because electrons </a:t>
            </a:r>
            <a:r>
              <a:rPr sz="2800" spc="-10" dirty="0">
                <a:latin typeface="Liberation Sans"/>
                <a:cs typeface="Liberation Sans"/>
              </a:rPr>
              <a:t>don't </a:t>
            </a:r>
            <a:r>
              <a:rPr sz="2800" spc="-5" dirty="0">
                <a:latin typeface="Liberation Sans"/>
                <a:cs typeface="Liberation Sans"/>
              </a:rPr>
              <a:t>have much space </a:t>
            </a:r>
            <a:r>
              <a:rPr sz="2800" dirty="0">
                <a:latin typeface="Liberation Sans"/>
                <a:cs typeface="Liberation Sans"/>
              </a:rPr>
              <a:t>to</a:t>
            </a:r>
            <a:r>
              <a:rPr sz="2800" spc="25" dirty="0">
                <a:latin typeface="Liberation Sans"/>
                <a:cs typeface="Liberation Sans"/>
              </a:rPr>
              <a:t> </a:t>
            </a:r>
            <a:r>
              <a:rPr sz="2800" spc="-5" dirty="0">
                <a:latin typeface="Liberation Sans"/>
                <a:cs typeface="Liberation Sans"/>
              </a:rPr>
              <a:t>move.</a:t>
            </a:r>
            <a:endParaRPr sz="2800">
              <a:latin typeface="Liberation Sans"/>
              <a:cs typeface="Liberation Sans"/>
            </a:endParaRPr>
          </a:p>
          <a:p>
            <a:pPr>
              <a:lnSpc>
                <a:spcPct val="100000"/>
              </a:lnSpc>
              <a:spcBef>
                <a:spcPts val="30"/>
              </a:spcBef>
              <a:buFont typeface="OpenSymbol"/>
              <a:buChar char="➢"/>
            </a:pPr>
            <a:endParaRPr sz="2750">
              <a:latin typeface="Liberation Sans"/>
              <a:cs typeface="Liberation Sans"/>
            </a:endParaRPr>
          </a:p>
          <a:p>
            <a:pPr marL="292100" marR="67310" indent="-215900" algn="just">
              <a:lnSpc>
                <a:spcPts val="3130"/>
              </a:lnSpc>
              <a:buSzPct val="83928"/>
              <a:buFont typeface="OpenSymbol"/>
              <a:buChar char="➢"/>
              <a:tabLst>
                <a:tab pos="529590" algn="l"/>
              </a:tabLst>
            </a:pPr>
            <a:r>
              <a:rPr sz="2800" spc="-5" dirty="0">
                <a:latin typeface="Liberation Sans"/>
                <a:cs typeface="Liberation Sans"/>
              </a:rPr>
              <a:t>Therefore, outgoing wave is linearly polarised with  </a:t>
            </a:r>
            <a:r>
              <a:rPr sz="2800" dirty="0">
                <a:latin typeface="Liberation Sans"/>
                <a:cs typeface="Liberation Sans"/>
              </a:rPr>
              <a:t>electric </a:t>
            </a:r>
            <a:r>
              <a:rPr sz="2800" spc="-5" dirty="0">
                <a:latin typeface="Liberation Sans"/>
                <a:cs typeface="Liberation Sans"/>
              </a:rPr>
              <a:t>vector in</a:t>
            </a:r>
            <a:r>
              <a:rPr sz="2800" dirty="0">
                <a:latin typeface="Liberation Sans"/>
                <a:cs typeface="Liberation Sans"/>
              </a:rPr>
              <a:t> </a:t>
            </a:r>
            <a:r>
              <a:rPr sz="2800" spc="-5" dirty="0">
                <a:latin typeface="Liberation Sans"/>
                <a:cs typeface="Liberation Sans"/>
              </a:rPr>
              <a:t>x-direction.</a:t>
            </a:r>
            <a:endParaRPr sz="2800">
              <a:latin typeface="Liberation Sans"/>
              <a:cs typeface="Liberatio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98779" y="646430"/>
            <a:ext cx="9464040" cy="3811270"/>
          </a:xfrm>
          <a:prstGeom prst="rect">
            <a:avLst/>
          </a:prstGeom>
        </p:spPr>
        <p:txBody>
          <a:bodyPr vert="horz" wrap="square" lIns="0" tIns="45720" rIns="0" bIns="0" rtlCol="0">
            <a:spAutoFit/>
          </a:bodyPr>
          <a:lstStyle/>
          <a:p>
            <a:pPr marL="50800" marR="132715">
              <a:lnSpc>
                <a:spcPts val="3170"/>
              </a:lnSpc>
              <a:spcBef>
                <a:spcPts val="360"/>
              </a:spcBef>
            </a:pPr>
            <a:r>
              <a:rPr sz="2800" dirty="0">
                <a:latin typeface="Liberation Sans"/>
                <a:cs typeface="Liberation Sans"/>
              </a:rPr>
              <a:t>It </a:t>
            </a:r>
            <a:r>
              <a:rPr sz="2800" spc="-5" dirty="0">
                <a:latin typeface="Liberation Sans"/>
                <a:cs typeface="Liberation Sans"/>
              </a:rPr>
              <a:t>will work </a:t>
            </a:r>
            <a:r>
              <a:rPr sz="2800" dirty="0">
                <a:latin typeface="Liberation Sans"/>
                <a:cs typeface="Liberation Sans"/>
              </a:rPr>
              <a:t>( </a:t>
            </a:r>
            <a:r>
              <a:rPr sz="2800" spc="-5" dirty="0">
                <a:latin typeface="Liberation Sans"/>
                <a:cs typeface="Liberation Sans"/>
              </a:rPr>
              <a:t>Ey will </a:t>
            </a:r>
            <a:r>
              <a:rPr sz="2800" spc="5" dirty="0">
                <a:latin typeface="Liberation Sans"/>
                <a:cs typeface="Liberation Sans"/>
              </a:rPr>
              <a:t>be </a:t>
            </a:r>
            <a:r>
              <a:rPr sz="2800" spc="-5" dirty="0">
                <a:latin typeface="Liberation Sans"/>
                <a:cs typeface="Liberation Sans"/>
              </a:rPr>
              <a:t>almost completely attentuated) </a:t>
            </a:r>
            <a:r>
              <a:rPr sz="2800" dirty="0">
                <a:latin typeface="Liberation Sans"/>
                <a:cs typeface="Liberation Sans"/>
              </a:rPr>
              <a:t>if </a:t>
            </a:r>
            <a:r>
              <a:rPr sz="2800" spc="-5" dirty="0">
                <a:latin typeface="Liberation Sans"/>
                <a:cs typeface="Liberation Sans"/>
              </a:rPr>
              <a:t>the  spacing between </a:t>
            </a:r>
            <a:r>
              <a:rPr sz="2800" dirty="0">
                <a:latin typeface="Liberation Sans"/>
                <a:cs typeface="Liberation Sans"/>
              </a:rPr>
              <a:t>is</a:t>
            </a:r>
            <a:r>
              <a:rPr sz="2800" spc="25" dirty="0">
                <a:latin typeface="Liberation Sans"/>
                <a:cs typeface="Liberation Sans"/>
              </a:rPr>
              <a:t> </a:t>
            </a:r>
            <a:r>
              <a:rPr sz="2800" spc="-5" dirty="0">
                <a:latin typeface="OpenSymbol"/>
                <a:cs typeface="OpenSymbol"/>
              </a:rPr>
              <a:t>≤</a:t>
            </a:r>
            <a:r>
              <a:rPr sz="2800" spc="-5" dirty="0">
                <a:latin typeface="Liberation Sans"/>
                <a:cs typeface="Liberation Sans"/>
              </a:rPr>
              <a:t>λ.</a:t>
            </a:r>
            <a:endParaRPr sz="2800">
              <a:latin typeface="Liberation Sans"/>
              <a:cs typeface="Liberation Sans"/>
            </a:endParaRPr>
          </a:p>
          <a:p>
            <a:pPr>
              <a:lnSpc>
                <a:spcPct val="100000"/>
              </a:lnSpc>
              <a:spcBef>
                <a:spcPts val="35"/>
              </a:spcBef>
            </a:pPr>
            <a:endParaRPr sz="2900">
              <a:latin typeface="Liberation Sans"/>
              <a:cs typeface="Liberation Sans"/>
            </a:endParaRPr>
          </a:p>
          <a:p>
            <a:pPr marL="50800" marR="17780">
              <a:lnSpc>
                <a:spcPts val="3170"/>
              </a:lnSpc>
              <a:spcBef>
                <a:spcPts val="5"/>
              </a:spcBef>
            </a:pPr>
            <a:r>
              <a:rPr sz="2800" spc="-5" dirty="0">
                <a:latin typeface="Liberation Sans"/>
                <a:cs typeface="Liberation Sans"/>
              </a:rPr>
              <a:t>Therefore, this polariser is easy </a:t>
            </a:r>
            <a:r>
              <a:rPr sz="2800" dirty="0">
                <a:latin typeface="Liberation Sans"/>
                <a:cs typeface="Liberation Sans"/>
              </a:rPr>
              <a:t>to </a:t>
            </a:r>
            <a:r>
              <a:rPr sz="2800" spc="-5" dirty="0">
                <a:latin typeface="Liberation Sans"/>
                <a:cs typeface="Liberation Sans"/>
              </a:rPr>
              <a:t>fabricate for </a:t>
            </a:r>
            <a:r>
              <a:rPr sz="2800" dirty="0">
                <a:latin typeface="Liberation Sans"/>
                <a:cs typeface="Liberation Sans"/>
              </a:rPr>
              <a:t>a </a:t>
            </a:r>
            <a:r>
              <a:rPr sz="2800" spc="-5" dirty="0">
                <a:latin typeface="Liberation Sans"/>
                <a:cs typeface="Liberation Sans"/>
              </a:rPr>
              <a:t>3cm  microwave because spacing </a:t>
            </a:r>
            <a:r>
              <a:rPr sz="2800" dirty="0">
                <a:latin typeface="Liberation Sans"/>
                <a:cs typeface="Liberation Sans"/>
              </a:rPr>
              <a:t>needed </a:t>
            </a:r>
            <a:r>
              <a:rPr sz="2800" spc="-5" dirty="0">
                <a:latin typeface="Liberation Sans"/>
                <a:cs typeface="Liberation Sans"/>
              </a:rPr>
              <a:t>between wires </a:t>
            </a:r>
            <a:r>
              <a:rPr sz="2800" spc="-5" dirty="0">
                <a:latin typeface="OpenSymbol"/>
                <a:cs typeface="OpenSymbol"/>
              </a:rPr>
              <a:t>≤</a:t>
            </a:r>
            <a:r>
              <a:rPr sz="2800" spc="-5" dirty="0">
                <a:latin typeface="Liberation Sans"/>
                <a:cs typeface="Liberation Sans"/>
              </a:rPr>
              <a:t>3</a:t>
            </a:r>
            <a:r>
              <a:rPr sz="2800" spc="75" dirty="0">
                <a:latin typeface="Liberation Sans"/>
                <a:cs typeface="Liberation Sans"/>
              </a:rPr>
              <a:t> </a:t>
            </a:r>
            <a:r>
              <a:rPr sz="2800" spc="-5" dirty="0">
                <a:latin typeface="Liberation Sans"/>
                <a:cs typeface="Liberation Sans"/>
              </a:rPr>
              <a:t>cm.</a:t>
            </a:r>
            <a:endParaRPr sz="2800">
              <a:latin typeface="Liberation Sans"/>
              <a:cs typeface="Liberation Sans"/>
            </a:endParaRPr>
          </a:p>
          <a:p>
            <a:pPr>
              <a:lnSpc>
                <a:spcPct val="100000"/>
              </a:lnSpc>
              <a:spcBef>
                <a:spcPts val="50"/>
              </a:spcBef>
            </a:pPr>
            <a:endParaRPr sz="2650">
              <a:latin typeface="Liberation Sans"/>
              <a:cs typeface="Liberation Sans"/>
            </a:endParaRPr>
          </a:p>
          <a:p>
            <a:pPr marL="50800" marR="441959" algn="just">
              <a:lnSpc>
                <a:spcPct val="103099"/>
              </a:lnSpc>
            </a:pPr>
            <a:r>
              <a:rPr sz="2800" spc="-10" dirty="0">
                <a:latin typeface="Liberation Sans"/>
                <a:cs typeface="Liberation Sans"/>
              </a:rPr>
              <a:t>Visible </a:t>
            </a:r>
            <a:r>
              <a:rPr sz="2800" spc="-5" dirty="0">
                <a:latin typeface="Liberation Sans"/>
                <a:cs typeface="Liberation Sans"/>
              </a:rPr>
              <a:t>light waves have small wavelength (5 </a:t>
            </a:r>
            <a:r>
              <a:rPr sz="2800" dirty="0">
                <a:latin typeface="OpenSymbol"/>
                <a:cs typeface="OpenSymbol"/>
              </a:rPr>
              <a:t>× </a:t>
            </a:r>
            <a:r>
              <a:rPr sz="2800" spc="5" dirty="0">
                <a:latin typeface="Liberation Sans"/>
                <a:cs typeface="Liberation Sans"/>
              </a:rPr>
              <a:t>10</a:t>
            </a:r>
            <a:r>
              <a:rPr sz="2400" spc="7" baseline="39930" dirty="0">
                <a:latin typeface="Liberation Sans"/>
                <a:cs typeface="Liberation Sans"/>
              </a:rPr>
              <a:t>-5 </a:t>
            </a:r>
            <a:r>
              <a:rPr sz="2800" spc="-5" dirty="0">
                <a:latin typeface="Liberation Sans"/>
                <a:cs typeface="Liberation Sans"/>
              </a:rPr>
              <a:t>cm),  fabricating </a:t>
            </a:r>
            <a:r>
              <a:rPr sz="2800" dirty="0">
                <a:latin typeface="Liberation Sans"/>
                <a:cs typeface="Liberation Sans"/>
              </a:rPr>
              <a:t>a </a:t>
            </a:r>
            <a:r>
              <a:rPr sz="2800" spc="-5" dirty="0">
                <a:latin typeface="Liberation Sans"/>
                <a:cs typeface="Liberation Sans"/>
              </a:rPr>
              <a:t>polariser with wire spacing </a:t>
            </a:r>
            <a:r>
              <a:rPr sz="2800" dirty="0">
                <a:latin typeface="OpenSymbol"/>
                <a:cs typeface="OpenSymbol"/>
              </a:rPr>
              <a:t>≤ </a:t>
            </a:r>
            <a:r>
              <a:rPr sz="2800" dirty="0">
                <a:latin typeface="Liberation Sans"/>
                <a:cs typeface="Liberation Sans"/>
              </a:rPr>
              <a:t>5 </a:t>
            </a:r>
            <a:r>
              <a:rPr sz="2800" dirty="0">
                <a:latin typeface="OpenSymbol"/>
                <a:cs typeface="OpenSymbol"/>
              </a:rPr>
              <a:t>× </a:t>
            </a:r>
            <a:r>
              <a:rPr sz="2800" dirty="0">
                <a:latin typeface="Liberation Sans"/>
                <a:cs typeface="Liberation Sans"/>
              </a:rPr>
              <a:t>10</a:t>
            </a:r>
            <a:r>
              <a:rPr sz="2400" baseline="41666" dirty="0">
                <a:latin typeface="Liberation Sans"/>
                <a:cs typeface="Liberation Sans"/>
              </a:rPr>
              <a:t>-5 </a:t>
            </a:r>
            <a:r>
              <a:rPr sz="2800" dirty="0">
                <a:latin typeface="Liberation Sans"/>
                <a:cs typeface="Liberation Sans"/>
              </a:rPr>
              <a:t>cm</a:t>
            </a:r>
            <a:r>
              <a:rPr sz="2800" spc="-180" dirty="0">
                <a:latin typeface="Liberation Sans"/>
                <a:cs typeface="Liberation Sans"/>
              </a:rPr>
              <a:t> </a:t>
            </a:r>
            <a:r>
              <a:rPr sz="2800" spc="-5" dirty="0">
                <a:latin typeface="Liberation Sans"/>
                <a:cs typeface="Liberation Sans"/>
              </a:rPr>
              <a:t>is  very </a:t>
            </a:r>
            <a:r>
              <a:rPr sz="2800" spc="-10" dirty="0">
                <a:latin typeface="Liberation Sans"/>
                <a:cs typeface="Liberation Sans"/>
              </a:rPr>
              <a:t>difficult. </a:t>
            </a:r>
            <a:r>
              <a:rPr sz="2800" dirty="0">
                <a:latin typeface="Liberation Sans"/>
                <a:cs typeface="Liberation Sans"/>
              </a:rPr>
              <a:t>A </a:t>
            </a:r>
            <a:r>
              <a:rPr sz="2800" b="1" spc="-5" dirty="0">
                <a:latin typeface="Liberation Sans"/>
                <a:cs typeface="Liberation Sans"/>
              </a:rPr>
              <a:t>polaroid </a:t>
            </a:r>
            <a:r>
              <a:rPr sz="2800" spc="-5" dirty="0">
                <a:latin typeface="Liberation Sans"/>
                <a:cs typeface="Liberation Sans"/>
              </a:rPr>
              <a:t>is used for</a:t>
            </a:r>
            <a:r>
              <a:rPr sz="2800" spc="-265" dirty="0">
                <a:latin typeface="Liberation Sans"/>
                <a:cs typeface="Liberation Sans"/>
              </a:rPr>
              <a:t> </a:t>
            </a:r>
            <a:r>
              <a:rPr sz="2800" spc="-5" dirty="0">
                <a:latin typeface="Liberation Sans"/>
                <a:cs typeface="Liberation Sans"/>
              </a:rPr>
              <a:t>this.</a:t>
            </a:r>
            <a:endParaRPr sz="2800">
              <a:latin typeface="Liberation Sans"/>
              <a:cs typeface="Liberatio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5180" y="358140"/>
            <a:ext cx="1760220" cy="452120"/>
          </a:xfrm>
          <a:prstGeom prst="rect">
            <a:avLst/>
          </a:prstGeom>
        </p:spPr>
        <p:txBody>
          <a:bodyPr vert="horz" wrap="square" lIns="0" tIns="12700" rIns="0" bIns="0" rtlCol="0">
            <a:spAutoFit/>
          </a:bodyPr>
          <a:lstStyle/>
          <a:p>
            <a:pPr marL="12700">
              <a:lnSpc>
                <a:spcPct val="100000"/>
              </a:lnSpc>
              <a:spcBef>
                <a:spcPts val="100"/>
              </a:spcBef>
            </a:pPr>
            <a:r>
              <a:rPr b="1" spc="-10" dirty="0">
                <a:latin typeface="Liberation Sans"/>
                <a:cs typeface="Liberation Sans"/>
              </a:rPr>
              <a:t>Polaroids:</a:t>
            </a:r>
          </a:p>
        </p:txBody>
      </p:sp>
      <p:sp>
        <p:nvSpPr>
          <p:cNvPr id="3" name="object 3"/>
          <p:cNvSpPr txBox="1"/>
          <p:nvPr/>
        </p:nvSpPr>
        <p:spPr>
          <a:xfrm>
            <a:off x="551180" y="1153159"/>
            <a:ext cx="8931275" cy="5623560"/>
          </a:xfrm>
          <a:prstGeom prst="rect">
            <a:avLst/>
          </a:prstGeom>
        </p:spPr>
        <p:txBody>
          <a:bodyPr vert="horz" wrap="square" lIns="0" tIns="41275" rIns="0" bIns="0" rtlCol="0">
            <a:spAutoFit/>
          </a:bodyPr>
          <a:lstStyle/>
          <a:p>
            <a:pPr marL="266700" marR="93345" indent="-215900">
              <a:lnSpc>
                <a:spcPct val="93300"/>
              </a:lnSpc>
              <a:spcBef>
                <a:spcPts val="325"/>
              </a:spcBef>
              <a:buSzPct val="75000"/>
              <a:buFont typeface="OpenSymbol"/>
              <a:buChar char="➢"/>
              <a:tabLst>
                <a:tab pos="365760" algn="l"/>
                <a:tab pos="3705860" algn="l"/>
              </a:tabLst>
            </a:pPr>
            <a:r>
              <a:rPr sz="2800" spc="-5" dirty="0">
                <a:latin typeface="Liberation Sans"/>
                <a:cs typeface="Liberation Sans"/>
              </a:rPr>
              <a:t>Instead of</a:t>
            </a:r>
            <a:r>
              <a:rPr sz="2800" spc="15" dirty="0">
                <a:latin typeface="Liberation Sans"/>
                <a:cs typeface="Liberation Sans"/>
              </a:rPr>
              <a:t> </a:t>
            </a:r>
            <a:r>
              <a:rPr sz="2800" spc="-5" dirty="0">
                <a:latin typeface="Liberation Sans"/>
                <a:cs typeface="Liberation Sans"/>
              </a:rPr>
              <a:t>Cu</a:t>
            </a:r>
            <a:r>
              <a:rPr sz="2800" spc="5" dirty="0">
                <a:latin typeface="Liberation Sans"/>
                <a:cs typeface="Liberation Sans"/>
              </a:rPr>
              <a:t> </a:t>
            </a:r>
            <a:r>
              <a:rPr sz="2800" spc="-5" dirty="0">
                <a:latin typeface="Liberation Sans"/>
                <a:cs typeface="Liberation Sans"/>
              </a:rPr>
              <a:t>wires,	long chain polymer molecules  that </a:t>
            </a:r>
            <a:r>
              <a:rPr sz="2800" dirty="0">
                <a:latin typeface="Liberation Sans"/>
                <a:cs typeface="Liberation Sans"/>
              </a:rPr>
              <a:t>contain </a:t>
            </a:r>
            <a:r>
              <a:rPr sz="2800" spc="-5" dirty="0">
                <a:latin typeface="Liberation Sans"/>
                <a:cs typeface="Liberation Sans"/>
              </a:rPr>
              <a:t>atoms </a:t>
            </a:r>
            <a:r>
              <a:rPr sz="2800" dirty="0">
                <a:latin typeface="Liberation Sans"/>
                <a:cs typeface="Liberation Sans"/>
              </a:rPr>
              <a:t>(such </a:t>
            </a:r>
            <a:r>
              <a:rPr sz="2800" spc="-5" dirty="0">
                <a:latin typeface="Liberation Sans"/>
                <a:cs typeface="Liberation Sans"/>
              </a:rPr>
              <a:t>as iodine) which provide </a:t>
            </a:r>
            <a:r>
              <a:rPr sz="2800" dirty="0">
                <a:latin typeface="Liberation Sans"/>
                <a:cs typeface="Liberation Sans"/>
              </a:rPr>
              <a:t>high  conductivity </a:t>
            </a:r>
            <a:r>
              <a:rPr sz="2800" spc="-5" dirty="0">
                <a:latin typeface="Liberation Sans"/>
                <a:cs typeface="Liberation Sans"/>
              </a:rPr>
              <a:t>along the length of the</a:t>
            </a:r>
            <a:r>
              <a:rPr sz="2800" spc="-10" dirty="0">
                <a:latin typeface="Liberation Sans"/>
                <a:cs typeface="Liberation Sans"/>
              </a:rPr>
              <a:t> </a:t>
            </a:r>
            <a:r>
              <a:rPr sz="2800" spc="-5" dirty="0">
                <a:latin typeface="Liberation Sans"/>
                <a:cs typeface="Liberation Sans"/>
              </a:rPr>
              <a:t>chain.</a:t>
            </a:r>
            <a:endParaRPr sz="2800">
              <a:latin typeface="Liberation Sans"/>
              <a:cs typeface="Liberation Sans"/>
            </a:endParaRPr>
          </a:p>
          <a:p>
            <a:pPr>
              <a:lnSpc>
                <a:spcPct val="100000"/>
              </a:lnSpc>
              <a:spcBef>
                <a:spcPts val="25"/>
              </a:spcBef>
              <a:buFont typeface="OpenSymbol"/>
              <a:buChar char="➢"/>
            </a:pPr>
            <a:endParaRPr sz="2750">
              <a:latin typeface="Liberation Sans"/>
              <a:cs typeface="Liberation Sans"/>
            </a:endParaRPr>
          </a:p>
          <a:p>
            <a:pPr marL="365760" marR="353695" indent="-314960">
              <a:lnSpc>
                <a:spcPts val="3140"/>
              </a:lnSpc>
              <a:buSzPct val="75000"/>
              <a:buFont typeface="OpenSymbol"/>
              <a:buChar char="➢"/>
              <a:tabLst>
                <a:tab pos="365760" algn="l"/>
              </a:tabLst>
            </a:pPr>
            <a:r>
              <a:rPr sz="2800" spc="-5" dirty="0">
                <a:latin typeface="Liberation Sans"/>
                <a:cs typeface="Liberation Sans"/>
              </a:rPr>
              <a:t>These long chain molecules </a:t>
            </a:r>
            <a:r>
              <a:rPr sz="2800" dirty="0">
                <a:latin typeface="Liberation Sans"/>
                <a:cs typeface="Liberation Sans"/>
              </a:rPr>
              <a:t>are </a:t>
            </a:r>
            <a:r>
              <a:rPr sz="2800" spc="-5" dirty="0">
                <a:latin typeface="Liberation Sans"/>
                <a:cs typeface="Liberation Sans"/>
              </a:rPr>
              <a:t>aligned </a:t>
            </a:r>
            <a:r>
              <a:rPr sz="2800" dirty="0">
                <a:latin typeface="Liberation Sans"/>
                <a:cs typeface="Liberation Sans"/>
              </a:rPr>
              <a:t>so </a:t>
            </a:r>
            <a:r>
              <a:rPr sz="2800" spc="-5" dirty="0">
                <a:latin typeface="Liberation Sans"/>
                <a:cs typeface="Liberation Sans"/>
              </a:rPr>
              <a:t>that they  </a:t>
            </a:r>
            <a:r>
              <a:rPr sz="2800" dirty="0">
                <a:latin typeface="Liberation Sans"/>
                <a:cs typeface="Liberation Sans"/>
              </a:rPr>
              <a:t>are </a:t>
            </a:r>
            <a:r>
              <a:rPr sz="2800" spc="-5" dirty="0">
                <a:latin typeface="Liberation Sans"/>
                <a:cs typeface="Liberation Sans"/>
              </a:rPr>
              <a:t>almost parallel </a:t>
            </a:r>
            <a:r>
              <a:rPr sz="2800" dirty="0">
                <a:latin typeface="Liberation Sans"/>
                <a:cs typeface="Liberation Sans"/>
              </a:rPr>
              <a:t>to </a:t>
            </a:r>
            <a:r>
              <a:rPr sz="2800" spc="-5" dirty="0">
                <a:latin typeface="Liberation Sans"/>
                <a:cs typeface="Liberation Sans"/>
              </a:rPr>
              <a:t>one</a:t>
            </a:r>
            <a:r>
              <a:rPr sz="2800" spc="-20" dirty="0">
                <a:latin typeface="Liberation Sans"/>
                <a:cs typeface="Liberation Sans"/>
              </a:rPr>
              <a:t> </a:t>
            </a:r>
            <a:r>
              <a:rPr sz="2800" spc="-25" dirty="0">
                <a:latin typeface="Liberation Sans"/>
                <a:cs typeface="Liberation Sans"/>
              </a:rPr>
              <a:t>another.</a:t>
            </a:r>
            <a:endParaRPr sz="2800">
              <a:latin typeface="Liberation Sans"/>
              <a:cs typeface="Liberation Sans"/>
            </a:endParaRPr>
          </a:p>
          <a:p>
            <a:pPr>
              <a:lnSpc>
                <a:spcPct val="100000"/>
              </a:lnSpc>
              <a:spcBef>
                <a:spcPts val="10"/>
              </a:spcBef>
              <a:buFont typeface="OpenSymbol"/>
              <a:buChar char="➢"/>
            </a:pPr>
            <a:endParaRPr sz="2650">
              <a:latin typeface="Liberation Sans"/>
              <a:cs typeface="Liberation Sans"/>
            </a:endParaRPr>
          </a:p>
          <a:p>
            <a:pPr marL="266700" marR="36830" indent="-215900">
              <a:lnSpc>
                <a:spcPct val="93300"/>
              </a:lnSpc>
              <a:buSzPct val="75000"/>
              <a:buFont typeface="OpenSymbol"/>
              <a:buChar char="➢"/>
              <a:tabLst>
                <a:tab pos="365760" algn="l"/>
              </a:tabLst>
            </a:pPr>
            <a:r>
              <a:rPr sz="2800" spc="-5" dirty="0">
                <a:latin typeface="Liberation Sans"/>
                <a:cs typeface="Liberation Sans"/>
              </a:rPr>
              <a:t>Because of the high conductivity provided by the  iodine atoms, the electric field parallel </a:t>
            </a:r>
            <a:r>
              <a:rPr sz="2800" dirty="0">
                <a:latin typeface="Liberation Sans"/>
                <a:cs typeface="Liberation Sans"/>
              </a:rPr>
              <a:t>to </a:t>
            </a:r>
            <a:r>
              <a:rPr sz="2800" spc="-5" dirty="0">
                <a:latin typeface="Liberation Sans"/>
                <a:cs typeface="Liberation Sans"/>
              </a:rPr>
              <a:t>the molecules  gets absorbed.</a:t>
            </a:r>
            <a:endParaRPr sz="2800">
              <a:latin typeface="Liberation Sans"/>
              <a:cs typeface="Liberation Sans"/>
            </a:endParaRPr>
          </a:p>
          <a:p>
            <a:pPr>
              <a:lnSpc>
                <a:spcPct val="100000"/>
              </a:lnSpc>
              <a:spcBef>
                <a:spcPts val="30"/>
              </a:spcBef>
              <a:buFont typeface="OpenSymbol"/>
              <a:buChar char="➢"/>
            </a:pPr>
            <a:endParaRPr sz="2750">
              <a:latin typeface="Liberation Sans"/>
              <a:cs typeface="Liberation Sans"/>
            </a:endParaRPr>
          </a:p>
          <a:p>
            <a:pPr marL="266700" marR="17780" indent="-215900" algn="just">
              <a:lnSpc>
                <a:spcPts val="3130"/>
              </a:lnSpc>
              <a:spcBef>
                <a:spcPts val="5"/>
              </a:spcBef>
              <a:buSzPct val="75000"/>
              <a:buFont typeface="OpenSymbol"/>
              <a:buChar char="➢"/>
              <a:tabLst>
                <a:tab pos="365760" algn="l"/>
              </a:tabLst>
            </a:pPr>
            <a:r>
              <a:rPr sz="2800" dirty="0">
                <a:latin typeface="Liberation Sans"/>
                <a:cs typeface="Liberation Sans"/>
              </a:rPr>
              <a:t>A </a:t>
            </a:r>
            <a:r>
              <a:rPr sz="2800" spc="-5" dirty="0">
                <a:latin typeface="Liberation Sans"/>
                <a:cs typeface="Liberation Sans"/>
              </a:rPr>
              <a:t>sheet containing </a:t>
            </a:r>
            <a:r>
              <a:rPr sz="2800" dirty="0">
                <a:latin typeface="Liberation Sans"/>
                <a:cs typeface="Liberation Sans"/>
              </a:rPr>
              <a:t>such </a:t>
            </a:r>
            <a:r>
              <a:rPr sz="2800" spc="-5" dirty="0">
                <a:latin typeface="Liberation Sans"/>
                <a:cs typeface="Liberation Sans"/>
              </a:rPr>
              <a:t>long chain polymer</a:t>
            </a:r>
            <a:r>
              <a:rPr sz="2800" spc="-175" dirty="0">
                <a:latin typeface="Liberation Sans"/>
                <a:cs typeface="Liberation Sans"/>
              </a:rPr>
              <a:t> </a:t>
            </a:r>
            <a:r>
              <a:rPr sz="2800" spc="-5" dirty="0">
                <a:latin typeface="Liberation Sans"/>
                <a:cs typeface="Liberation Sans"/>
              </a:rPr>
              <a:t>molecules  (which </a:t>
            </a:r>
            <a:r>
              <a:rPr sz="2800" dirty="0">
                <a:latin typeface="Liberation Sans"/>
                <a:cs typeface="Liberation Sans"/>
              </a:rPr>
              <a:t>are </a:t>
            </a:r>
            <a:r>
              <a:rPr sz="2800" spc="-5" dirty="0">
                <a:latin typeface="Liberation Sans"/>
                <a:cs typeface="Liberation Sans"/>
              </a:rPr>
              <a:t>aligned parallel </a:t>
            </a:r>
            <a:r>
              <a:rPr sz="2800" dirty="0">
                <a:latin typeface="Liberation Sans"/>
                <a:cs typeface="Liberation Sans"/>
              </a:rPr>
              <a:t>to </a:t>
            </a:r>
            <a:r>
              <a:rPr sz="2800" spc="-5" dirty="0">
                <a:latin typeface="Liberation Sans"/>
                <a:cs typeface="Liberation Sans"/>
              </a:rPr>
              <a:t>one another) </a:t>
            </a:r>
            <a:r>
              <a:rPr sz="2800" dirty="0">
                <a:latin typeface="Liberation Sans"/>
                <a:cs typeface="Liberation Sans"/>
              </a:rPr>
              <a:t>is </a:t>
            </a:r>
            <a:r>
              <a:rPr sz="2800" spc="-5" dirty="0">
                <a:latin typeface="Liberation Sans"/>
                <a:cs typeface="Liberation Sans"/>
              </a:rPr>
              <a:t>known as  </a:t>
            </a:r>
            <a:r>
              <a:rPr sz="2800" dirty="0">
                <a:latin typeface="Liberation Sans"/>
                <a:cs typeface="Liberation Sans"/>
              </a:rPr>
              <a:t>a</a:t>
            </a:r>
            <a:r>
              <a:rPr sz="2800" spc="-5" dirty="0">
                <a:latin typeface="Liberation Sans"/>
                <a:cs typeface="Liberation Sans"/>
              </a:rPr>
              <a:t> </a:t>
            </a:r>
            <a:r>
              <a:rPr sz="2800" b="1" spc="-5" dirty="0">
                <a:latin typeface="Liberation Sans"/>
                <a:cs typeface="Liberation Sans"/>
              </a:rPr>
              <a:t>Polaroid</a:t>
            </a:r>
            <a:r>
              <a:rPr sz="2800" spc="-5" dirty="0">
                <a:latin typeface="Liberation Sans"/>
                <a:cs typeface="Liberation Sans"/>
              </a:rPr>
              <a:t>.</a:t>
            </a:r>
            <a:endParaRPr sz="2800">
              <a:latin typeface="Liberation Sans"/>
              <a:cs typeface="Liberatio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36880" y="646430"/>
            <a:ext cx="9294495" cy="4827270"/>
          </a:xfrm>
          <a:prstGeom prst="rect">
            <a:avLst/>
          </a:prstGeom>
        </p:spPr>
        <p:txBody>
          <a:bodyPr vert="horz" wrap="square" lIns="0" tIns="41275" rIns="0" bIns="0" rtlCol="0">
            <a:spAutoFit/>
          </a:bodyPr>
          <a:lstStyle/>
          <a:p>
            <a:pPr marL="12700" marR="5080" algn="just">
              <a:lnSpc>
                <a:spcPct val="93200"/>
              </a:lnSpc>
              <a:spcBef>
                <a:spcPts val="325"/>
              </a:spcBef>
            </a:pPr>
            <a:r>
              <a:rPr sz="2800" spc="-5" dirty="0">
                <a:latin typeface="Liberation Sans"/>
                <a:cs typeface="Liberation Sans"/>
              </a:rPr>
              <a:t>When </a:t>
            </a:r>
            <a:r>
              <a:rPr sz="2800" dirty="0">
                <a:latin typeface="Liberation Sans"/>
                <a:cs typeface="Liberation Sans"/>
              </a:rPr>
              <a:t>a </a:t>
            </a:r>
            <a:r>
              <a:rPr sz="2800" spc="-5" dirty="0">
                <a:latin typeface="Liberation Sans"/>
                <a:cs typeface="Liberation Sans"/>
              </a:rPr>
              <a:t>light beam is incident on such </a:t>
            </a:r>
            <a:r>
              <a:rPr sz="2800" dirty="0">
                <a:latin typeface="Liberation Sans"/>
                <a:cs typeface="Liberation Sans"/>
              </a:rPr>
              <a:t>a </a:t>
            </a:r>
            <a:r>
              <a:rPr sz="2800" spc="-5" dirty="0">
                <a:latin typeface="Liberation Sans"/>
                <a:cs typeface="Liberation Sans"/>
              </a:rPr>
              <a:t>Polaroid, the  molecules (aligned parallel </a:t>
            </a:r>
            <a:r>
              <a:rPr sz="2800" dirty="0">
                <a:latin typeface="Liberation Sans"/>
                <a:cs typeface="Liberation Sans"/>
              </a:rPr>
              <a:t>to </a:t>
            </a:r>
            <a:r>
              <a:rPr sz="2800" spc="-5" dirty="0">
                <a:latin typeface="Liberation Sans"/>
                <a:cs typeface="Liberation Sans"/>
              </a:rPr>
              <a:t>one another) absorb the  component of electric field which </a:t>
            </a:r>
            <a:r>
              <a:rPr sz="2800" dirty="0">
                <a:latin typeface="Liberation Sans"/>
                <a:cs typeface="Liberation Sans"/>
              </a:rPr>
              <a:t>is </a:t>
            </a:r>
            <a:r>
              <a:rPr sz="2800" spc="-5" dirty="0">
                <a:latin typeface="Liberation Sans"/>
                <a:cs typeface="Liberation Sans"/>
              </a:rPr>
              <a:t>parallel </a:t>
            </a:r>
            <a:r>
              <a:rPr sz="2800" dirty="0">
                <a:latin typeface="Liberation Sans"/>
                <a:cs typeface="Liberation Sans"/>
              </a:rPr>
              <a:t>to </a:t>
            </a:r>
            <a:r>
              <a:rPr sz="2800" spc="-5" dirty="0">
                <a:latin typeface="Liberation Sans"/>
                <a:cs typeface="Liberation Sans"/>
              </a:rPr>
              <a:t>the direction  of alignment because of the high conductivity provided by  the iodine atoms; the component perpendicular </a:t>
            </a:r>
            <a:r>
              <a:rPr sz="2800" dirty="0">
                <a:latin typeface="Liberation Sans"/>
                <a:cs typeface="Liberation Sans"/>
              </a:rPr>
              <a:t>to it  </a:t>
            </a:r>
            <a:r>
              <a:rPr sz="2800" spc="-5" dirty="0">
                <a:latin typeface="Liberation Sans"/>
                <a:cs typeface="Liberation Sans"/>
              </a:rPr>
              <a:t>passes</a:t>
            </a:r>
            <a:r>
              <a:rPr sz="2800" dirty="0">
                <a:latin typeface="Liberation Sans"/>
                <a:cs typeface="Liberation Sans"/>
              </a:rPr>
              <a:t> </a:t>
            </a:r>
            <a:r>
              <a:rPr sz="2800" spc="-5" dirty="0">
                <a:latin typeface="Liberation Sans"/>
                <a:cs typeface="Liberation Sans"/>
              </a:rPr>
              <a:t>through.</a:t>
            </a:r>
            <a:endParaRPr sz="2800">
              <a:latin typeface="Liberation Sans"/>
              <a:cs typeface="Liberation Sans"/>
            </a:endParaRPr>
          </a:p>
          <a:p>
            <a:pPr>
              <a:lnSpc>
                <a:spcPct val="100000"/>
              </a:lnSpc>
              <a:spcBef>
                <a:spcPts val="25"/>
              </a:spcBef>
            </a:pPr>
            <a:endParaRPr sz="2700">
              <a:latin typeface="Liberation Sans"/>
              <a:cs typeface="Liberation Sans"/>
            </a:endParaRPr>
          </a:p>
          <a:p>
            <a:pPr marL="12700" marR="5080" algn="just">
              <a:lnSpc>
                <a:spcPct val="93200"/>
              </a:lnSpc>
            </a:pPr>
            <a:r>
              <a:rPr sz="2800" spc="-5" dirty="0">
                <a:latin typeface="Liberation Sans"/>
                <a:cs typeface="Liberation Sans"/>
              </a:rPr>
              <a:t>Thus the aligned conducting molecules </a:t>
            </a:r>
            <a:r>
              <a:rPr sz="2800" dirty="0">
                <a:latin typeface="Liberation Sans"/>
                <a:cs typeface="Liberation Sans"/>
              </a:rPr>
              <a:t>act </a:t>
            </a:r>
            <a:r>
              <a:rPr sz="2800" spc="-5" dirty="0">
                <a:latin typeface="Liberation Sans"/>
                <a:cs typeface="Liberation Sans"/>
              </a:rPr>
              <a:t>similar </a:t>
            </a:r>
            <a:r>
              <a:rPr sz="2800" dirty="0">
                <a:latin typeface="Liberation Sans"/>
                <a:cs typeface="Liberation Sans"/>
              </a:rPr>
              <a:t>to </a:t>
            </a:r>
            <a:r>
              <a:rPr sz="2800" spc="-5" dirty="0">
                <a:latin typeface="Liberation Sans"/>
                <a:cs typeface="Liberation Sans"/>
              </a:rPr>
              <a:t>the  wires in the wire </a:t>
            </a:r>
            <a:r>
              <a:rPr sz="2800" dirty="0">
                <a:latin typeface="Liberation Sans"/>
                <a:cs typeface="Liberation Sans"/>
              </a:rPr>
              <a:t>grid </a:t>
            </a:r>
            <a:r>
              <a:rPr sz="2800" spc="-20" dirty="0">
                <a:latin typeface="Liberation Sans"/>
                <a:cs typeface="Liberation Sans"/>
              </a:rPr>
              <a:t>polarizer, </a:t>
            </a:r>
            <a:r>
              <a:rPr sz="2800" spc="-5" dirty="0">
                <a:latin typeface="Liberation Sans"/>
                <a:cs typeface="Liberation Sans"/>
              </a:rPr>
              <a:t>and since the spacing  between two adjacent long chain molecules </a:t>
            </a:r>
            <a:r>
              <a:rPr sz="2800" dirty="0">
                <a:latin typeface="Liberation Sans"/>
                <a:cs typeface="Liberation Sans"/>
              </a:rPr>
              <a:t>is </a:t>
            </a:r>
            <a:r>
              <a:rPr sz="2800" spc="-5" dirty="0">
                <a:latin typeface="Liberation Sans"/>
                <a:cs typeface="Liberation Sans"/>
              </a:rPr>
              <a:t>small  compared </a:t>
            </a:r>
            <a:r>
              <a:rPr sz="2800" dirty="0">
                <a:latin typeface="Liberation Sans"/>
                <a:cs typeface="Liberation Sans"/>
              </a:rPr>
              <a:t>to the </a:t>
            </a:r>
            <a:r>
              <a:rPr sz="2800" spc="-5" dirty="0">
                <a:latin typeface="Liberation Sans"/>
                <a:cs typeface="Liberation Sans"/>
              </a:rPr>
              <a:t>optical wavelength, the Polaroid is usually  very </a:t>
            </a:r>
            <a:r>
              <a:rPr sz="2800" spc="-10" dirty="0">
                <a:latin typeface="Liberation Sans"/>
                <a:cs typeface="Liberation Sans"/>
              </a:rPr>
              <a:t>effective </a:t>
            </a:r>
            <a:r>
              <a:rPr sz="2800" spc="-5" dirty="0">
                <a:latin typeface="Liberation Sans"/>
                <a:cs typeface="Liberation Sans"/>
              </a:rPr>
              <a:t>in producing linearly polarized</a:t>
            </a:r>
            <a:r>
              <a:rPr sz="2800" spc="25" dirty="0">
                <a:latin typeface="Liberation Sans"/>
                <a:cs typeface="Liberation Sans"/>
              </a:rPr>
              <a:t> </a:t>
            </a:r>
            <a:r>
              <a:rPr sz="2800" dirty="0">
                <a:latin typeface="Liberation Sans"/>
                <a:cs typeface="Liberation Sans"/>
              </a:rPr>
              <a:t>light</a:t>
            </a:r>
            <a:endParaRPr sz="2800">
              <a:latin typeface="Liberation Sans"/>
              <a:cs typeface="Liberatio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494864" y="864203"/>
            <a:ext cx="6719495" cy="4509843"/>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759459" y="5344159"/>
            <a:ext cx="8464550" cy="1915160"/>
          </a:xfrm>
          <a:prstGeom prst="rect">
            <a:avLst/>
          </a:prstGeom>
        </p:spPr>
        <p:txBody>
          <a:bodyPr vert="horz" wrap="square" lIns="0" tIns="45720" rIns="0" bIns="0" rtlCol="0">
            <a:spAutoFit/>
          </a:bodyPr>
          <a:lstStyle/>
          <a:p>
            <a:pPr marL="50800" marR="727075">
              <a:lnSpc>
                <a:spcPts val="2920"/>
              </a:lnSpc>
              <a:spcBef>
                <a:spcPts val="360"/>
              </a:spcBef>
            </a:pPr>
            <a:r>
              <a:rPr sz="2600" spc="-5" dirty="0">
                <a:latin typeface="Liberation Sans"/>
                <a:cs typeface="Liberation Sans"/>
              </a:rPr>
              <a:t>If </a:t>
            </a:r>
            <a:r>
              <a:rPr sz="2600" dirty="0">
                <a:latin typeface="Liberation Sans"/>
                <a:cs typeface="Liberation Sans"/>
              </a:rPr>
              <a:t>you </a:t>
            </a:r>
            <a:r>
              <a:rPr sz="2600" spc="-5" dirty="0">
                <a:latin typeface="Liberation Sans"/>
                <a:cs typeface="Liberation Sans"/>
              </a:rPr>
              <a:t>start rotating </a:t>
            </a:r>
            <a:r>
              <a:rPr sz="2600" dirty="0">
                <a:latin typeface="Liberation Sans"/>
                <a:cs typeface="Liberation Sans"/>
              </a:rPr>
              <a:t>the </a:t>
            </a:r>
            <a:r>
              <a:rPr sz="2600" spc="-20" dirty="0">
                <a:latin typeface="Liberation Sans"/>
                <a:cs typeface="Liberation Sans"/>
              </a:rPr>
              <a:t>analyser, </a:t>
            </a:r>
            <a:r>
              <a:rPr sz="2600" dirty="0">
                <a:latin typeface="Liberation Sans"/>
                <a:cs typeface="Liberation Sans"/>
              </a:rPr>
              <a:t>at </a:t>
            </a:r>
            <a:r>
              <a:rPr sz="2600" spc="20" dirty="0">
                <a:latin typeface="Liberation Sans"/>
                <a:cs typeface="Liberation Sans"/>
              </a:rPr>
              <a:t>90</a:t>
            </a:r>
            <a:r>
              <a:rPr sz="2250" spc="30" baseline="40740" dirty="0">
                <a:latin typeface="Liberation Sans"/>
                <a:cs typeface="Liberation Sans"/>
              </a:rPr>
              <a:t>o </a:t>
            </a:r>
            <a:r>
              <a:rPr sz="2600" dirty="0">
                <a:latin typeface="Liberation Sans"/>
                <a:cs typeface="Liberation Sans"/>
              </a:rPr>
              <a:t>and 270</a:t>
            </a:r>
            <a:r>
              <a:rPr sz="2250" baseline="40740" dirty="0">
                <a:latin typeface="Liberation Sans"/>
                <a:cs typeface="Liberation Sans"/>
              </a:rPr>
              <a:t>o</a:t>
            </a:r>
            <a:r>
              <a:rPr sz="2600" dirty="0">
                <a:latin typeface="Liberation Sans"/>
                <a:cs typeface="Liberation Sans"/>
              </a:rPr>
              <a:t>, </a:t>
            </a:r>
            <a:r>
              <a:rPr sz="2600" spc="-5" dirty="0">
                <a:latin typeface="Liberation Sans"/>
                <a:cs typeface="Liberation Sans"/>
              </a:rPr>
              <a:t>the  transmitted intensity will </a:t>
            </a:r>
            <a:r>
              <a:rPr sz="2600" dirty="0">
                <a:latin typeface="Liberation Sans"/>
                <a:cs typeface="Liberation Sans"/>
              </a:rPr>
              <a:t>be</a:t>
            </a:r>
            <a:r>
              <a:rPr sz="2600" spc="15" dirty="0">
                <a:latin typeface="Liberation Sans"/>
                <a:cs typeface="Liberation Sans"/>
              </a:rPr>
              <a:t> </a:t>
            </a:r>
            <a:r>
              <a:rPr sz="2600" dirty="0">
                <a:latin typeface="Liberation Sans"/>
                <a:cs typeface="Liberation Sans"/>
              </a:rPr>
              <a:t>minimum.</a:t>
            </a:r>
            <a:endParaRPr sz="2600">
              <a:latin typeface="Liberation Sans"/>
              <a:cs typeface="Liberation Sans"/>
            </a:endParaRPr>
          </a:p>
          <a:p>
            <a:pPr>
              <a:lnSpc>
                <a:spcPct val="100000"/>
              </a:lnSpc>
              <a:spcBef>
                <a:spcPts val="20"/>
              </a:spcBef>
            </a:pPr>
            <a:endParaRPr sz="2450">
              <a:latin typeface="Liberation Sans"/>
              <a:cs typeface="Liberation Sans"/>
            </a:endParaRPr>
          </a:p>
          <a:p>
            <a:pPr marL="50800" marR="43180">
              <a:lnSpc>
                <a:spcPts val="3010"/>
              </a:lnSpc>
              <a:spcBef>
                <a:spcPts val="5"/>
              </a:spcBef>
            </a:pPr>
            <a:r>
              <a:rPr sz="2600" dirty="0">
                <a:latin typeface="Liberation Sans"/>
                <a:cs typeface="Liberation Sans"/>
              </a:rPr>
              <a:t>The </a:t>
            </a:r>
            <a:r>
              <a:rPr sz="2600" spc="-5" dirty="0">
                <a:latin typeface="Liberation Sans"/>
                <a:cs typeface="Liberation Sans"/>
              </a:rPr>
              <a:t>transmitted intensity will </a:t>
            </a:r>
            <a:r>
              <a:rPr sz="2600" spc="5" dirty="0">
                <a:latin typeface="Liberation Sans"/>
                <a:cs typeface="Liberation Sans"/>
              </a:rPr>
              <a:t>be </a:t>
            </a:r>
            <a:r>
              <a:rPr sz="2600" dirty="0">
                <a:latin typeface="Liberation Sans"/>
                <a:cs typeface="Liberation Sans"/>
              </a:rPr>
              <a:t>maximum when analyser  </a:t>
            </a:r>
            <a:r>
              <a:rPr sz="2600" spc="-5" dirty="0">
                <a:latin typeface="Liberation Sans"/>
                <a:cs typeface="Liberation Sans"/>
              </a:rPr>
              <a:t>is </a:t>
            </a:r>
            <a:r>
              <a:rPr sz="2600" dirty="0">
                <a:latin typeface="Liberation Sans"/>
                <a:cs typeface="Liberation Sans"/>
              </a:rPr>
              <a:t>at angle of </a:t>
            </a:r>
            <a:r>
              <a:rPr sz="2600" spc="10" dirty="0">
                <a:latin typeface="Liberation Sans"/>
                <a:cs typeface="Liberation Sans"/>
              </a:rPr>
              <a:t>0</a:t>
            </a:r>
            <a:r>
              <a:rPr sz="2250" spc="15" baseline="40740" dirty="0">
                <a:latin typeface="Liberation Sans"/>
                <a:cs typeface="Liberation Sans"/>
              </a:rPr>
              <a:t>o </a:t>
            </a:r>
            <a:r>
              <a:rPr sz="2600" dirty="0">
                <a:latin typeface="Liberation Sans"/>
                <a:cs typeface="Liberation Sans"/>
              </a:rPr>
              <a:t>and</a:t>
            </a:r>
            <a:r>
              <a:rPr sz="2600" spc="-145" dirty="0">
                <a:latin typeface="Liberation Sans"/>
                <a:cs typeface="Liberation Sans"/>
              </a:rPr>
              <a:t> </a:t>
            </a:r>
            <a:r>
              <a:rPr sz="2600" dirty="0">
                <a:latin typeface="Liberation Sans"/>
                <a:cs typeface="Liberation Sans"/>
              </a:rPr>
              <a:t>180</a:t>
            </a:r>
            <a:r>
              <a:rPr sz="2250" baseline="40740" dirty="0">
                <a:latin typeface="Liberation Sans"/>
                <a:cs typeface="Liberation Sans"/>
              </a:rPr>
              <a:t>o</a:t>
            </a:r>
            <a:r>
              <a:rPr sz="2600" dirty="0">
                <a:latin typeface="Liberation Sans"/>
                <a:cs typeface="Liberation Sans"/>
              </a:rPr>
              <a:t>.</a:t>
            </a:r>
            <a:endParaRPr sz="2600">
              <a:latin typeface="Liberation Sans"/>
              <a:cs typeface="Liberation Sans"/>
            </a:endParaRPr>
          </a:p>
        </p:txBody>
      </p:sp>
      <p:sp>
        <p:nvSpPr>
          <p:cNvPr id="4" name="object 4"/>
          <p:cNvSpPr txBox="1">
            <a:spLocks noGrp="1"/>
          </p:cNvSpPr>
          <p:nvPr>
            <p:ph type="title"/>
          </p:nvPr>
        </p:nvSpPr>
        <p:spPr>
          <a:xfrm>
            <a:off x="3389629" y="722629"/>
            <a:ext cx="6365240" cy="421640"/>
          </a:xfrm>
          <a:prstGeom prst="rect">
            <a:avLst/>
          </a:prstGeom>
        </p:spPr>
        <p:txBody>
          <a:bodyPr vert="horz" wrap="square" lIns="0" tIns="12700" rIns="0" bIns="0" rtlCol="0">
            <a:spAutoFit/>
          </a:bodyPr>
          <a:lstStyle/>
          <a:p>
            <a:pPr marL="12700">
              <a:lnSpc>
                <a:spcPct val="100000"/>
              </a:lnSpc>
              <a:spcBef>
                <a:spcPts val="100"/>
              </a:spcBef>
            </a:pPr>
            <a:r>
              <a:rPr sz="2600" dirty="0"/>
              <a:t>The </a:t>
            </a:r>
            <a:r>
              <a:rPr sz="2600" spc="-5" dirty="0"/>
              <a:t>lines </a:t>
            </a:r>
            <a:r>
              <a:rPr sz="2600" dirty="0"/>
              <a:t>show </a:t>
            </a:r>
            <a:r>
              <a:rPr sz="2600" spc="-5" dirty="0"/>
              <a:t>the direction </a:t>
            </a:r>
            <a:r>
              <a:rPr sz="2600" spc="5" dirty="0"/>
              <a:t>of</a:t>
            </a:r>
            <a:r>
              <a:rPr sz="2600" spc="25" dirty="0"/>
              <a:t> </a:t>
            </a:r>
            <a:r>
              <a:rPr sz="2600" spc="-5" dirty="0"/>
              <a:t>polarisation.</a:t>
            </a:r>
            <a:endParaRPr sz="2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5759" y="322580"/>
            <a:ext cx="4504055" cy="452120"/>
          </a:xfrm>
          <a:prstGeom prst="rect">
            <a:avLst/>
          </a:prstGeom>
        </p:spPr>
        <p:txBody>
          <a:bodyPr vert="horz" wrap="square" lIns="0" tIns="12700" rIns="0" bIns="0" rtlCol="0">
            <a:spAutoFit/>
          </a:bodyPr>
          <a:lstStyle/>
          <a:p>
            <a:pPr marL="12700">
              <a:lnSpc>
                <a:spcPct val="100000"/>
              </a:lnSpc>
              <a:spcBef>
                <a:spcPts val="100"/>
              </a:spcBef>
            </a:pPr>
            <a:r>
              <a:rPr b="1" spc="-5" dirty="0">
                <a:latin typeface="Liberation Sans"/>
                <a:cs typeface="Liberation Sans"/>
              </a:rPr>
              <a:t>Polarisation </a:t>
            </a:r>
            <a:r>
              <a:rPr b="1" spc="-10" dirty="0">
                <a:latin typeface="Liberation Sans"/>
                <a:cs typeface="Liberation Sans"/>
              </a:rPr>
              <a:t>by</a:t>
            </a:r>
            <a:r>
              <a:rPr b="1" spc="-80" dirty="0">
                <a:latin typeface="Liberation Sans"/>
                <a:cs typeface="Liberation Sans"/>
              </a:rPr>
              <a:t> </a:t>
            </a:r>
            <a:r>
              <a:rPr b="1" spc="-5" dirty="0">
                <a:latin typeface="Liberation Sans"/>
                <a:cs typeface="Liberation Sans"/>
              </a:rPr>
              <a:t>Reflection:</a:t>
            </a:r>
          </a:p>
        </p:txBody>
      </p:sp>
      <p:sp>
        <p:nvSpPr>
          <p:cNvPr id="3" name="object 3"/>
          <p:cNvSpPr txBox="1"/>
          <p:nvPr/>
        </p:nvSpPr>
        <p:spPr>
          <a:xfrm>
            <a:off x="365759" y="1117600"/>
            <a:ext cx="9262745" cy="2440940"/>
          </a:xfrm>
          <a:prstGeom prst="rect">
            <a:avLst/>
          </a:prstGeom>
        </p:spPr>
        <p:txBody>
          <a:bodyPr vert="horz" wrap="square" lIns="0" tIns="41275" rIns="0" bIns="0" rtlCol="0">
            <a:spAutoFit/>
          </a:bodyPr>
          <a:lstStyle/>
          <a:p>
            <a:pPr marL="12700" marR="5080" algn="just">
              <a:lnSpc>
                <a:spcPct val="93300"/>
              </a:lnSpc>
              <a:spcBef>
                <a:spcPts val="325"/>
              </a:spcBef>
            </a:pPr>
            <a:r>
              <a:rPr sz="2800" spc="-5" dirty="0">
                <a:latin typeface="Liberation Sans"/>
                <a:cs typeface="Liberation Sans"/>
              </a:rPr>
              <a:t>Brewster discovered </a:t>
            </a:r>
            <a:r>
              <a:rPr sz="2800" dirty="0">
                <a:latin typeface="Liberation Sans"/>
                <a:cs typeface="Liberation Sans"/>
              </a:rPr>
              <a:t>that </a:t>
            </a:r>
            <a:r>
              <a:rPr sz="2800" spc="-5" dirty="0">
                <a:latin typeface="Liberation Sans"/>
                <a:cs typeface="Liberation Sans"/>
              </a:rPr>
              <a:t>there is </a:t>
            </a:r>
            <a:r>
              <a:rPr sz="2800" dirty="0">
                <a:latin typeface="Liberation Sans"/>
                <a:cs typeface="Liberation Sans"/>
              </a:rPr>
              <a:t>a </a:t>
            </a:r>
            <a:r>
              <a:rPr sz="2800" spc="-5" dirty="0">
                <a:latin typeface="Liberation Sans"/>
                <a:cs typeface="Liberation Sans"/>
              </a:rPr>
              <a:t>particular angle of  incidence at which, </a:t>
            </a:r>
            <a:r>
              <a:rPr sz="2800" dirty="0">
                <a:latin typeface="Liberation Sans"/>
                <a:cs typeface="Liberation Sans"/>
              </a:rPr>
              <a:t>if </a:t>
            </a:r>
            <a:r>
              <a:rPr sz="2800" spc="-5" dirty="0">
                <a:latin typeface="Liberation Sans"/>
                <a:cs typeface="Liberation Sans"/>
              </a:rPr>
              <a:t>unpolarised light is incident on glass  or dielectric material, the reflected light </a:t>
            </a:r>
            <a:r>
              <a:rPr sz="2800" dirty="0">
                <a:latin typeface="Liberation Sans"/>
                <a:cs typeface="Liberation Sans"/>
              </a:rPr>
              <a:t>is</a:t>
            </a:r>
            <a:r>
              <a:rPr sz="2800" spc="35" dirty="0">
                <a:latin typeface="Liberation Sans"/>
                <a:cs typeface="Liberation Sans"/>
              </a:rPr>
              <a:t> </a:t>
            </a:r>
            <a:r>
              <a:rPr sz="2800" spc="-5" dirty="0">
                <a:latin typeface="Liberation Sans"/>
                <a:cs typeface="Liberation Sans"/>
              </a:rPr>
              <a:t>polarised.</a:t>
            </a:r>
            <a:endParaRPr sz="2800">
              <a:latin typeface="Liberation Sans"/>
              <a:cs typeface="Liberation Sans"/>
            </a:endParaRPr>
          </a:p>
          <a:p>
            <a:pPr>
              <a:lnSpc>
                <a:spcPct val="100000"/>
              </a:lnSpc>
              <a:spcBef>
                <a:spcPts val="25"/>
              </a:spcBef>
            </a:pPr>
            <a:endParaRPr sz="2500">
              <a:latin typeface="Liberation Sans"/>
              <a:cs typeface="Liberation Sans"/>
            </a:endParaRPr>
          </a:p>
          <a:p>
            <a:pPr marL="12700" algn="just">
              <a:lnSpc>
                <a:spcPts val="3245"/>
              </a:lnSpc>
            </a:pPr>
            <a:r>
              <a:rPr sz="2800" spc="-5" dirty="0">
                <a:latin typeface="Liberation Sans"/>
                <a:cs typeface="Liberation Sans"/>
              </a:rPr>
              <a:t>This particular angle </a:t>
            </a:r>
            <a:r>
              <a:rPr sz="2800" spc="5" dirty="0">
                <a:latin typeface="Liberation Sans"/>
                <a:cs typeface="Liberation Sans"/>
              </a:rPr>
              <a:t>of </a:t>
            </a:r>
            <a:r>
              <a:rPr sz="2800" spc="-5" dirty="0">
                <a:latin typeface="Liberation Sans"/>
                <a:cs typeface="Liberation Sans"/>
              </a:rPr>
              <a:t>incidence is also known</a:t>
            </a:r>
            <a:r>
              <a:rPr sz="2800" spc="415" dirty="0">
                <a:latin typeface="Liberation Sans"/>
                <a:cs typeface="Liberation Sans"/>
              </a:rPr>
              <a:t> </a:t>
            </a:r>
            <a:r>
              <a:rPr sz="2800" spc="5" dirty="0">
                <a:latin typeface="Liberation Sans"/>
                <a:cs typeface="Liberation Sans"/>
              </a:rPr>
              <a:t>as</a:t>
            </a:r>
            <a:endParaRPr sz="2800">
              <a:latin typeface="Liberation Sans"/>
              <a:cs typeface="Liberation Sans"/>
            </a:endParaRPr>
          </a:p>
          <a:p>
            <a:pPr marL="12700" algn="just">
              <a:lnSpc>
                <a:spcPts val="3245"/>
              </a:lnSpc>
            </a:pPr>
            <a:r>
              <a:rPr sz="2800" b="1" spc="-5" dirty="0">
                <a:latin typeface="Liberation Sans"/>
                <a:cs typeface="Liberation Sans"/>
              </a:rPr>
              <a:t>Brewster </a:t>
            </a:r>
            <a:r>
              <a:rPr sz="2800" dirty="0">
                <a:latin typeface="Liberation Sans"/>
                <a:cs typeface="Liberation Sans"/>
              </a:rPr>
              <a:t>angle </a:t>
            </a:r>
            <a:r>
              <a:rPr sz="2800" spc="-5" dirty="0">
                <a:latin typeface="Liberation Sans"/>
                <a:cs typeface="Liberation Sans"/>
              </a:rPr>
              <a:t>and is </a:t>
            </a:r>
            <a:r>
              <a:rPr sz="2800" dirty="0">
                <a:latin typeface="Liberation Sans"/>
                <a:cs typeface="Liberation Sans"/>
              </a:rPr>
              <a:t>given </a:t>
            </a:r>
            <a:r>
              <a:rPr sz="2800" spc="5" dirty="0">
                <a:latin typeface="Liberation Sans"/>
                <a:cs typeface="Liberation Sans"/>
              </a:rPr>
              <a:t>by</a:t>
            </a:r>
            <a:r>
              <a:rPr sz="2800" spc="-5" dirty="0">
                <a:latin typeface="Liberation Sans"/>
                <a:cs typeface="Liberation Sans"/>
              </a:rPr>
              <a:t> </a:t>
            </a:r>
            <a:r>
              <a:rPr sz="2800" dirty="0">
                <a:latin typeface="Liberation Sans"/>
                <a:cs typeface="Liberation Sans"/>
              </a:rPr>
              <a:t>:</a:t>
            </a:r>
            <a:endParaRPr sz="2800">
              <a:latin typeface="Liberation Sans"/>
              <a:cs typeface="Liberation Sans"/>
            </a:endParaRPr>
          </a:p>
        </p:txBody>
      </p:sp>
      <p:sp>
        <p:nvSpPr>
          <p:cNvPr id="4" name="object 4"/>
          <p:cNvSpPr txBox="1"/>
          <p:nvPr/>
        </p:nvSpPr>
        <p:spPr>
          <a:xfrm>
            <a:off x="365759" y="4697729"/>
            <a:ext cx="9263380" cy="1248410"/>
          </a:xfrm>
          <a:prstGeom prst="rect">
            <a:avLst/>
          </a:prstGeom>
        </p:spPr>
        <p:txBody>
          <a:bodyPr vert="horz" wrap="square" lIns="0" tIns="41275" rIns="0" bIns="0" rtlCol="0">
            <a:spAutoFit/>
          </a:bodyPr>
          <a:lstStyle/>
          <a:p>
            <a:pPr marL="12700" marR="5080" algn="just">
              <a:lnSpc>
                <a:spcPct val="93300"/>
              </a:lnSpc>
              <a:spcBef>
                <a:spcPts val="325"/>
              </a:spcBef>
            </a:pPr>
            <a:r>
              <a:rPr sz="2800" spc="-5" dirty="0">
                <a:latin typeface="Liberation Sans"/>
                <a:cs typeface="Liberation Sans"/>
              </a:rPr>
              <a:t>Using </a:t>
            </a:r>
            <a:r>
              <a:rPr sz="2800" dirty="0">
                <a:latin typeface="Liberation Sans"/>
                <a:cs typeface="Liberation Sans"/>
              </a:rPr>
              <a:t>a </a:t>
            </a:r>
            <a:r>
              <a:rPr sz="2800" spc="-5" dirty="0">
                <a:latin typeface="Liberation Sans"/>
                <a:cs typeface="Liberation Sans"/>
              </a:rPr>
              <a:t>polaroid, </a:t>
            </a:r>
            <a:r>
              <a:rPr sz="2800" dirty="0">
                <a:latin typeface="Liberation Sans"/>
                <a:cs typeface="Liberation Sans"/>
              </a:rPr>
              <a:t>reflected </a:t>
            </a:r>
            <a:r>
              <a:rPr sz="2800" spc="-5" dirty="0">
                <a:latin typeface="Liberation Sans"/>
                <a:cs typeface="Liberation Sans"/>
              </a:rPr>
              <a:t>light </a:t>
            </a:r>
            <a:r>
              <a:rPr sz="2800" dirty="0">
                <a:latin typeface="Liberation Sans"/>
                <a:cs typeface="Liberation Sans"/>
              </a:rPr>
              <a:t>can </a:t>
            </a:r>
            <a:r>
              <a:rPr sz="2800" spc="-5" dirty="0">
                <a:latin typeface="Liberation Sans"/>
                <a:cs typeface="Liberation Sans"/>
              </a:rPr>
              <a:t>be checked for  polarisation. Intensity of reflected light should be </a:t>
            </a:r>
            <a:r>
              <a:rPr sz="2800" dirty="0">
                <a:latin typeface="Liberation Sans"/>
                <a:cs typeface="Liberation Sans"/>
              </a:rPr>
              <a:t>zero  </a:t>
            </a:r>
            <a:r>
              <a:rPr sz="2800" spc="-5" dirty="0">
                <a:latin typeface="Liberation Sans"/>
                <a:cs typeface="Liberation Sans"/>
              </a:rPr>
              <a:t>twice in </a:t>
            </a:r>
            <a:r>
              <a:rPr sz="2800" dirty="0">
                <a:latin typeface="Liberation Sans"/>
                <a:cs typeface="Liberation Sans"/>
              </a:rPr>
              <a:t>one </a:t>
            </a:r>
            <a:r>
              <a:rPr sz="2800" spc="-5" dirty="0">
                <a:latin typeface="Liberation Sans"/>
                <a:cs typeface="Liberation Sans"/>
              </a:rPr>
              <a:t>complete</a:t>
            </a:r>
            <a:r>
              <a:rPr sz="2800" spc="-10" dirty="0">
                <a:latin typeface="Liberation Sans"/>
                <a:cs typeface="Liberation Sans"/>
              </a:rPr>
              <a:t> </a:t>
            </a:r>
            <a:r>
              <a:rPr sz="2800" spc="-5" dirty="0">
                <a:latin typeface="Liberation Sans"/>
                <a:cs typeface="Liberation Sans"/>
              </a:rPr>
              <a:t>rotation.</a:t>
            </a:r>
            <a:endParaRPr sz="2800">
              <a:latin typeface="Liberation Sans"/>
              <a:cs typeface="Liberation Sans"/>
            </a:endParaRPr>
          </a:p>
        </p:txBody>
      </p:sp>
      <p:sp>
        <p:nvSpPr>
          <p:cNvPr id="5" name="object 5"/>
          <p:cNvSpPr txBox="1"/>
          <p:nvPr/>
        </p:nvSpPr>
        <p:spPr>
          <a:xfrm>
            <a:off x="3470909" y="4029710"/>
            <a:ext cx="124460" cy="260350"/>
          </a:xfrm>
          <a:prstGeom prst="rect">
            <a:avLst/>
          </a:prstGeom>
        </p:spPr>
        <p:txBody>
          <a:bodyPr vert="horz" wrap="square" lIns="0" tIns="11430" rIns="0" bIns="0" rtlCol="0">
            <a:spAutoFit/>
          </a:bodyPr>
          <a:lstStyle/>
          <a:p>
            <a:pPr marL="12700">
              <a:lnSpc>
                <a:spcPct val="100000"/>
              </a:lnSpc>
              <a:spcBef>
                <a:spcPts val="90"/>
              </a:spcBef>
            </a:pPr>
            <a:r>
              <a:rPr sz="1550" i="1" dirty="0">
                <a:latin typeface="Liberation Serif"/>
                <a:cs typeface="Liberation Serif"/>
              </a:rPr>
              <a:t>p</a:t>
            </a:r>
            <a:endParaRPr sz="1550">
              <a:latin typeface="Liberation Serif"/>
              <a:cs typeface="Liberation Serif"/>
            </a:endParaRPr>
          </a:p>
        </p:txBody>
      </p:sp>
      <p:sp>
        <p:nvSpPr>
          <p:cNvPr id="6" name="object 6"/>
          <p:cNvSpPr txBox="1"/>
          <p:nvPr/>
        </p:nvSpPr>
        <p:spPr>
          <a:xfrm>
            <a:off x="4269740" y="3785870"/>
            <a:ext cx="276860" cy="260350"/>
          </a:xfrm>
          <a:prstGeom prst="rect">
            <a:avLst/>
          </a:prstGeom>
        </p:spPr>
        <p:txBody>
          <a:bodyPr vert="horz" wrap="square" lIns="0" tIns="11430" rIns="0" bIns="0" rtlCol="0">
            <a:spAutoFit/>
          </a:bodyPr>
          <a:lstStyle/>
          <a:p>
            <a:pPr marL="12700">
              <a:lnSpc>
                <a:spcPct val="100000"/>
              </a:lnSpc>
              <a:spcBef>
                <a:spcPts val="90"/>
              </a:spcBef>
            </a:pPr>
            <a:r>
              <a:rPr sz="1550" spc="-35" dirty="0">
                <a:latin typeface="OpenSymbol"/>
                <a:cs typeface="OpenSymbol"/>
              </a:rPr>
              <a:t>−</a:t>
            </a:r>
            <a:r>
              <a:rPr sz="1550" dirty="0">
                <a:latin typeface="Liberation Serif"/>
                <a:cs typeface="Liberation Serif"/>
              </a:rPr>
              <a:t>1</a:t>
            </a:r>
            <a:endParaRPr sz="1550">
              <a:latin typeface="Liberation Serif"/>
              <a:cs typeface="Liberation Serif"/>
            </a:endParaRPr>
          </a:p>
        </p:txBody>
      </p:sp>
      <p:sp>
        <p:nvSpPr>
          <p:cNvPr id="7" name="object 7"/>
          <p:cNvSpPr txBox="1"/>
          <p:nvPr/>
        </p:nvSpPr>
        <p:spPr>
          <a:xfrm>
            <a:off x="4681220" y="3581400"/>
            <a:ext cx="346710" cy="415925"/>
          </a:xfrm>
          <a:prstGeom prst="rect">
            <a:avLst/>
          </a:prstGeom>
        </p:spPr>
        <p:txBody>
          <a:bodyPr vert="horz" wrap="square" lIns="0" tIns="13970" rIns="0" bIns="0" rtlCol="0">
            <a:spAutoFit/>
          </a:bodyPr>
          <a:lstStyle/>
          <a:p>
            <a:pPr marL="38100">
              <a:lnSpc>
                <a:spcPct val="100000"/>
              </a:lnSpc>
              <a:spcBef>
                <a:spcPts val="110"/>
              </a:spcBef>
            </a:pPr>
            <a:r>
              <a:rPr sz="2550" i="1" spc="35" dirty="0">
                <a:latin typeface="Liberation Serif"/>
                <a:cs typeface="Liberation Serif"/>
              </a:rPr>
              <a:t>n</a:t>
            </a:r>
            <a:r>
              <a:rPr sz="2325" spc="52" baseline="-21505" dirty="0">
                <a:latin typeface="Liberation Serif"/>
                <a:cs typeface="Liberation Serif"/>
              </a:rPr>
              <a:t>2</a:t>
            </a:r>
            <a:endParaRPr sz="2325" baseline="-21505">
              <a:latin typeface="Liberation Serif"/>
              <a:cs typeface="Liberation Serif"/>
            </a:endParaRPr>
          </a:p>
        </p:txBody>
      </p:sp>
      <p:sp>
        <p:nvSpPr>
          <p:cNvPr id="8" name="object 8"/>
          <p:cNvSpPr/>
          <p:nvPr/>
        </p:nvSpPr>
        <p:spPr>
          <a:xfrm>
            <a:off x="4700270" y="4060190"/>
            <a:ext cx="308610" cy="15240"/>
          </a:xfrm>
          <a:custGeom>
            <a:avLst/>
            <a:gdLst/>
            <a:ahLst/>
            <a:cxnLst/>
            <a:rect l="l" t="t" r="r" b="b"/>
            <a:pathLst>
              <a:path w="308610" h="15239">
                <a:moveTo>
                  <a:pt x="308609" y="0"/>
                </a:moveTo>
                <a:lnTo>
                  <a:pt x="0" y="0"/>
                </a:lnTo>
                <a:lnTo>
                  <a:pt x="0" y="15239"/>
                </a:lnTo>
                <a:lnTo>
                  <a:pt x="308609" y="15239"/>
                </a:lnTo>
                <a:lnTo>
                  <a:pt x="308609" y="0"/>
                </a:lnTo>
                <a:close/>
              </a:path>
            </a:pathLst>
          </a:custGeom>
          <a:solidFill>
            <a:srgbClr val="000000"/>
          </a:solidFill>
        </p:spPr>
        <p:txBody>
          <a:bodyPr wrap="square" lIns="0" tIns="0" rIns="0" bIns="0" rtlCol="0"/>
          <a:lstStyle/>
          <a:p>
            <a:endParaRPr/>
          </a:p>
        </p:txBody>
      </p:sp>
      <p:sp>
        <p:nvSpPr>
          <p:cNvPr id="9" name="object 9"/>
          <p:cNvSpPr txBox="1"/>
          <p:nvPr/>
        </p:nvSpPr>
        <p:spPr>
          <a:xfrm>
            <a:off x="2799079" y="3816350"/>
            <a:ext cx="2384425" cy="415925"/>
          </a:xfrm>
          <a:prstGeom prst="rect">
            <a:avLst/>
          </a:prstGeom>
        </p:spPr>
        <p:txBody>
          <a:bodyPr vert="horz" wrap="square" lIns="0" tIns="13970" rIns="0" bIns="0" rtlCol="0">
            <a:spAutoFit/>
          </a:bodyPr>
          <a:lstStyle/>
          <a:p>
            <a:pPr marL="38100">
              <a:lnSpc>
                <a:spcPct val="100000"/>
              </a:lnSpc>
              <a:spcBef>
                <a:spcPts val="110"/>
              </a:spcBef>
              <a:tabLst>
                <a:tab pos="1758314" algn="l"/>
                <a:tab pos="2233295" algn="l"/>
              </a:tabLst>
            </a:pPr>
            <a:r>
              <a:rPr sz="2550" spc="60" dirty="0">
                <a:latin typeface="OpenSymbol"/>
                <a:cs typeface="OpenSymbol"/>
              </a:rPr>
              <a:t>θ=θ</a:t>
            </a:r>
            <a:r>
              <a:rPr sz="2550" spc="-155" dirty="0">
                <a:latin typeface="OpenSymbol"/>
                <a:cs typeface="OpenSymbol"/>
              </a:rPr>
              <a:t> </a:t>
            </a:r>
            <a:r>
              <a:rPr sz="2550" spc="40" dirty="0">
                <a:latin typeface="OpenSymbol"/>
                <a:cs typeface="OpenSymbol"/>
              </a:rPr>
              <a:t>=</a:t>
            </a:r>
            <a:r>
              <a:rPr sz="2550" spc="40" dirty="0">
                <a:latin typeface="Liberation Serif"/>
                <a:cs typeface="Liberation Serif"/>
              </a:rPr>
              <a:t>tan	</a:t>
            </a:r>
            <a:r>
              <a:rPr sz="2550" spc="10" dirty="0">
                <a:latin typeface="OpenSymbol"/>
                <a:cs typeface="OpenSymbol"/>
              </a:rPr>
              <a:t>(</a:t>
            </a:r>
            <a:r>
              <a:rPr sz="2550" spc="-890" dirty="0">
                <a:latin typeface="OpenSymbol"/>
                <a:cs typeface="OpenSymbol"/>
              </a:rPr>
              <a:t> </a:t>
            </a:r>
            <a:r>
              <a:rPr sz="3825" i="1" spc="30" baseline="-38126" dirty="0">
                <a:latin typeface="Liberation Serif"/>
                <a:cs typeface="Liberation Serif"/>
              </a:rPr>
              <a:t>n	</a:t>
            </a:r>
            <a:r>
              <a:rPr sz="2550" spc="10" dirty="0">
                <a:latin typeface="OpenSymbol"/>
                <a:cs typeface="OpenSymbol"/>
              </a:rPr>
              <a:t>)</a:t>
            </a:r>
            <a:endParaRPr sz="2550">
              <a:latin typeface="OpenSymbol"/>
              <a:cs typeface="OpenSymbol"/>
            </a:endParaRPr>
          </a:p>
        </p:txBody>
      </p:sp>
      <p:sp>
        <p:nvSpPr>
          <p:cNvPr id="10" name="object 10"/>
          <p:cNvSpPr txBox="1"/>
          <p:nvPr/>
        </p:nvSpPr>
        <p:spPr>
          <a:xfrm>
            <a:off x="4878070" y="4245609"/>
            <a:ext cx="124460" cy="260350"/>
          </a:xfrm>
          <a:prstGeom prst="rect">
            <a:avLst/>
          </a:prstGeom>
        </p:spPr>
        <p:txBody>
          <a:bodyPr vert="horz" wrap="square" lIns="0" tIns="11430" rIns="0" bIns="0" rtlCol="0">
            <a:spAutoFit/>
          </a:bodyPr>
          <a:lstStyle/>
          <a:p>
            <a:pPr marL="12700">
              <a:lnSpc>
                <a:spcPct val="100000"/>
              </a:lnSpc>
              <a:spcBef>
                <a:spcPts val="90"/>
              </a:spcBef>
            </a:pPr>
            <a:r>
              <a:rPr sz="1550" dirty="0">
                <a:latin typeface="Liberation Serif"/>
                <a:cs typeface="Liberation Serif"/>
              </a:rPr>
              <a:t>1</a:t>
            </a:r>
            <a:endParaRPr sz="1550">
              <a:latin typeface="Liberation Serif"/>
              <a:cs typeface="Liberation Serif"/>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0165" rIns="0" bIns="0" rtlCol="0">
            <a:spAutoFit/>
          </a:bodyPr>
          <a:lstStyle/>
          <a:p>
            <a:pPr marL="25400" marR="5080">
              <a:lnSpc>
                <a:spcPts val="3130"/>
              </a:lnSpc>
              <a:spcBef>
                <a:spcPts val="395"/>
              </a:spcBef>
            </a:pPr>
            <a:r>
              <a:rPr dirty="0"/>
              <a:t>If </a:t>
            </a:r>
            <a:r>
              <a:rPr spc="-5" dirty="0"/>
              <a:t>an unpolarized light is incident at Brewster angle, then  the reflected beam will be linearly polarized with its electric  </a:t>
            </a:r>
            <a:r>
              <a:rPr dirty="0"/>
              <a:t>vector </a:t>
            </a:r>
            <a:r>
              <a:rPr spc="-5" dirty="0"/>
              <a:t>perpendicular </a:t>
            </a:r>
            <a:r>
              <a:rPr dirty="0"/>
              <a:t>to </a:t>
            </a:r>
            <a:r>
              <a:rPr spc="-5" dirty="0"/>
              <a:t>the plane of</a:t>
            </a:r>
            <a:r>
              <a:rPr dirty="0"/>
              <a:t> </a:t>
            </a:r>
            <a:r>
              <a:rPr spc="-5" dirty="0"/>
              <a:t>incidence.</a:t>
            </a:r>
          </a:p>
        </p:txBody>
      </p:sp>
      <p:sp>
        <p:nvSpPr>
          <p:cNvPr id="3" name="object 3"/>
          <p:cNvSpPr/>
          <p:nvPr/>
        </p:nvSpPr>
        <p:spPr>
          <a:xfrm>
            <a:off x="359409" y="4679950"/>
            <a:ext cx="7344409" cy="0"/>
          </a:xfrm>
          <a:custGeom>
            <a:avLst/>
            <a:gdLst/>
            <a:ahLst/>
            <a:cxnLst/>
            <a:rect l="l" t="t" r="r" b="b"/>
            <a:pathLst>
              <a:path w="7344409">
                <a:moveTo>
                  <a:pt x="0" y="0"/>
                </a:moveTo>
                <a:lnTo>
                  <a:pt x="7344410" y="0"/>
                </a:lnTo>
              </a:path>
            </a:pathLst>
          </a:custGeom>
          <a:ln w="3175">
            <a:solidFill>
              <a:srgbClr val="000000"/>
            </a:solidFill>
          </a:ln>
        </p:spPr>
        <p:txBody>
          <a:bodyPr wrap="square" lIns="0" tIns="0" rIns="0" bIns="0" rtlCol="0"/>
          <a:lstStyle/>
          <a:p>
            <a:endParaRPr/>
          </a:p>
        </p:txBody>
      </p:sp>
      <p:sp>
        <p:nvSpPr>
          <p:cNvPr id="4" name="object 4"/>
          <p:cNvSpPr txBox="1"/>
          <p:nvPr/>
        </p:nvSpPr>
        <p:spPr>
          <a:xfrm>
            <a:off x="7493000" y="4187190"/>
            <a:ext cx="681355" cy="1235710"/>
          </a:xfrm>
          <a:prstGeom prst="rect">
            <a:avLst/>
          </a:prstGeom>
        </p:spPr>
        <p:txBody>
          <a:bodyPr vert="horz" wrap="square" lIns="0" tIns="12700" rIns="0" bIns="0" rtlCol="0">
            <a:spAutoFit/>
          </a:bodyPr>
          <a:lstStyle/>
          <a:p>
            <a:pPr marL="12700">
              <a:lnSpc>
                <a:spcPct val="100000"/>
              </a:lnSpc>
              <a:spcBef>
                <a:spcPts val="100"/>
              </a:spcBef>
            </a:pPr>
            <a:r>
              <a:rPr sz="1800" spc="-5" dirty="0">
                <a:latin typeface="Liberation Sans"/>
                <a:cs typeface="Liberation Sans"/>
              </a:rPr>
              <a:t>Air</a:t>
            </a:r>
            <a:endParaRPr sz="1800">
              <a:latin typeface="Liberation Sans"/>
              <a:cs typeface="Liberation Sans"/>
            </a:endParaRPr>
          </a:p>
          <a:p>
            <a:pPr>
              <a:lnSpc>
                <a:spcPct val="100000"/>
              </a:lnSpc>
            </a:pPr>
            <a:endParaRPr sz="2000">
              <a:latin typeface="Liberation Sans"/>
              <a:cs typeface="Liberation Sans"/>
            </a:endParaRPr>
          </a:p>
          <a:p>
            <a:pPr>
              <a:lnSpc>
                <a:spcPct val="100000"/>
              </a:lnSpc>
              <a:spcBef>
                <a:spcPts val="35"/>
              </a:spcBef>
            </a:pPr>
            <a:endParaRPr sz="2500">
              <a:latin typeface="Liberation Sans"/>
              <a:cs typeface="Liberation Sans"/>
            </a:endParaRPr>
          </a:p>
          <a:p>
            <a:pPr marL="85090">
              <a:lnSpc>
                <a:spcPct val="100000"/>
              </a:lnSpc>
            </a:pPr>
            <a:r>
              <a:rPr sz="1800" spc="-5" dirty="0">
                <a:latin typeface="Liberation Sans"/>
                <a:cs typeface="Liberation Sans"/>
              </a:rPr>
              <a:t>Gl</a:t>
            </a:r>
            <a:r>
              <a:rPr sz="1800" spc="-15" dirty="0">
                <a:latin typeface="Liberation Sans"/>
                <a:cs typeface="Liberation Sans"/>
              </a:rPr>
              <a:t>a</a:t>
            </a:r>
            <a:r>
              <a:rPr sz="1800" spc="5" dirty="0">
                <a:latin typeface="Liberation Sans"/>
                <a:cs typeface="Liberation Sans"/>
              </a:rPr>
              <a:t>s</a:t>
            </a:r>
            <a:r>
              <a:rPr sz="1800" dirty="0">
                <a:latin typeface="Liberation Sans"/>
                <a:cs typeface="Liberation Sans"/>
              </a:rPr>
              <a:t>s</a:t>
            </a:r>
            <a:endParaRPr sz="1800">
              <a:latin typeface="Liberation Sans"/>
              <a:cs typeface="Liberation Sans"/>
            </a:endParaRPr>
          </a:p>
        </p:txBody>
      </p:sp>
      <p:grpSp>
        <p:nvGrpSpPr>
          <p:cNvPr id="5" name="object 5"/>
          <p:cNvGrpSpPr/>
          <p:nvPr/>
        </p:nvGrpSpPr>
        <p:grpSpPr>
          <a:xfrm>
            <a:off x="647700" y="1944370"/>
            <a:ext cx="7056120" cy="5471160"/>
            <a:chOff x="647700" y="1944370"/>
            <a:chExt cx="7056120" cy="5471160"/>
          </a:xfrm>
        </p:grpSpPr>
        <p:sp>
          <p:nvSpPr>
            <p:cNvPr id="6" name="object 6"/>
            <p:cNvSpPr/>
            <p:nvPr/>
          </p:nvSpPr>
          <p:spPr>
            <a:xfrm>
              <a:off x="647700" y="2627630"/>
              <a:ext cx="3530600" cy="2037080"/>
            </a:xfrm>
            <a:custGeom>
              <a:avLst/>
              <a:gdLst/>
              <a:ahLst/>
              <a:cxnLst/>
              <a:rect l="l" t="t" r="r" b="b"/>
              <a:pathLst>
                <a:path w="3530600" h="2037079">
                  <a:moveTo>
                    <a:pt x="3530600" y="2037080"/>
                  </a:moveTo>
                  <a:lnTo>
                    <a:pt x="0" y="0"/>
                  </a:lnTo>
                </a:path>
              </a:pathLst>
            </a:custGeom>
            <a:ln w="3175">
              <a:solidFill>
                <a:srgbClr val="000000"/>
              </a:solidFill>
            </a:ln>
          </p:spPr>
          <p:txBody>
            <a:bodyPr wrap="square" lIns="0" tIns="0" rIns="0" bIns="0" rtlCol="0"/>
            <a:lstStyle/>
            <a:p>
              <a:endParaRPr/>
            </a:p>
          </p:txBody>
        </p:sp>
        <p:sp>
          <p:nvSpPr>
            <p:cNvPr id="7" name="object 7"/>
            <p:cNvSpPr/>
            <p:nvPr/>
          </p:nvSpPr>
          <p:spPr>
            <a:xfrm>
              <a:off x="3991609" y="4480560"/>
              <a:ext cx="91440" cy="157480"/>
            </a:xfrm>
            <a:custGeom>
              <a:avLst/>
              <a:gdLst/>
              <a:ahLst/>
              <a:cxnLst/>
              <a:rect l="l" t="t" r="r" b="b"/>
              <a:pathLst>
                <a:path w="91439" h="157479">
                  <a:moveTo>
                    <a:pt x="0" y="157479"/>
                  </a:moveTo>
                  <a:lnTo>
                    <a:pt x="91439" y="0"/>
                  </a:lnTo>
                </a:path>
              </a:pathLst>
            </a:custGeom>
            <a:ln w="3175">
              <a:solidFill>
                <a:srgbClr val="000000"/>
              </a:solidFill>
            </a:ln>
          </p:spPr>
          <p:txBody>
            <a:bodyPr wrap="square" lIns="0" tIns="0" rIns="0" bIns="0" rtlCol="0"/>
            <a:lstStyle/>
            <a:p>
              <a:endParaRPr/>
            </a:p>
          </p:txBody>
        </p:sp>
        <p:sp>
          <p:nvSpPr>
            <p:cNvPr id="8" name="object 8"/>
            <p:cNvSpPr/>
            <p:nvPr/>
          </p:nvSpPr>
          <p:spPr>
            <a:xfrm>
              <a:off x="3914140" y="4345939"/>
              <a:ext cx="246379" cy="426720"/>
            </a:xfrm>
            <a:custGeom>
              <a:avLst/>
              <a:gdLst/>
              <a:ahLst/>
              <a:cxnLst/>
              <a:rect l="l" t="t" r="r" b="b"/>
              <a:pathLst>
                <a:path w="246379" h="426720">
                  <a:moveTo>
                    <a:pt x="128270" y="313690"/>
                  </a:moveTo>
                  <a:lnTo>
                    <a:pt x="34290" y="259080"/>
                  </a:lnTo>
                  <a:lnTo>
                    <a:pt x="0" y="426720"/>
                  </a:lnTo>
                  <a:lnTo>
                    <a:pt x="128270" y="313690"/>
                  </a:lnTo>
                  <a:close/>
                </a:path>
                <a:path w="246379" h="426720">
                  <a:moveTo>
                    <a:pt x="246380" y="0"/>
                  </a:moveTo>
                  <a:lnTo>
                    <a:pt x="118110" y="114300"/>
                  </a:lnTo>
                  <a:lnTo>
                    <a:pt x="212090" y="167640"/>
                  </a:lnTo>
                  <a:lnTo>
                    <a:pt x="246380" y="0"/>
                  </a:lnTo>
                  <a:close/>
                </a:path>
              </a:pathLst>
            </a:custGeom>
            <a:solidFill>
              <a:srgbClr val="000000"/>
            </a:solidFill>
          </p:spPr>
          <p:txBody>
            <a:bodyPr wrap="square" lIns="0" tIns="0" rIns="0" bIns="0" rtlCol="0"/>
            <a:lstStyle/>
            <a:p>
              <a:endParaRPr/>
            </a:p>
          </p:txBody>
        </p:sp>
        <p:sp>
          <p:nvSpPr>
            <p:cNvPr id="9" name="object 9"/>
            <p:cNvSpPr/>
            <p:nvPr/>
          </p:nvSpPr>
          <p:spPr>
            <a:xfrm>
              <a:off x="3742689" y="4337050"/>
              <a:ext cx="91440" cy="157480"/>
            </a:xfrm>
            <a:custGeom>
              <a:avLst/>
              <a:gdLst/>
              <a:ahLst/>
              <a:cxnLst/>
              <a:rect l="l" t="t" r="r" b="b"/>
              <a:pathLst>
                <a:path w="91439" h="157479">
                  <a:moveTo>
                    <a:pt x="0" y="157480"/>
                  </a:moveTo>
                  <a:lnTo>
                    <a:pt x="91439" y="0"/>
                  </a:lnTo>
                </a:path>
              </a:pathLst>
            </a:custGeom>
            <a:ln w="3175">
              <a:solidFill>
                <a:srgbClr val="000000"/>
              </a:solidFill>
            </a:ln>
          </p:spPr>
          <p:txBody>
            <a:bodyPr wrap="square" lIns="0" tIns="0" rIns="0" bIns="0" rtlCol="0"/>
            <a:lstStyle/>
            <a:p>
              <a:endParaRPr/>
            </a:p>
          </p:txBody>
        </p:sp>
        <p:sp>
          <p:nvSpPr>
            <p:cNvPr id="10" name="object 10"/>
            <p:cNvSpPr/>
            <p:nvPr/>
          </p:nvSpPr>
          <p:spPr>
            <a:xfrm>
              <a:off x="3665220" y="4202429"/>
              <a:ext cx="246379" cy="426720"/>
            </a:xfrm>
            <a:custGeom>
              <a:avLst/>
              <a:gdLst/>
              <a:ahLst/>
              <a:cxnLst/>
              <a:rect l="l" t="t" r="r" b="b"/>
              <a:pathLst>
                <a:path w="246379" h="426720">
                  <a:moveTo>
                    <a:pt x="128270" y="312420"/>
                  </a:moveTo>
                  <a:lnTo>
                    <a:pt x="34290" y="259080"/>
                  </a:lnTo>
                  <a:lnTo>
                    <a:pt x="0" y="426720"/>
                  </a:lnTo>
                  <a:lnTo>
                    <a:pt x="128270" y="312420"/>
                  </a:lnTo>
                  <a:close/>
                </a:path>
                <a:path w="246379" h="426720">
                  <a:moveTo>
                    <a:pt x="246380" y="0"/>
                  </a:moveTo>
                  <a:lnTo>
                    <a:pt x="118110" y="113030"/>
                  </a:lnTo>
                  <a:lnTo>
                    <a:pt x="212090" y="167640"/>
                  </a:lnTo>
                  <a:lnTo>
                    <a:pt x="246380" y="0"/>
                  </a:lnTo>
                  <a:close/>
                </a:path>
              </a:pathLst>
            </a:custGeom>
            <a:solidFill>
              <a:srgbClr val="000000"/>
            </a:solidFill>
          </p:spPr>
          <p:txBody>
            <a:bodyPr wrap="square" lIns="0" tIns="0" rIns="0" bIns="0" rtlCol="0"/>
            <a:lstStyle/>
            <a:p>
              <a:endParaRPr/>
            </a:p>
          </p:txBody>
        </p:sp>
        <p:sp>
          <p:nvSpPr>
            <p:cNvPr id="11" name="object 11"/>
            <p:cNvSpPr/>
            <p:nvPr/>
          </p:nvSpPr>
          <p:spPr>
            <a:xfrm>
              <a:off x="3449320" y="4166870"/>
              <a:ext cx="91440" cy="158750"/>
            </a:xfrm>
            <a:custGeom>
              <a:avLst/>
              <a:gdLst/>
              <a:ahLst/>
              <a:cxnLst/>
              <a:rect l="l" t="t" r="r" b="b"/>
              <a:pathLst>
                <a:path w="91439" h="158750">
                  <a:moveTo>
                    <a:pt x="0" y="158749"/>
                  </a:moveTo>
                  <a:lnTo>
                    <a:pt x="91439" y="0"/>
                  </a:lnTo>
                </a:path>
              </a:pathLst>
            </a:custGeom>
            <a:ln w="3175">
              <a:solidFill>
                <a:srgbClr val="000000"/>
              </a:solidFill>
            </a:ln>
          </p:spPr>
          <p:txBody>
            <a:bodyPr wrap="square" lIns="0" tIns="0" rIns="0" bIns="0" rtlCol="0"/>
            <a:lstStyle/>
            <a:p>
              <a:endParaRPr/>
            </a:p>
          </p:txBody>
        </p:sp>
        <p:sp>
          <p:nvSpPr>
            <p:cNvPr id="12" name="object 12"/>
            <p:cNvSpPr/>
            <p:nvPr/>
          </p:nvSpPr>
          <p:spPr>
            <a:xfrm>
              <a:off x="3371850" y="4033519"/>
              <a:ext cx="246379" cy="425450"/>
            </a:xfrm>
            <a:custGeom>
              <a:avLst/>
              <a:gdLst/>
              <a:ahLst/>
              <a:cxnLst/>
              <a:rect l="l" t="t" r="r" b="b"/>
              <a:pathLst>
                <a:path w="246379" h="425450">
                  <a:moveTo>
                    <a:pt x="128270" y="312420"/>
                  </a:moveTo>
                  <a:lnTo>
                    <a:pt x="34290" y="257810"/>
                  </a:lnTo>
                  <a:lnTo>
                    <a:pt x="0" y="425450"/>
                  </a:lnTo>
                  <a:lnTo>
                    <a:pt x="128270" y="312420"/>
                  </a:lnTo>
                  <a:close/>
                </a:path>
                <a:path w="246379" h="425450">
                  <a:moveTo>
                    <a:pt x="246380" y="0"/>
                  </a:moveTo>
                  <a:lnTo>
                    <a:pt x="118110" y="113030"/>
                  </a:lnTo>
                  <a:lnTo>
                    <a:pt x="212090" y="166370"/>
                  </a:lnTo>
                  <a:lnTo>
                    <a:pt x="246380" y="0"/>
                  </a:lnTo>
                  <a:close/>
                </a:path>
              </a:pathLst>
            </a:custGeom>
            <a:solidFill>
              <a:srgbClr val="000000"/>
            </a:solidFill>
          </p:spPr>
          <p:txBody>
            <a:bodyPr wrap="square" lIns="0" tIns="0" rIns="0" bIns="0" rtlCol="0"/>
            <a:lstStyle/>
            <a:p>
              <a:endParaRPr/>
            </a:p>
          </p:txBody>
        </p:sp>
        <p:sp>
          <p:nvSpPr>
            <p:cNvPr id="13" name="object 13"/>
            <p:cNvSpPr/>
            <p:nvPr/>
          </p:nvSpPr>
          <p:spPr>
            <a:xfrm>
              <a:off x="3129279" y="3982720"/>
              <a:ext cx="91440" cy="158750"/>
            </a:xfrm>
            <a:custGeom>
              <a:avLst/>
              <a:gdLst/>
              <a:ahLst/>
              <a:cxnLst/>
              <a:rect l="l" t="t" r="r" b="b"/>
              <a:pathLst>
                <a:path w="91439" h="158750">
                  <a:moveTo>
                    <a:pt x="0" y="158750"/>
                  </a:moveTo>
                  <a:lnTo>
                    <a:pt x="91439" y="0"/>
                  </a:lnTo>
                </a:path>
              </a:pathLst>
            </a:custGeom>
            <a:ln w="3175">
              <a:solidFill>
                <a:srgbClr val="000000"/>
              </a:solidFill>
            </a:ln>
          </p:spPr>
          <p:txBody>
            <a:bodyPr wrap="square" lIns="0" tIns="0" rIns="0" bIns="0" rtlCol="0"/>
            <a:lstStyle/>
            <a:p>
              <a:endParaRPr/>
            </a:p>
          </p:txBody>
        </p:sp>
        <p:sp>
          <p:nvSpPr>
            <p:cNvPr id="14" name="object 14"/>
            <p:cNvSpPr/>
            <p:nvPr/>
          </p:nvSpPr>
          <p:spPr>
            <a:xfrm>
              <a:off x="3051810" y="3849369"/>
              <a:ext cx="246379" cy="426084"/>
            </a:xfrm>
            <a:custGeom>
              <a:avLst/>
              <a:gdLst/>
              <a:ahLst/>
              <a:cxnLst/>
              <a:rect l="l" t="t" r="r" b="b"/>
              <a:pathLst>
                <a:path w="246379" h="426085">
                  <a:moveTo>
                    <a:pt x="128270" y="312420"/>
                  </a:moveTo>
                  <a:lnTo>
                    <a:pt x="34290" y="257810"/>
                  </a:lnTo>
                  <a:lnTo>
                    <a:pt x="0" y="425462"/>
                  </a:lnTo>
                  <a:lnTo>
                    <a:pt x="128270" y="312420"/>
                  </a:lnTo>
                  <a:close/>
                </a:path>
                <a:path w="246379" h="426085">
                  <a:moveTo>
                    <a:pt x="246380" y="0"/>
                  </a:moveTo>
                  <a:lnTo>
                    <a:pt x="119380" y="113030"/>
                  </a:lnTo>
                  <a:lnTo>
                    <a:pt x="212090" y="166370"/>
                  </a:lnTo>
                  <a:lnTo>
                    <a:pt x="246380" y="0"/>
                  </a:lnTo>
                  <a:close/>
                </a:path>
              </a:pathLst>
            </a:custGeom>
            <a:solidFill>
              <a:srgbClr val="000000"/>
            </a:solidFill>
          </p:spPr>
          <p:txBody>
            <a:bodyPr wrap="square" lIns="0" tIns="0" rIns="0" bIns="0" rtlCol="0"/>
            <a:lstStyle/>
            <a:p>
              <a:endParaRPr/>
            </a:p>
          </p:txBody>
        </p:sp>
        <p:sp>
          <p:nvSpPr>
            <p:cNvPr id="15" name="object 15"/>
            <p:cNvSpPr/>
            <p:nvPr/>
          </p:nvSpPr>
          <p:spPr>
            <a:xfrm>
              <a:off x="2810510" y="3798570"/>
              <a:ext cx="91440" cy="157480"/>
            </a:xfrm>
            <a:custGeom>
              <a:avLst/>
              <a:gdLst/>
              <a:ahLst/>
              <a:cxnLst/>
              <a:rect l="l" t="t" r="r" b="b"/>
              <a:pathLst>
                <a:path w="91439" h="157479">
                  <a:moveTo>
                    <a:pt x="0" y="157479"/>
                  </a:moveTo>
                  <a:lnTo>
                    <a:pt x="91439" y="0"/>
                  </a:lnTo>
                </a:path>
              </a:pathLst>
            </a:custGeom>
            <a:ln w="3175">
              <a:solidFill>
                <a:srgbClr val="000000"/>
              </a:solidFill>
            </a:ln>
          </p:spPr>
          <p:txBody>
            <a:bodyPr wrap="square" lIns="0" tIns="0" rIns="0" bIns="0" rtlCol="0"/>
            <a:lstStyle/>
            <a:p>
              <a:endParaRPr/>
            </a:p>
          </p:txBody>
        </p:sp>
        <p:sp>
          <p:nvSpPr>
            <p:cNvPr id="16" name="object 16"/>
            <p:cNvSpPr/>
            <p:nvPr/>
          </p:nvSpPr>
          <p:spPr>
            <a:xfrm>
              <a:off x="2733040" y="3663949"/>
              <a:ext cx="246379" cy="426720"/>
            </a:xfrm>
            <a:custGeom>
              <a:avLst/>
              <a:gdLst/>
              <a:ahLst/>
              <a:cxnLst/>
              <a:rect l="l" t="t" r="r" b="b"/>
              <a:pathLst>
                <a:path w="246380" h="426720">
                  <a:moveTo>
                    <a:pt x="127000" y="312420"/>
                  </a:moveTo>
                  <a:lnTo>
                    <a:pt x="34290" y="259080"/>
                  </a:lnTo>
                  <a:lnTo>
                    <a:pt x="0" y="426720"/>
                  </a:lnTo>
                  <a:lnTo>
                    <a:pt x="127000" y="312420"/>
                  </a:lnTo>
                  <a:close/>
                </a:path>
                <a:path w="246380" h="426720">
                  <a:moveTo>
                    <a:pt x="246380" y="0"/>
                  </a:moveTo>
                  <a:lnTo>
                    <a:pt x="118110" y="113030"/>
                  </a:lnTo>
                  <a:lnTo>
                    <a:pt x="212090" y="167640"/>
                  </a:lnTo>
                  <a:lnTo>
                    <a:pt x="246380" y="0"/>
                  </a:lnTo>
                  <a:close/>
                </a:path>
              </a:pathLst>
            </a:custGeom>
            <a:solidFill>
              <a:srgbClr val="000000"/>
            </a:solidFill>
          </p:spPr>
          <p:txBody>
            <a:bodyPr wrap="square" lIns="0" tIns="0" rIns="0" bIns="0" rtlCol="0"/>
            <a:lstStyle/>
            <a:p>
              <a:endParaRPr/>
            </a:p>
          </p:txBody>
        </p:sp>
        <p:sp>
          <p:nvSpPr>
            <p:cNvPr id="17" name="object 17"/>
            <p:cNvSpPr/>
            <p:nvPr/>
          </p:nvSpPr>
          <p:spPr>
            <a:xfrm>
              <a:off x="2499360" y="3618230"/>
              <a:ext cx="91440" cy="158750"/>
            </a:xfrm>
            <a:custGeom>
              <a:avLst/>
              <a:gdLst/>
              <a:ahLst/>
              <a:cxnLst/>
              <a:rect l="l" t="t" r="r" b="b"/>
              <a:pathLst>
                <a:path w="91439" h="158750">
                  <a:moveTo>
                    <a:pt x="0" y="158750"/>
                  </a:moveTo>
                  <a:lnTo>
                    <a:pt x="91439" y="0"/>
                  </a:lnTo>
                </a:path>
              </a:pathLst>
            </a:custGeom>
            <a:ln w="3175">
              <a:solidFill>
                <a:srgbClr val="000000"/>
              </a:solidFill>
            </a:ln>
          </p:spPr>
          <p:txBody>
            <a:bodyPr wrap="square" lIns="0" tIns="0" rIns="0" bIns="0" rtlCol="0"/>
            <a:lstStyle/>
            <a:p>
              <a:endParaRPr/>
            </a:p>
          </p:txBody>
        </p:sp>
        <p:sp>
          <p:nvSpPr>
            <p:cNvPr id="18" name="object 18"/>
            <p:cNvSpPr/>
            <p:nvPr/>
          </p:nvSpPr>
          <p:spPr>
            <a:xfrm>
              <a:off x="2421890" y="3484879"/>
              <a:ext cx="246379" cy="425450"/>
            </a:xfrm>
            <a:custGeom>
              <a:avLst/>
              <a:gdLst/>
              <a:ahLst/>
              <a:cxnLst/>
              <a:rect l="l" t="t" r="r" b="b"/>
              <a:pathLst>
                <a:path w="246380" h="425450">
                  <a:moveTo>
                    <a:pt x="127000" y="312420"/>
                  </a:moveTo>
                  <a:lnTo>
                    <a:pt x="34290" y="257810"/>
                  </a:lnTo>
                  <a:lnTo>
                    <a:pt x="0" y="425450"/>
                  </a:lnTo>
                  <a:lnTo>
                    <a:pt x="127000" y="312420"/>
                  </a:lnTo>
                  <a:close/>
                </a:path>
                <a:path w="246380" h="425450">
                  <a:moveTo>
                    <a:pt x="246380" y="0"/>
                  </a:moveTo>
                  <a:lnTo>
                    <a:pt x="118110" y="113030"/>
                  </a:lnTo>
                  <a:lnTo>
                    <a:pt x="212090" y="166370"/>
                  </a:lnTo>
                  <a:lnTo>
                    <a:pt x="246380" y="0"/>
                  </a:lnTo>
                  <a:close/>
                </a:path>
              </a:pathLst>
            </a:custGeom>
            <a:solidFill>
              <a:srgbClr val="000000"/>
            </a:solidFill>
          </p:spPr>
          <p:txBody>
            <a:bodyPr wrap="square" lIns="0" tIns="0" rIns="0" bIns="0" rtlCol="0"/>
            <a:lstStyle/>
            <a:p>
              <a:endParaRPr/>
            </a:p>
          </p:txBody>
        </p:sp>
        <p:sp>
          <p:nvSpPr>
            <p:cNvPr id="19" name="object 19"/>
            <p:cNvSpPr/>
            <p:nvPr/>
          </p:nvSpPr>
          <p:spPr>
            <a:xfrm>
              <a:off x="2223769" y="3459480"/>
              <a:ext cx="91440" cy="158750"/>
            </a:xfrm>
            <a:custGeom>
              <a:avLst/>
              <a:gdLst/>
              <a:ahLst/>
              <a:cxnLst/>
              <a:rect l="l" t="t" r="r" b="b"/>
              <a:pathLst>
                <a:path w="91439" h="158750">
                  <a:moveTo>
                    <a:pt x="0" y="158750"/>
                  </a:moveTo>
                  <a:lnTo>
                    <a:pt x="91440" y="0"/>
                  </a:lnTo>
                </a:path>
              </a:pathLst>
            </a:custGeom>
            <a:ln w="3175">
              <a:solidFill>
                <a:srgbClr val="000000"/>
              </a:solidFill>
            </a:ln>
          </p:spPr>
          <p:txBody>
            <a:bodyPr wrap="square" lIns="0" tIns="0" rIns="0" bIns="0" rtlCol="0"/>
            <a:lstStyle/>
            <a:p>
              <a:endParaRPr/>
            </a:p>
          </p:txBody>
        </p:sp>
        <p:sp>
          <p:nvSpPr>
            <p:cNvPr id="20" name="object 20"/>
            <p:cNvSpPr/>
            <p:nvPr/>
          </p:nvSpPr>
          <p:spPr>
            <a:xfrm>
              <a:off x="2146300" y="3324859"/>
              <a:ext cx="246379" cy="426720"/>
            </a:xfrm>
            <a:custGeom>
              <a:avLst/>
              <a:gdLst/>
              <a:ahLst/>
              <a:cxnLst/>
              <a:rect l="l" t="t" r="r" b="b"/>
              <a:pathLst>
                <a:path w="246380" h="426720">
                  <a:moveTo>
                    <a:pt x="127000" y="313690"/>
                  </a:moveTo>
                  <a:lnTo>
                    <a:pt x="34290" y="259080"/>
                  </a:lnTo>
                  <a:lnTo>
                    <a:pt x="0" y="426720"/>
                  </a:lnTo>
                  <a:lnTo>
                    <a:pt x="127000" y="313690"/>
                  </a:lnTo>
                  <a:close/>
                </a:path>
                <a:path w="246380" h="426720">
                  <a:moveTo>
                    <a:pt x="246380" y="0"/>
                  </a:moveTo>
                  <a:lnTo>
                    <a:pt x="118110" y="114300"/>
                  </a:lnTo>
                  <a:lnTo>
                    <a:pt x="212090" y="167640"/>
                  </a:lnTo>
                  <a:lnTo>
                    <a:pt x="246380" y="0"/>
                  </a:lnTo>
                  <a:close/>
                </a:path>
              </a:pathLst>
            </a:custGeom>
            <a:solidFill>
              <a:srgbClr val="000000"/>
            </a:solidFill>
          </p:spPr>
          <p:txBody>
            <a:bodyPr wrap="square" lIns="0" tIns="0" rIns="0" bIns="0" rtlCol="0"/>
            <a:lstStyle/>
            <a:p>
              <a:endParaRPr/>
            </a:p>
          </p:txBody>
        </p:sp>
        <p:sp>
          <p:nvSpPr>
            <p:cNvPr id="21" name="object 21"/>
            <p:cNvSpPr/>
            <p:nvPr/>
          </p:nvSpPr>
          <p:spPr>
            <a:xfrm>
              <a:off x="1930400" y="3290570"/>
              <a:ext cx="91440" cy="157480"/>
            </a:xfrm>
            <a:custGeom>
              <a:avLst/>
              <a:gdLst/>
              <a:ahLst/>
              <a:cxnLst/>
              <a:rect l="l" t="t" r="r" b="b"/>
              <a:pathLst>
                <a:path w="91439" h="157479">
                  <a:moveTo>
                    <a:pt x="0" y="157479"/>
                  </a:moveTo>
                  <a:lnTo>
                    <a:pt x="91439" y="0"/>
                  </a:lnTo>
                </a:path>
              </a:pathLst>
            </a:custGeom>
            <a:ln w="3175">
              <a:solidFill>
                <a:srgbClr val="000000"/>
              </a:solidFill>
            </a:ln>
          </p:spPr>
          <p:txBody>
            <a:bodyPr wrap="square" lIns="0" tIns="0" rIns="0" bIns="0" rtlCol="0"/>
            <a:lstStyle/>
            <a:p>
              <a:endParaRPr/>
            </a:p>
          </p:txBody>
        </p:sp>
        <p:sp>
          <p:nvSpPr>
            <p:cNvPr id="22" name="object 22"/>
            <p:cNvSpPr/>
            <p:nvPr/>
          </p:nvSpPr>
          <p:spPr>
            <a:xfrm>
              <a:off x="1852930" y="3155949"/>
              <a:ext cx="246379" cy="426720"/>
            </a:xfrm>
            <a:custGeom>
              <a:avLst/>
              <a:gdLst/>
              <a:ahLst/>
              <a:cxnLst/>
              <a:rect l="l" t="t" r="r" b="b"/>
              <a:pathLst>
                <a:path w="246380" h="426720">
                  <a:moveTo>
                    <a:pt x="128270" y="312420"/>
                  </a:moveTo>
                  <a:lnTo>
                    <a:pt x="34290" y="259080"/>
                  </a:lnTo>
                  <a:lnTo>
                    <a:pt x="0" y="426720"/>
                  </a:lnTo>
                  <a:lnTo>
                    <a:pt x="128270" y="312420"/>
                  </a:lnTo>
                  <a:close/>
                </a:path>
                <a:path w="246380" h="426720">
                  <a:moveTo>
                    <a:pt x="246380" y="0"/>
                  </a:moveTo>
                  <a:lnTo>
                    <a:pt x="118110" y="113030"/>
                  </a:lnTo>
                  <a:lnTo>
                    <a:pt x="212090" y="167640"/>
                  </a:lnTo>
                  <a:lnTo>
                    <a:pt x="246380" y="0"/>
                  </a:lnTo>
                  <a:close/>
                </a:path>
              </a:pathLst>
            </a:custGeom>
            <a:solidFill>
              <a:srgbClr val="000000"/>
            </a:solidFill>
          </p:spPr>
          <p:txBody>
            <a:bodyPr wrap="square" lIns="0" tIns="0" rIns="0" bIns="0" rtlCol="0"/>
            <a:lstStyle/>
            <a:p>
              <a:endParaRPr/>
            </a:p>
          </p:txBody>
        </p:sp>
        <p:sp>
          <p:nvSpPr>
            <p:cNvPr id="23" name="object 23"/>
            <p:cNvSpPr/>
            <p:nvPr/>
          </p:nvSpPr>
          <p:spPr>
            <a:xfrm>
              <a:off x="1654810" y="3130550"/>
              <a:ext cx="91440" cy="158750"/>
            </a:xfrm>
            <a:custGeom>
              <a:avLst/>
              <a:gdLst/>
              <a:ahLst/>
              <a:cxnLst/>
              <a:rect l="l" t="t" r="r" b="b"/>
              <a:pathLst>
                <a:path w="91439" h="158750">
                  <a:moveTo>
                    <a:pt x="0" y="158750"/>
                  </a:moveTo>
                  <a:lnTo>
                    <a:pt x="91439" y="0"/>
                  </a:lnTo>
                </a:path>
              </a:pathLst>
            </a:custGeom>
            <a:ln w="3175">
              <a:solidFill>
                <a:srgbClr val="000000"/>
              </a:solidFill>
            </a:ln>
          </p:spPr>
          <p:txBody>
            <a:bodyPr wrap="square" lIns="0" tIns="0" rIns="0" bIns="0" rtlCol="0"/>
            <a:lstStyle/>
            <a:p>
              <a:endParaRPr/>
            </a:p>
          </p:txBody>
        </p:sp>
        <p:sp>
          <p:nvSpPr>
            <p:cNvPr id="24" name="object 24"/>
            <p:cNvSpPr/>
            <p:nvPr/>
          </p:nvSpPr>
          <p:spPr>
            <a:xfrm>
              <a:off x="1577340" y="2997199"/>
              <a:ext cx="246379" cy="425450"/>
            </a:xfrm>
            <a:custGeom>
              <a:avLst/>
              <a:gdLst/>
              <a:ahLst/>
              <a:cxnLst/>
              <a:rect l="l" t="t" r="r" b="b"/>
              <a:pathLst>
                <a:path w="246380" h="425450">
                  <a:moveTo>
                    <a:pt x="127000" y="312420"/>
                  </a:moveTo>
                  <a:lnTo>
                    <a:pt x="34290" y="259080"/>
                  </a:lnTo>
                  <a:lnTo>
                    <a:pt x="0" y="425450"/>
                  </a:lnTo>
                  <a:lnTo>
                    <a:pt x="127000" y="312420"/>
                  </a:lnTo>
                  <a:close/>
                </a:path>
                <a:path w="246380" h="425450">
                  <a:moveTo>
                    <a:pt x="246380" y="0"/>
                  </a:moveTo>
                  <a:lnTo>
                    <a:pt x="118110" y="113030"/>
                  </a:lnTo>
                  <a:lnTo>
                    <a:pt x="212090" y="167640"/>
                  </a:lnTo>
                  <a:lnTo>
                    <a:pt x="246380" y="0"/>
                  </a:lnTo>
                  <a:close/>
                </a:path>
              </a:pathLst>
            </a:custGeom>
            <a:solidFill>
              <a:srgbClr val="000000"/>
            </a:solidFill>
          </p:spPr>
          <p:txBody>
            <a:bodyPr wrap="square" lIns="0" tIns="0" rIns="0" bIns="0" rtlCol="0"/>
            <a:lstStyle/>
            <a:p>
              <a:endParaRPr/>
            </a:p>
          </p:txBody>
        </p:sp>
        <p:sp>
          <p:nvSpPr>
            <p:cNvPr id="25" name="object 25"/>
            <p:cNvSpPr/>
            <p:nvPr/>
          </p:nvSpPr>
          <p:spPr>
            <a:xfrm>
              <a:off x="1333500" y="2969260"/>
              <a:ext cx="91440" cy="157480"/>
            </a:xfrm>
            <a:custGeom>
              <a:avLst/>
              <a:gdLst/>
              <a:ahLst/>
              <a:cxnLst/>
              <a:rect l="l" t="t" r="r" b="b"/>
              <a:pathLst>
                <a:path w="91440" h="157480">
                  <a:moveTo>
                    <a:pt x="0" y="157479"/>
                  </a:moveTo>
                  <a:lnTo>
                    <a:pt x="91440" y="0"/>
                  </a:lnTo>
                </a:path>
              </a:pathLst>
            </a:custGeom>
            <a:ln w="3175">
              <a:solidFill>
                <a:srgbClr val="000000"/>
              </a:solidFill>
            </a:ln>
          </p:spPr>
          <p:txBody>
            <a:bodyPr wrap="square" lIns="0" tIns="0" rIns="0" bIns="0" rtlCol="0"/>
            <a:lstStyle/>
            <a:p>
              <a:endParaRPr/>
            </a:p>
          </p:txBody>
        </p:sp>
        <p:sp>
          <p:nvSpPr>
            <p:cNvPr id="26" name="object 26"/>
            <p:cNvSpPr/>
            <p:nvPr/>
          </p:nvSpPr>
          <p:spPr>
            <a:xfrm>
              <a:off x="1256030" y="2834639"/>
              <a:ext cx="246379" cy="426720"/>
            </a:xfrm>
            <a:custGeom>
              <a:avLst/>
              <a:gdLst/>
              <a:ahLst/>
              <a:cxnLst/>
              <a:rect l="l" t="t" r="r" b="b"/>
              <a:pathLst>
                <a:path w="246380" h="426720">
                  <a:moveTo>
                    <a:pt x="128270" y="313690"/>
                  </a:moveTo>
                  <a:lnTo>
                    <a:pt x="34290" y="259080"/>
                  </a:lnTo>
                  <a:lnTo>
                    <a:pt x="0" y="426720"/>
                  </a:lnTo>
                  <a:lnTo>
                    <a:pt x="128270" y="313690"/>
                  </a:lnTo>
                  <a:close/>
                </a:path>
                <a:path w="246380" h="426720">
                  <a:moveTo>
                    <a:pt x="246380" y="0"/>
                  </a:moveTo>
                  <a:lnTo>
                    <a:pt x="118110" y="114300"/>
                  </a:lnTo>
                  <a:lnTo>
                    <a:pt x="212090" y="167640"/>
                  </a:lnTo>
                  <a:lnTo>
                    <a:pt x="246380" y="0"/>
                  </a:lnTo>
                  <a:close/>
                </a:path>
              </a:pathLst>
            </a:custGeom>
            <a:solidFill>
              <a:srgbClr val="000000"/>
            </a:solidFill>
          </p:spPr>
          <p:txBody>
            <a:bodyPr wrap="square" lIns="0" tIns="0" rIns="0" bIns="0" rtlCol="0"/>
            <a:lstStyle/>
            <a:p>
              <a:endParaRPr/>
            </a:p>
          </p:txBody>
        </p:sp>
        <p:sp>
          <p:nvSpPr>
            <p:cNvPr id="27" name="object 27"/>
            <p:cNvSpPr/>
            <p:nvPr/>
          </p:nvSpPr>
          <p:spPr>
            <a:xfrm>
              <a:off x="1004570" y="2778760"/>
              <a:ext cx="91440" cy="158750"/>
            </a:xfrm>
            <a:custGeom>
              <a:avLst/>
              <a:gdLst/>
              <a:ahLst/>
              <a:cxnLst/>
              <a:rect l="l" t="t" r="r" b="b"/>
              <a:pathLst>
                <a:path w="91440" h="158750">
                  <a:moveTo>
                    <a:pt x="0" y="158750"/>
                  </a:moveTo>
                  <a:lnTo>
                    <a:pt x="91440" y="0"/>
                  </a:lnTo>
                </a:path>
              </a:pathLst>
            </a:custGeom>
            <a:ln w="3175">
              <a:solidFill>
                <a:srgbClr val="000000"/>
              </a:solidFill>
            </a:ln>
          </p:spPr>
          <p:txBody>
            <a:bodyPr wrap="square" lIns="0" tIns="0" rIns="0" bIns="0" rtlCol="0"/>
            <a:lstStyle/>
            <a:p>
              <a:endParaRPr/>
            </a:p>
          </p:txBody>
        </p:sp>
        <p:sp>
          <p:nvSpPr>
            <p:cNvPr id="28" name="object 28"/>
            <p:cNvSpPr/>
            <p:nvPr/>
          </p:nvSpPr>
          <p:spPr>
            <a:xfrm>
              <a:off x="927100" y="2645409"/>
              <a:ext cx="3156585" cy="1974850"/>
            </a:xfrm>
            <a:custGeom>
              <a:avLst/>
              <a:gdLst/>
              <a:ahLst/>
              <a:cxnLst/>
              <a:rect l="l" t="t" r="r" b="b"/>
              <a:pathLst>
                <a:path w="3156585" h="1974850">
                  <a:moveTo>
                    <a:pt x="128270" y="312420"/>
                  </a:moveTo>
                  <a:lnTo>
                    <a:pt x="34290" y="259080"/>
                  </a:lnTo>
                  <a:lnTo>
                    <a:pt x="0" y="426720"/>
                  </a:lnTo>
                  <a:lnTo>
                    <a:pt x="128270" y="312420"/>
                  </a:lnTo>
                  <a:close/>
                </a:path>
                <a:path w="3156585" h="1974850">
                  <a:moveTo>
                    <a:pt x="246380" y="0"/>
                  </a:moveTo>
                  <a:lnTo>
                    <a:pt x="118110" y="113030"/>
                  </a:lnTo>
                  <a:lnTo>
                    <a:pt x="212090" y="167640"/>
                  </a:lnTo>
                  <a:lnTo>
                    <a:pt x="246380" y="0"/>
                  </a:lnTo>
                  <a:close/>
                </a:path>
                <a:path w="3156585" h="1974850">
                  <a:moveTo>
                    <a:pt x="3156077" y="1929790"/>
                  </a:moveTo>
                  <a:lnTo>
                    <a:pt x="3154832" y="1910245"/>
                  </a:lnTo>
                  <a:lnTo>
                    <a:pt x="3146196" y="1892846"/>
                  </a:lnTo>
                  <a:lnTo>
                    <a:pt x="3130550" y="1879600"/>
                  </a:lnTo>
                  <a:lnTo>
                    <a:pt x="3111589" y="1873097"/>
                  </a:lnTo>
                  <a:lnTo>
                    <a:pt x="3092285" y="1874202"/>
                  </a:lnTo>
                  <a:lnTo>
                    <a:pt x="3074644" y="1882457"/>
                  </a:lnTo>
                  <a:lnTo>
                    <a:pt x="3060700" y="1897380"/>
                  </a:lnTo>
                  <a:lnTo>
                    <a:pt x="3054210" y="1917052"/>
                  </a:lnTo>
                  <a:lnTo>
                    <a:pt x="3055455" y="1936597"/>
                  </a:lnTo>
                  <a:lnTo>
                    <a:pt x="3064091" y="1953996"/>
                  </a:lnTo>
                  <a:lnTo>
                    <a:pt x="3079750" y="1967230"/>
                  </a:lnTo>
                  <a:lnTo>
                    <a:pt x="3099231" y="1974278"/>
                  </a:lnTo>
                  <a:lnTo>
                    <a:pt x="3118472" y="1973110"/>
                  </a:lnTo>
                  <a:lnTo>
                    <a:pt x="3135820" y="1964563"/>
                  </a:lnTo>
                  <a:lnTo>
                    <a:pt x="3149600" y="1949450"/>
                  </a:lnTo>
                  <a:lnTo>
                    <a:pt x="3156077" y="1929790"/>
                  </a:lnTo>
                  <a:close/>
                </a:path>
              </a:pathLst>
            </a:custGeom>
            <a:solidFill>
              <a:srgbClr val="000000"/>
            </a:solidFill>
          </p:spPr>
          <p:txBody>
            <a:bodyPr wrap="square" lIns="0" tIns="0" rIns="0" bIns="0" rtlCol="0"/>
            <a:lstStyle/>
            <a:p>
              <a:endParaRPr/>
            </a:p>
          </p:txBody>
        </p:sp>
        <p:sp>
          <p:nvSpPr>
            <p:cNvPr id="29" name="object 29"/>
            <p:cNvSpPr/>
            <p:nvPr/>
          </p:nvSpPr>
          <p:spPr>
            <a:xfrm>
              <a:off x="3981311" y="4498340"/>
              <a:ext cx="102235" cy="139700"/>
            </a:xfrm>
            <a:custGeom>
              <a:avLst/>
              <a:gdLst/>
              <a:ahLst/>
              <a:cxnLst/>
              <a:rect l="l" t="t" r="r" b="b"/>
              <a:pathLst>
                <a:path w="102235" h="139700">
                  <a:moveTo>
                    <a:pt x="25538" y="114300"/>
                  </a:moveTo>
                  <a:lnTo>
                    <a:pt x="9882" y="101064"/>
                  </a:lnTo>
                  <a:lnTo>
                    <a:pt x="1250" y="83661"/>
                  </a:lnTo>
                  <a:lnTo>
                    <a:pt x="0" y="64115"/>
                  </a:lnTo>
                  <a:lnTo>
                    <a:pt x="6488" y="44450"/>
                  </a:lnTo>
                  <a:lnTo>
                    <a:pt x="20439" y="29527"/>
                  </a:lnTo>
                  <a:lnTo>
                    <a:pt x="38080" y="21272"/>
                  </a:lnTo>
                  <a:lnTo>
                    <a:pt x="57388" y="20161"/>
                  </a:lnTo>
                  <a:lnTo>
                    <a:pt x="76338" y="26670"/>
                  </a:lnTo>
                  <a:lnTo>
                    <a:pt x="91995" y="39905"/>
                  </a:lnTo>
                  <a:lnTo>
                    <a:pt x="100627" y="57308"/>
                  </a:lnTo>
                  <a:lnTo>
                    <a:pt x="101877" y="76854"/>
                  </a:lnTo>
                  <a:lnTo>
                    <a:pt x="95388" y="96520"/>
                  </a:lnTo>
                  <a:lnTo>
                    <a:pt x="81617" y="111621"/>
                  </a:lnTo>
                  <a:lnTo>
                    <a:pt x="64273" y="120173"/>
                  </a:lnTo>
                  <a:lnTo>
                    <a:pt x="45025" y="121344"/>
                  </a:lnTo>
                  <a:lnTo>
                    <a:pt x="25538" y="114300"/>
                  </a:lnTo>
                  <a:close/>
                </a:path>
                <a:path w="102235" h="139700">
                  <a:moveTo>
                    <a:pt x="69988" y="139700"/>
                  </a:moveTo>
                  <a:lnTo>
                    <a:pt x="69988" y="139700"/>
                  </a:lnTo>
                </a:path>
                <a:path w="102235" h="139700">
                  <a:moveTo>
                    <a:pt x="31888" y="0"/>
                  </a:moveTo>
                  <a:lnTo>
                    <a:pt x="31888" y="0"/>
                  </a:lnTo>
                </a:path>
              </a:pathLst>
            </a:custGeom>
            <a:ln w="3175">
              <a:solidFill>
                <a:srgbClr val="3364A3"/>
              </a:solidFill>
            </a:ln>
          </p:spPr>
          <p:txBody>
            <a:bodyPr wrap="square" lIns="0" tIns="0" rIns="0" bIns="0" rtlCol="0"/>
            <a:lstStyle/>
            <a:p>
              <a:endParaRPr/>
            </a:p>
          </p:txBody>
        </p:sp>
        <p:sp>
          <p:nvSpPr>
            <p:cNvPr id="30" name="object 30"/>
            <p:cNvSpPr/>
            <p:nvPr/>
          </p:nvSpPr>
          <p:spPr>
            <a:xfrm>
              <a:off x="3732569" y="4373741"/>
              <a:ext cx="102235" cy="102870"/>
            </a:xfrm>
            <a:custGeom>
              <a:avLst/>
              <a:gdLst/>
              <a:ahLst/>
              <a:cxnLst/>
              <a:rect l="l" t="t" r="r" b="b"/>
              <a:pathLst>
                <a:path w="102235" h="102870">
                  <a:moveTo>
                    <a:pt x="56495" y="0"/>
                  </a:moveTo>
                  <a:lnTo>
                    <a:pt x="36949" y="1250"/>
                  </a:lnTo>
                  <a:lnTo>
                    <a:pt x="19546" y="9882"/>
                  </a:lnTo>
                  <a:lnTo>
                    <a:pt x="6310" y="25538"/>
                  </a:lnTo>
                  <a:lnTo>
                    <a:pt x="0" y="45204"/>
                  </a:lnTo>
                  <a:lnTo>
                    <a:pt x="1547" y="64750"/>
                  </a:lnTo>
                  <a:lnTo>
                    <a:pt x="10239" y="82153"/>
                  </a:lnTo>
                  <a:lnTo>
                    <a:pt x="25360" y="95388"/>
                  </a:lnTo>
                  <a:lnTo>
                    <a:pt x="45025" y="102413"/>
                  </a:lnTo>
                  <a:lnTo>
                    <a:pt x="64571" y="101103"/>
                  </a:lnTo>
                  <a:lnTo>
                    <a:pt x="81974" y="92174"/>
                  </a:lnTo>
                  <a:lnTo>
                    <a:pt x="95210" y="76338"/>
                  </a:lnTo>
                  <a:lnTo>
                    <a:pt x="101699" y="57388"/>
                  </a:lnTo>
                  <a:lnTo>
                    <a:pt x="100449" y="38080"/>
                  </a:lnTo>
                  <a:lnTo>
                    <a:pt x="91817" y="20439"/>
                  </a:lnTo>
                  <a:lnTo>
                    <a:pt x="76160" y="6488"/>
                  </a:lnTo>
                  <a:lnTo>
                    <a:pt x="56495" y="0"/>
                  </a:lnTo>
                  <a:close/>
                </a:path>
              </a:pathLst>
            </a:custGeom>
            <a:solidFill>
              <a:srgbClr val="000000"/>
            </a:solidFill>
          </p:spPr>
          <p:txBody>
            <a:bodyPr wrap="square" lIns="0" tIns="0" rIns="0" bIns="0" rtlCol="0"/>
            <a:lstStyle/>
            <a:p>
              <a:endParaRPr/>
            </a:p>
          </p:txBody>
        </p:sp>
        <p:sp>
          <p:nvSpPr>
            <p:cNvPr id="31" name="object 31"/>
            <p:cNvSpPr/>
            <p:nvPr/>
          </p:nvSpPr>
          <p:spPr>
            <a:xfrm>
              <a:off x="3732569" y="4353560"/>
              <a:ext cx="102235" cy="140970"/>
            </a:xfrm>
            <a:custGeom>
              <a:avLst/>
              <a:gdLst/>
              <a:ahLst/>
              <a:cxnLst/>
              <a:rect l="l" t="t" r="r" b="b"/>
              <a:pathLst>
                <a:path w="102235" h="140970">
                  <a:moveTo>
                    <a:pt x="25360" y="115569"/>
                  </a:moveTo>
                  <a:lnTo>
                    <a:pt x="10239" y="102334"/>
                  </a:lnTo>
                  <a:lnTo>
                    <a:pt x="1547" y="84931"/>
                  </a:lnTo>
                  <a:lnTo>
                    <a:pt x="0" y="65385"/>
                  </a:lnTo>
                  <a:lnTo>
                    <a:pt x="6310" y="45719"/>
                  </a:lnTo>
                  <a:lnTo>
                    <a:pt x="19546" y="30063"/>
                  </a:lnTo>
                  <a:lnTo>
                    <a:pt x="36949" y="21431"/>
                  </a:lnTo>
                  <a:lnTo>
                    <a:pt x="56495" y="20181"/>
                  </a:lnTo>
                  <a:lnTo>
                    <a:pt x="76160" y="26669"/>
                  </a:lnTo>
                  <a:lnTo>
                    <a:pt x="91817" y="40620"/>
                  </a:lnTo>
                  <a:lnTo>
                    <a:pt x="100449" y="58261"/>
                  </a:lnTo>
                  <a:lnTo>
                    <a:pt x="101699" y="77569"/>
                  </a:lnTo>
                  <a:lnTo>
                    <a:pt x="95210" y="96519"/>
                  </a:lnTo>
                  <a:lnTo>
                    <a:pt x="81974" y="112355"/>
                  </a:lnTo>
                  <a:lnTo>
                    <a:pt x="64571" y="121284"/>
                  </a:lnTo>
                  <a:lnTo>
                    <a:pt x="45025" y="122594"/>
                  </a:lnTo>
                  <a:lnTo>
                    <a:pt x="25360" y="115569"/>
                  </a:lnTo>
                  <a:close/>
                </a:path>
                <a:path w="102235" h="140970">
                  <a:moveTo>
                    <a:pt x="69810" y="140969"/>
                  </a:moveTo>
                  <a:lnTo>
                    <a:pt x="69810" y="140969"/>
                  </a:lnTo>
                </a:path>
                <a:path w="102235" h="140970">
                  <a:moveTo>
                    <a:pt x="31710" y="0"/>
                  </a:moveTo>
                  <a:lnTo>
                    <a:pt x="31710" y="0"/>
                  </a:lnTo>
                </a:path>
              </a:pathLst>
            </a:custGeom>
            <a:ln w="3175">
              <a:solidFill>
                <a:srgbClr val="3364A3"/>
              </a:solidFill>
            </a:ln>
          </p:spPr>
          <p:txBody>
            <a:bodyPr wrap="square" lIns="0" tIns="0" rIns="0" bIns="0" rtlCol="0"/>
            <a:lstStyle/>
            <a:p>
              <a:endParaRPr/>
            </a:p>
          </p:txBody>
        </p:sp>
        <p:sp>
          <p:nvSpPr>
            <p:cNvPr id="32" name="object 32"/>
            <p:cNvSpPr/>
            <p:nvPr/>
          </p:nvSpPr>
          <p:spPr>
            <a:xfrm>
              <a:off x="3430865" y="4198659"/>
              <a:ext cx="101600" cy="102235"/>
            </a:xfrm>
            <a:custGeom>
              <a:avLst/>
              <a:gdLst/>
              <a:ahLst/>
              <a:cxnLst/>
              <a:rect l="l" t="t" r="r" b="b"/>
              <a:pathLst>
                <a:path w="101600" h="102235">
                  <a:moveTo>
                    <a:pt x="57209" y="0"/>
                  </a:moveTo>
                  <a:lnTo>
                    <a:pt x="37663" y="1547"/>
                  </a:lnTo>
                  <a:lnTo>
                    <a:pt x="20260" y="10239"/>
                  </a:lnTo>
                  <a:lnTo>
                    <a:pt x="7024" y="25360"/>
                  </a:lnTo>
                  <a:lnTo>
                    <a:pt x="0" y="45025"/>
                  </a:lnTo>
                  <a:lnTo>
                    <a:pt x="1309" y="64571"/>
                  </a:lnTo>
                  <a:lnTo>
                    <a:pt x="10239" y="81974"/>
                  </a:lnTo>
                  <a:lnTo>
                    <a:pt x="26074" y="95210"/>
                  </a:lnTo>
                  <a:lnTo>
                    <a:pt x="45005" y="102234"/>
                  </a:lnTo>
                  <a:lnTo>
                    <a:pt x="64174" y="100925"/>
                  </a:lnTo>
                  <a:lnTo>
                    <a:pt x="81438" y="91995"/>
                  </a:lnTo>
                  <a:lnTo>
                    <a:pt x="94654" y="76160"/>
                  </a:lnTo>
                  <a:lnTo>
                    <a:pt x="101163" y="57209"/>
                  </a:lnTo>
                  <a:lnTo>
                    <a:pt x="100052" y="37901"/>
                  </a:lnTo>
                  <a:lnTo>
                    <a:pt x="91797" y="20260"/>
                  </a:lnTo>
                  <a:lnTo>
                    <a:pt x="76874" y="6310"/>
                  </a:lnTo>
                  <a:lnTo>
                    <a:pt x="57209" y="0"/>
                  </a:lnTo>
                  <a:close/>
                </a:path>
              </a:pathLst>
            </a:custGeom>
            <a:solidFill>
              <a:srgbClr val="000000"/>
            </a:solidFill>
          </p:spPr>
          <p:txBody>
            <a:bodyPr wrap="square" lIns="0" tIns="0" rIns="0" bIns="0" rtlCol="0"/>
            <a:lstStyle/>
            <a:p>
              <a:endParaRPr/>
            </a:p>
          </p:txBody>
        </p:sp>
        <p:sp>
          <p:nvSpPr>
            <p:cNvPr id="33" name="object 33"/>
            <p:cNvSpPr/>
            <p:nvPr/>
          </p:nvSpPr>
          <p:spPr>
            <a:xfrm>
              <a:off x="3430865" y="4178300"/>
              <a:ext cx="101600" cy="140970"/>
            </a:xfrm>
            <a:custGeom>
              <a:avLst/>
              <a:gdLst/>
              <a:ahLst/>
              <a:cxnLst/>
              <a:rect l="l" t="t" r="r" b="b"/>
              <a:pathLst>
                <a:path w="101600" h="140970">
                  <a:moveTo>
                    <a:pt x="26074" y="115570"/>
                  </a:moveTo>
                  <a:lnTo>
                    <a:pt x="10239" y="102334"/>
                  </a:lnTo>
                  <a:lnTo>
                    <a:pt x="1309" y="84931"/>
                  </a:lnTo>
                  <a:lnTo>
                    <a:pt x="0" y="65385"/>
                  </a:lnTo>
                  <a:lnTo>
                    <a:pt x="7024" y="45720"/>
                  </a:lnTo>
                  <a:lnTo>
                    <a:pt x="20260" y="30599"/>
                  </a:lnTo>
                  <a:lnTo>
                    <a:pt x="37663" y="21907"/>
                  </a:lnTo>
                  <a:lnTo>
                    <a:pt x="57209" y="20359"/>
                  </a:lnTo>
                  <a:lnTo>
                    <a:pt x="76874" y="26670"/>
                  </a:lnTo>
                  <a:lnTo>
                    <a:pt x="91797" y="40620"/>
                  </a:lnTo>
                  <a:lnTo>
                    <a:pt x="100052" y="58261"/>
                  </a:lnTo>
                  <a:lnTo>
                    <a:pt x="101163" y="77569"/>
                  </a:lnTo>
                  <a:lnTo>
                    <a:pt x="94654" y="96520"/>
                  </a:lnTo>
                  <a:lnTo>
                    <a:pt x="81438" y="112355"/>
                  </a:lnTo>
                  <a:lnTo>
                    <a:pt x="64174" y="121285"/>
                  </a:lnTo>
                  <a:lnTo>
                    <a:pt x="45005" y="122594"/>
                  </a:lnTo>
                  <a:lnTo>
                    <a:pt x="26074" y="115570"/>
                  </a:lnTo>
                  <a:close/>
                </a:path>
                <a:path w="101600" h="140970">
                  <a:moveTo>
                    <a:pt x="69254" y="140969"/>
                  </a:moveTo>
                  <a:lnTo>
                    <a:pt x="69254" y="140969"/>
                  </a:lnTo>
                </a:path>
                <a:path w="101600" h="140970">
                  <a:moveTo>
                    <a:pt x="31154" y="0"/>
                  </a:moveTo>
                  <a:lnTo>
                    <a:pt x="31154" y="0"/>
                  </a:lnTo>
                </a:path>
              </a:pathLst>
            </a:custGeom>
            <a:ln w="3175">
              <a:solidFill>
                <a:srgbClr val="3364A3"/>
              </a:solidFill>
            </a:ln>
          </p:spPr>
          <p:txBody>
            <a:bodyPr wrap="square" lIns="0" tIns="0" rIns="0" bIns="0" rtlCol="0"/>
            <a:lstStyle/>
            <a:p>
              <a:endParaRPr/>
            </a:p>
          </p:txBody>
        </p:sp>
        <p:sp>
          <p:nvSpPr>
            <p:cNvPr id="34" name="object 34"/>
            <p:cNvSpPr/>
            <p:nvPr/>
          </p:nvSpPr>
          <p:spPr>
            <a:xfrm>
              <a:off x="3120251" y="4020145"/>
              <a:ext cx="100965" cy="102235"/>
            </a:xfrm>
            <a:custGeom>
              <a:avLst/>
              <a:gdLst/>
              <a:ahLst/>
              <a:cxnLst/>
              <a:rect l="l" t="t" r="r" b="b"/>
              <a:pathLst>
                <a:path w="100964" h="102235">
                  <a:moveTo>
                    <a:pt x="56673" y="0"/>
                  </a:moveTo>
                  <a:lnTo>
                    <a:pt x="37127" y="1309"/>
                  </a:lnTo>
                  <a:lnTo>
                    <a:pt x="19724" y="10239"/>
                  </a:lnTo>
                  <a:lnTo>
                    <a:pt x="6488" y="26074"/>
                  </a:lnTo>
                  <a:lnTo>
                    <a:pt x="0" y="45204"/>
                  </a:lnTo>
                  <a:lnTo>
                    <a:pt x="1250" y="64809"/>
                  </a:lnTo>
                  <a:lnTo>
                    <a:pt x="9882" y="82510"/>
                  </a:lnTo>
                  <a:lnTo>
                    <a:pt x="25538" y="95924"/>
                  </a:lnTo>
                  <a:lnTo>
                    <a:pt x="44469" y="102234"/>
                  </a:lnTo>
                  <a:lnTo>
                    <a:pt x="63638" y="100687"/>
                  </a:lnTo>
                  <a:lnTo>
                    <a:pt x="80902" y="91995"/>
                  </a:lnTo>
                  <a:lnTo>
                    <a:pt x="94118" y="76874"/>
                  </a:lnTo>
                  <a:lnTo>
                    <a:pt x="100627" y="57209"/>
                  </a:lnTo>
                  <a:lnTo>
                    <a:pt x="99516" y="37663"/>
                  </a:lnTo>
                  <a:lnTo>
                    <a:pt x="91261" y="20260"/>
                  </a:lnTo>
                  <a:lnTo>
                    <a:pt x="76338" y="7024"/>
                  </a:lnTo>
                  <a:lnTo>
                    <a:pt x="56673" y="0"/>
                  </a:lnTo>
                  <a:close/>
                </a:path>
              </a:pathLst>
            </a:custGeom>
            <a:solidFill>
              <a:srgbClr val="000000"/>
            </a:solidFill>
          </p:spPr>
          <p:txBody>
            <a:bodyPr wrap="square" lIns="0" tIns="0" rIns="0" bIns="0" rtlCol="0"/>
            <a:lstStyle/>
            <a:p>
              <a:endParaRPr/>
            </a:p>
          </p:txBody>
        </p:sp>
        <p:sp>
          <p:nvSpPr>
            <p:cNvPr id="35" name="object 35"/>
            <p:cNvSpPr/>
            <p:nvPr/>
          </p:nvSpPr>
          <p:spPr>
            <a:xfrm>
              <a:off x="3120251" y="4000500"/>
              <a:ext cx="100965" cy="140970"/>
            </a:xfrm>
            <a:custGeom>
              <a:avLst/>
              <a:gdLst/>
              <a:ahLst/>
              <a:cxnLst/>
              <a:rect l="l" t="t" r="r" b="b"/>
              <a:pathLst>
                <a:path w="100964" h="140970">
                  <a:moveTo>
                    <a:pt x="25538" y="115570"/>
                  </a:moveTo>
                  <a:lnTo>
                    <a:pt x="9882" y="102155"/>
                  </a:lnTo>
                  <a:lnTo>
                    <a:pt x="1250" y="84454"/>
                  </a:lnTo>
                  <a:lnTo>
                    <a:pt x="0" y="64849"/>
                  </a:lnTo>
                  <a:lnTo>
                    <a:pt x="6488" y="45720"/>
                  </a:lnTo>
                  <a:lnTo>
                    <a:pt x="19724" y="29884"/>
                  </a:lnTo>
                  <a:lnTo>
                    <a:pt x="37127" y="20955"/>
                  </a:lnTo>
                  <a:lnTo>
                    <a:pt x="56673" y="19645"/>
                  </a:lnTo>
                  <a:lnTo>
                    <a:pt x="76338" y="26670"/>
                  </a:lnTo>
                  <a:lnTo>
                    <a:pt x="91261" y="39905"/>
                  </a:lnTo>
                  <a:lnTo>
                    <a:pt x="99516" y="57308"/>
                  </a:lnTo>
                  <a:lnTo>
                    <a:pt x="100627" y="76854"/>
                  </a:lnTo>
                  <a:lnTo>
                    <a:pt x="94118" y="96520"/>
                  </a:lnTo>
                  <a:lnTo>
                    <a:pt x="80902" y="111640"/>
                  </a:lnTo>
                  <a:lnTo>
                    <a:pt x="63638" y="120332"/>
                  </a:lnTo>
                  <a:lnTo>
                    <a:pt x="44469" y="121880"/>
                  </a:lnTo>
                  <a:lnTo>
                    <a:pt x="25538" y="115570"/>
                  </a:lnTo>
                  <a:close/>
                </a:path>
                <a:path w="100964" h="140970">
                  <a:moveTo>
                    <a:pt x="68718" y="140970"/>
                  </a:moveTo>
                  <a:lnTo>
                    <a:pt x="68718" y="140970"/>
                  </a:lnTo>
                </a:path>
                <a:path w="100964" h="140970">
                  <a:moveTo>
                    <a:pt x="30618" y="0"/>
                  </a:moveTo>
                  <a:lnTo>
                    <a:pt x="30618" y="0"/>
                  </a:lnTo>
                </a:path>
              </a:pathLst>
            </a:custGeom>
            <a:ln w="3175">
              <a:solidFill>
                <a:srgbClr val="3364A3"/>
              </a:solidFill>
            </a:ln>
          </p:spPr>
          <p:txBody>
            <a:bodyPr wrap="square" lIns="0" tIns="0" rIns="0" bIns="0" rtlCol="0"/>
            <a:lstStyle/>
            <a:p>
              <a:endParaRPr/>
            </a:p>
          </p:txBody>
        </p:sp>
        <p:sp>
          <p:nvSpPr>
            <p:cNvPr id="36" name="object 36"/>
            <p:cNvSpPr/>
            <p:nvPr/>
          </p:nvSpPr>
          <p:spPr>
            <a:xfrm>
              <a:off x="2799675" y="3835439"/>
              <a:ext cx="102235" cy="102235"/>
            </a:xfrm>
            <a:custGeom>
              <a:avLst/>
              <a:gdLst/>
              <a:ahLst/>
              <a:cxnLst/>
              <a:rect l="l" t="t" r="r" b="b"/>
              <a:pathLst>
                <a:path w="102235" h="102235">
                  <a:moveTo>
                    <a:pt x="57209" y="0"/>
                  </a:moveTo>
                  <a:lnTo>
                    <a:pt x="37663" y="1547"/>
                  </a:lnTo>
                  <a:lnTo>
                    <a:pt x="20260" y="10239"/>
                  </a:lnTo>
                  <a:lnTo>
                    <a:pt x="7024" y="25360"/>
                  </a:lnTo>
                  <a:lnTo>
                    <a:pt x="0" y="45025"/>
                  </a:lnTo>
                  <a:lnTo>
                    <a:pt x="1309" y="64571"/>
                  </a:lnTo>
                  <a:lnTo>
                    <a:pt x="10239" y="81974"/>
                  </a:lnTo>
                  <a:lnTo>
                    <a:pt x="26074" y="95210"/>
                  </a:lnTo>
                  <a:lnTo>
                    <a:pt x="45005" y="101699"/>
                  </a:lnTo>
                  <a:lnTo>
                    <a:pt x="64174" y="100449"/>
                  </a:lnTo>
                  <a:lnTo>
                    <a:pt x="81438" y="91817"/>
                  </a:lnTo>
                  <a:lnTo>
                    <a:pt x="94654" y="76160"/>
                  </a:lnTo>
                  <a:lnTo>
                    <a:pt x="101699" y="57209"/>
                  </a:lnTo>
                  <a:lnTo>
                    <a:pt x="100528" y="37901"/>
                  </a:lnTo>
                  <a:lnTo>
                    <a:pt x="91975" y="20260"/>
                  </a:lnTo>
                  <a:lnTo>
                    <a:pt x="76874" y="6310"/>
                  </a:lnTo>
                  <a:lnTo>
                    <a:pt x="57209" y="0"/>
                  </a:lnTo>
                  <a:close/>
                </a:path>
              </a:pathLst>
            </a:custGeom>
            <a:solidFill>
              <a:srgbClr val="000000"/>
            </a:solidFill>
          </p:spPr>
          <p:txBody>
            <a:bodyPr wrap="square" lIns="0" tIns="0" rIns="0" bIns="0" rtlCol="0"/>
            <a:lstStyle/>
            <a:p>
              <a:endParaRPr/>
            </a:p>
          </p:txBody>
        </p:sp>
        <p:sp>
          <p:nvSpPr>
            <p:cNvPr id="37" name="object 37"/>
            <p:cNvSpPr/>
            <p:nvPr/>
          </p:nvSpPr>
          <p:spPr>
            <a:xfrm>
              <a:off x="2799675" y="3816350"/>
              <a:ext cx="102235" cy="139700"/>
            </a:xfrm>
            <a:custGeom>
              <a:avLst/>
              <a:gdLst/>
              <a:ahLst/>
              <a:cxnLst/>
              <a:rect l="l" t="t" r="r" b="b"/>
              <a:pathLst>
                <a:path w="102235" h="139700">
                  <a:moveTo>
                    <a:pt x="26074" y="114300"/>
                  </a:moveTo>
                  <a:lnTo>
                    <a:pt x="10239" y="101064"/>
                  </a:lnTo>
                  <a:lnTo>
                    <a:pt x="1309" y="83661"/>
                  </a:lnTo>
                  <a:lnTo>
                    <a:pt x="0" y="64115"/>
                  </a:lnTo>
                  <a:lnTo>
                    <a:pt x="7024" y="44450"/>
                  </a:lnTo>
                  <a:lnTo>
                    <a:pt x="20260" y="29329"/>
                  </a:lnTo>
                  <a:lnTo>
                    <a:pt x="37663" y="20637"/>
                  </a:lnTo>
                  <a:lnTo>
                    <a:pt x="57209" y="19089"/>
                  </a:lnTo>
                  <a:lnTo>
                    <a:pt x="76874" y="25400"/>
                  </a:lnTo>
                  <a:lnTo>
                    <a:pt x="91975" y="39350"/>
                  </a:lnTo>
                  <a:lnTo>
                    <a:pt x="100528" y="56991"/>
                  </a:lnTo>
                  <a:lnTo>
                    <a:pt x="101699" y="76299"/>
                  </a:lnTo>
                  <a:lnTo>
                    <a:pt x="94654" y="95250"/>
                  </a:lnTo>
                  <a:lnTo>
                    <a:pt x="81438" y="110906"/>
                  </a:lnTo>
                  <a:lnTo>
                    <a:pt x="64174" y="119538"/>
                  </a:lnTo>
                  <a:lnTo>
                    <a:pt x="45005" y="120788"/>
                  </a:lnTo>
                  <a:lnTo>
                    <a:pt x="26074" y="114300"/>
                  </a:lnTo>
                  <a:close/>
                </a:path>
                <a:path w="102235" h="139700">
                  <a:moveTo>
                    <a:pt x="69254" y="139700"/>
                  </a:moveTo>
                  <a:lnTo>
                    <a:pt x="69254" y="139700"/>
                  </a:lnTo>
                </a:path>
                <a:path w="102235" h="139700">
                  <a:moveTo>
                    <a:pt x="32424" y="0"/>
                  </a:moveTo>
                  <a:lnTo>
                    <a:pt x="32424" y="0"/>
                  </a:lnTo>
                </a:path>
              </a:pathLst>
            </a:custGeom>
            <a:ln w="3175">
              <a:solidFill>
                <a:srgbClr val="3364A3"/>
              </a:solidFill>
            </a:ln>
          </p:spPr>
          <p:txBody>
            <a:bodyPr wrap="square" lIns="0" tIns="0" rIns="0" bIns="0" rtlCol="0"/>
            <a:lstStyle/>
            <a:p>
              <a:endParaRPr/>
            </a:p>
          </p:txBody>
        </p:sp>
        <p:sp>
          <p:nvSpPr>
            <p:cNvPr id="38" name="object 38"/>
            <p:cNvSpPr/>
            <p:nvPr/>
          </p:nvSpPr>
          <p:spPr>
            <a:xfrm>
              <a:off x="2489061" y="3654385"/>
              <a:ext cx="101600" cy="102870"/>
            </a:xfrm>
            <a:custGeom>
              <a:avLst/>
              <a:gdLst/>
              <a:ahLst/>
              <a:cxnLst/>
              <a:rect l="l" t="t" r="r" b="b"/>
              <a:pathLst>
                <a:path w="101600" h="102870">
                  <a:moveTo>
                    <a:pt x="56673" y="0"/>
                  </a:moveTo>
                  <a:lnTo>
                    <a:pt x="37127" y="1309"/>
                  </a:lnTo>
                  <a:lnTo>
                    <a:pt x="19724" y="10239"/>
                  </a:lnTo>
                  <a:lnTo>
                    <a:pt x="6488" y="26074"/>
                  </a:lnTo>
                  <a:lnTo>
                    <a:pt x="0" y="45204"/>
                  </a:lnTo>
                  <a:lnTo>
                    <a:pt x="1250" y="64809"/>
                  </a:lnTo>
                  <a:lnTo>
                    <a:pt x="9882" y="82510"/>
                  </a:lnTo>
                  <a:lnTo>
                    <a:pt x="25538" y="95924"/>
                  </a:lnTo>
                  <a:lnTo>
                    <a:pt x="44469" y="102413"/>
                  </a:lnTo>
                  <a:lnTo>
                    <a:pt x="63638" y="101163"/>
                  </a:lnTo>
                  <a:lnTo>
                    <a:pt x="80902" y="92531"/>
                  </a:lnTo>
                  <a:lnTo>
                    <a:pt x="94118" y="76874"/>
                  </a:lnTo>
                  <a:lnTo>
                    <a:pt x="101163" y="57209"/>
                  </a:lnTo>
                  <a:lnTo>
                    <a:pt x="99992" y="37663"/>
                  </a:lnTo>
                  <a:lnTo>
                    <a:pt x="91439" y="20260"/>
                  </a:lnTo>
                  <a:lnTo>
                    <a:pt x="76338" y="7024"/>
                  </a:lnTo>
                  <a:lnTo>
                    <a:pt x="56673" y="0"/>
                  </a:lnTo>
                  <a:close/>
                </a:path>
              </a:pathLst>
            </a:custGeom>
            <a:solidFill>
              <a:srgbClr val="000000"/>
            </a:solidFill>
          </p:spPr>
          <p:txBody>
            <a:bodyPr wrap="square" lIns="0" tIns="0" rIns="0" bIns="0" rtlCol="0"/>
            <a:lstStyle/>
            <a:p>
              <a:endParaRPr/>
            </a:p>
          </p:txBody>
        </p:sp>
        <p:sp>
          <p:nvSpPr>
            <p:cNvPr id="39" name="object 39"/>
            <p:cNvSpPr/>
            <p:nvPr/>
          </p:nvSpPr>
          <p:spPr>
            <a:xfrm>
              <a:off x="2489061" y="3634740"/>
              <a:ext cx="101600" cy="140970"/>
            </a:xfrm>
            <a:custGeom>
              <a:avLst/>
              <a:gdLst/>
              <a:ahLst/>
              <a:cxnLst/>
              <a:rect l="l" t="t" r="r" b="b"/>
              <a:pathLst>
                <a:path w="101600" h="140970">
                  <a:moveTo>
                    <a:pt x="25538" y="115570"/>
                  </a:moveTo>
                  <a:lnTo>
                    <a:pt x="9882" y="102155"/>
                  </a:lnTo>
                  <a:lnTo>
                    <a:pt x="1250" y="84454"/>
                  </a:lnTo>
                  <a:lnTo>
                    <a:pt x="0" y="64849"/>
                  </a:lnTo>
                  <a:lnTo>
                    <a:pt x="6488" y="45720"/>
                  </a:lnTo>
                  <a:lnTo>
                    <a:pt x="19724" y="29884"/>
                  </a:lnTo>
                  <a:lnTo>
                    <a:pt x="37127" y="20955"/>
                  </a:lnTo>
                  <a:lnTo>
                    <a:pt x="56673" y="19645"/>
                  </a:lnTo>
                  <a:lnTo>
                    <a:pt x="76338" y="26670"/>
                  </a:lnTo>
                  <a:lnTo>
                    <a:pt x="91439" y="39905"/>
                  </a:lnTo>
                  <a:lnTo>
                    <a:pt x="99992" y="57308"/>
                  </a:lnTo>
                  <a:lnTo>
                    <a:pt x="101163" y="76854"/>
                  </a:lnTo>
                  <a:lnTo>
                    <a:pt x="94118" y="96520"/>
                  </a:lnTo>
                  <a:lnTo>
                    <a:pt x="80902" y="112176"/>
                  </a:lnTo>
                  <a:lnTo>
                    <a:pt x="63638" y="120808"/>
                  </a:lnTo>
                  <a:lnTo>
                    <a:pt x="44469" y="122058"/>
                  </a:lnTo>
                  <a:lnTo>
                    <a:pt x="25538" y="115570"/>
                  </a:lnTo>
                  <a:close/>
                </a:path>
                <a:path w="101600" h="140970">
                  <a:moveTo>
                    <a:pt x="69988" y="140970"/>
                  </a:moveTo>
                  <a:lnTo>
                    <a:pt x="69988" y="140970"/>
                  </a:lnTo>
                </a:path>
                <a:path w="101600" h="140970">
                  <a:moveTo>
                    <a:pt x="31888" y="0"/>
                  </a:moveTo>
                  <a:lnTo>
                    <a:pt x="31888" y="0"/>
                  </a:lnTo>
                </a:path>
              </a:pathLst>
            </a:custGeom>
            <a:ln w="3175">
              <a:solidFill>
                <a:srgbClr val="3364A3"/>
              </a:solidFill>
            </a:ln>
          </p:spPr>
          <p:txBody>
            <a:bodyPr wrap="square" lIns="0" tIns="0" rIns="0" bIns="0" rtlCol="0"/>
            <a:lstStyle/>
            <a:p>
              <a:endParaRPr/>
            </a:p>
          </p:txBody>
        </p:sp>
        <p:sp>
          <p:nvSpPr>
            <p:cNvPr id="40" name="object 40"/>
            <p:cNvSpPr/>
            <p:nvPr/>
          </p:nvSpPr>
          <p:spPr>
            <a:xfrm>
              <a:off x="2204759" y="3491091"/>
              <a:ext cx="101600" cy="101600"/>
            </a:xfrm>
            <a:custGeom>
              <a:avLst/>
              <a:gdLst/>
              <a:ahLst/>
              <a:cxnLst/>
              <a:rect l="l" t="t" r="r" b="b"/>
              <a:pathLst>
                <a:path w="101600" h="101600">
                  <a:moveTo>
                    <a:pt x="56495" y="0"/>
                  </a:moveTo>
                  <a:lnTo>
                    <a:pt x="36949" y="1250"/>
                  </a:lnTo>
                  <a:lnTo>
                    <a:pt x="19546" y="9882"/>
                  </a:lnTo>
                  <a:lnTo>
                    <a:pt x="6310" y="25538"/>
                  </a:lnTo>
                  <a:lnTo>
                    <a:pt x="0" y="44469"/>
                  </a:lnTo>
                  <a:lnTo>
                    <a:pt x="1547" y="63638"/>
                  </a:lnTo>
                  <a:lnTo>
                    <a:pt x="10239" y="80902"/>
                  </a:lnTo>
                  <a:lnTo>
                    <a:pt x="25360" y="94118"/>
                  </a:lnTo>
                  <a:lnTo>
                    <a:pt x="44827" y="101163"/>
                  </a:lnTo>
                  <a:lnTo>
                    <a:pt x="63936" y="99992"/>
                  </a:lnTo>
                  <a:lnTo>
                    <a:pt x="80902" y="91440"/>
                  </a:lnTo>
                  <a:lnTo>
                    <a:pt x="93940" y="76338"/>
                  </a:lnTo>
                  <a:lnTo>
                    <a:pt x="101163" y="56673"/>
                  </a:lnTo>
                  <a:lnTo>
                    <a:pt x="100290" y="37127"/>
                  </a:lnTo>
                  <a:lnTo>
                    <a:pt x="91797" y="19724"/>
                  </a:lnTo>
                  <a:lnTo>
                    <a:pt x="76160" y="6488"/>
                  </a:lnTo>
                  <a:lnTo>
                    <a:pt x="56495" y="0"/>
                  </a:lnTo>
                  <a:close/>
                </a:path>
              </a:pathLst>
            </a:custGeom>
            <a:solidFill>
              <a:srgbClr val="000000"/>
            </a:solidFill>
          </p:spPr>
          <p:txBody>
            <a:bodyPr wrap="square" lIns="0" tIns="0" rIns="0" bIns="0" rtlCol="0"/>
            <a:lstStyle/>
            <a:p>
              <a:endParaRPr/>
            </a:p>
          </p:txBody>
        </p:sp>
        <p:sp>
          <p:nvSpPr>
            <p:cNvPr id="41" name="object 41"/>
            <p:cNvSpPr/>
            <p:nvPr/>
          </p:nvSpPr>
          <p:spPr>
            <a:xfrm>
              <a:off x="2204759" y="3470910"/>
              <a:ext cx="101600" cy="139700"/>
            </a:xfrm>
            <a:custGeom>
              <a:avLst/>
              <a:gdLst/>
              <a:ahLst/>
              <a:cxnLst/>
              <a:rect l="l" t="t" r="r" b="b"/>
              <a:pathLst>
                <a:path w="101600" h="139700">
                  <a:moveTo>
                    <a:pt x="25360" y="114300"/>
                  </a:moveTo>
                  <a:lnTo>
                    <a:pt x="10239" y="101084"/>
                  </a:lnTo>
                  <a:lnTo>
                    <a:pt x="1547" y="83819"/>
                  </a:lnTo>
                  <a:lnTo>
                    <a:pt x="0" y="64650"/>
                  </a:lnTo>
                  <a:lnTo>
                    <a:pt x="6310" y="45719"/>
                  </a:lnTo>
                  <a:lnTo>
                    <a:pt x="19546" y="30063"/>
                  </a:lnTo>
                  <a:lnTo>
                    <a:pt x="36949" y="21431"/>
                  </a:lnTo>
                  <a:lnTo>
                    <a:pt x="56495" y="20181"/>
                  </a:lnTo>
                  <a:lnTo>
                    <a:pt x="76160" y="26669"/>
                  </a:lnTo>
                  <a:lnTo>
                    <a:pt x="91797" y="39905"/>
                  </a:lnTo>
                  <a:lnTo>
                    <a:pt x="100290" y="57308"/>
                  </a:lnTo>
                  <a:lnTo>
                    <a:pt x="101163" y="76854"/>
                  </a:lnTo>
                  <a:lnTo>
                    <a:pt x="93940" y="96519"/>
                  </a:lnTo>
                  <a:lnTo>
                    <a:pt x="80902" y="111621"/>
                  </a:lnTo>
                  <a:lnTo>
                    <a:pt x="63936" y="120173"/>
                  </a:lnTo>
                  <a:lnTo>
                    <a:pt x="44827" y="121344"/>
                  </a:lnTo>
                  <a:lnTo>
                    <a:pt x="25360" y="114300"/>
                  </a:lnTo>
                  <a:close/>
                </a:path>
                <a:path w="101600" h="139700">
                  <a:moveTo>
                    <a:pt x="69810" y="139700"/>
                  </a:moveTo>
                  <a:lnTo>
                    <a:pt x="69810" y="139700"/>
                  </a:lnTo>
                </a:path>
                <a:path w="101600" h="139700">
                  <a:moveTo>
                    <a:pt x="31710" y="0"/>
                  </a:moveTo>
                  <a:lnTo>
                    <a:pt x="31710" y="0"/>
                  </a:lnTo>
                </a:path>
              </a:pathLst>
            </a:custGeom>
            <a:ln w="3175">
              <a:solidFill>
                <a:srgbClr val="3364A3"/>
              </a:solidFill>
            </a:ln>
          </p:spPr>
          <p:txBody>
            <a:bodyPr wrap="square" lIns="0" tIns="0" rIns="0" bIns="0" rtlCol="0"/>
            <a:lstStyle/>
            <a:p>
              <a:endParaRPr/>
            </a:p>
          </p:txBody>
        </p:sp>
        <p:sp>
          <p:nvSpPr>
            <p:cNvPr id="42" name="object 42"/>
            <p:cNvSpPr/>
            <p:nvPr/>
          </p:nvSpPr>
          <p:spPr>
            <a:xfrm>
              <a:off x="1920101" y="3325991"/>
              <a:ext cx="102235" cy="102235"/>
            </a:xfrm>
            <a:custGeom>
              <a:avLst/>
              <a:gdLst/>
              <a:ahLst/>
              <a:cxnLst/>
              <a:rect l="l" t="t" r="r" b="b"/>
              <a:pathLst>
                <a:path w="102235" h="102235">
                  <a:moveTo>
                    <a:pt x="56673" y="0"/>
                  </a:moveTo>
                  <a:lnTo>
                    <a:pt x="37127" y="1250"/>
                  </a:lnTo>
                  <a:lnTo>
                    <a:pt x="19724" y="9882"/>
                  </a:lnTo>
                  <a:lnTo>
                    <a:pt x="6488" y="25538"/>
                  </a:lnTo>
                  <a:lnTo>
                    <a:pt x="0" y="45025"/>
                  </a:lnTo>
                  <a:lnTo>
                    <a:pt x="1250" y="64273"/>
                  </a:lnTo>
                  <a:lnTo>
                    <a:pt x="9882" y="81617"/>
                  </a:lnTo>
                  <a:lnTo>
                    <a:pt x="25538" y="95388"/>
                  </a:lnTo>
                  <a:lnTo>
                    <a:pt x="45025" y="101877"/>
                  </a:lnTo>
                  <a:lnTo>
                    <a:pt x="64273" y="100627"/>
                  </a:lnTo>
                  <a:lnTo>
                    <a:pt x="81617" y="91995"/>
                  </a:lnTo>
                  <a:lnTo>
                    <a:pt x="95388" y="76338"/>
                  </a:lnTo>
                  <a:lnTo>
                    <a:pt x="101699" y="56673"/>
                  </a:lnTo>
                  <a:lnTo>
                    <a:pt x="100151" y="37127"/>
                  </a:lnTo>
                  <a:lnTo>
                    <a:pt x="91459" y="19724"/>
                  </a:lnTo>
                  <a:lnTo>
                    <a:pt x="76338" y="6488"/>
                  </a:lnTo>
                  <a:lnTo>
                    <a:pt x="56673" y="0"/>
                  </a:lnTo>
                  <a:close/>
                </a:path>
              </a:pathLst>
            </a:custGeom>
            <a:solidFill>
              <a:srgbClr val="000000"/>
            </a:solidFill>
          </p:spPr>
          <p:txBody>
            <a:bodyPr wrap="square" lIns="0" tIns="0" rIns="0" bIns="0" rtlCol="0"/>
            <a:lstStyle/>
            <a:p>
              <a:endParaRPr/>
            </a:p>
          </p:txBody>
        </p:sp>
        <p:sp>
          <p:nvSpPr>
            <p:cNvPr id="43" name="object 43"/>
            <p:cNvSpPr/>
            <p:nvPr/>
          </p:nvSpPr>
          <p:spPr>
            <a:xfrm>
              <a:off x="1920101" y="3305810"/>
              <a:ext cx="102235" cy="140970"/>
            </a:xfrm>
            <a:custGeom>
              <a:avLst/>
              <a:gdLst/>
              <a:ahLst/>
              <a:cxnLst/>
              <a:rect l="l" t="t" r="r" b="b"/>
              <a:pathLst>
                <a:path w="102235" h="140970">
                  <a:moveTo>
                    <a:pt x="25538" y="115569"/>
                  </a:moveTo>
                  <a:lnTo>
                    <a:pt x="9882" y="101798"/>
                  </a:lnTo>
                  <a:lnTo>
                    <a:pt x="1250" y="84454"/>
                  </a:lnTo>
                  <a:lnTo>
                    <a:pt x="0" y="65206"/>
                  </a:lnTo>
                  <a:lnTo>
                    <a:pt x="6488" y="45719"/>
                  </a:lnTo>
                  <a:lnTo>
                    <a:pt x="19724" y="30063"/>
                  </a:lnTo>
                  <a:lnTo>
                    <a:pt x="37127" y="21431"/>
                  </a:lnTo>
                  <a:lnTo>
                    <a:pt x="56673" y="20181"/>
                  </a:lnTo>
                  <a:lnTo>
                    <a:pt x="76338" y="26669"/>
                  </a:lnTo>
                  <a:lnTo>
                    <a:pt x="91459" y="39905"/>
                  </a:lnTo>
                  <a:lnTo>
                    <a:pt x="100151" y="57308"/>
                  </a:lnTo>
                  <a:lnTo>
                    <a:pt x="101699" y="76854"/>
                  </a:lnTo>
                  <a:lnTo>
                    <a:pt x="95388" y="96519"/>
                  </a:lnTo>
                  <a:lnTo>
                    <a:pt x="81617" y="112176"/>
                  </a:lnTo>
                  <a:lnTo>
                    <a:pt x="64273" y="120808"/>
                  </a:lnTo>
                  <a:lnTo>
                    <a:pt x="45025" y="122058"/>
                  </a:lnTo>
                  <a:lnTo>
                    <a:pt x="25538" y="115569"/>
                  </a:lnTo>
                  <a:close/>
                </a:path>
                <a:path w="102235" h="140970">
                  <a:moveTo>
                    <a:pt x="69988" y="140969"/>
                  </a:moveTo>
                  <a:lnTo>
                    <a:pt x="69988" y="140969"/>
                  </a:lnTo>
                </a:path>
                <a:path w="102235" h="140970">
                  <a:moveTo>
                    <a:pt x="31888" y="0"/>
                  </a:moveTo>
                  <a:lnTo>
                    <a:pt x="31888" y="0"/>
                  </a:lnTo>
                </a:path>
              </a:pathLst>
            </a:custGeom>
            <a:ln w="3175">
              <a:solidFill>
                <a:srgbClr val="3364A3"/>
              </a:solidFill>
            </a:ln>
          </p:spPr>
          <p:txBody>
            <a:bodyPr wrap="square" lIns="0" tIns="0" rIns="0" bIns="0" rtlCol="0"/>
            <a:lstStyle/>
            <a:p>
              <a:endParaRPr/>
            </a:p>
          </p:txBody>
        </p:sp>
        <p:sp>
          <p:nvSpPr>
            <p:cNvPr id="44" name="object 44"/>
            <p:cNvSpPr/>
            <p:nvPr/>
          </p:nvSpPr>
          <p:spPr>
            <a:xfrm>
              <a:off x="1653579" y="3172321"/>
              <a:ext cx="102235" cy="101600"/>
            </a:xfrm>
            <a:custGeom>
              <a:avLst/>
              <a:gdLst/>
              <a:ahLst/>
              <a:cxnLst/>
              <a:rect l="l" t="t" r="r" b="b"/>
              <a:pathLst>
                <a:path w="102235" h="101600">
                  <a:moveTo>
                    <a:pt x="56495" y="0"/>
                  </a:moveTo>
                  <a:lnTo>
                    <a:pt x="36949" y="1250"/>
                  </a:lnTo>
                  <a:lnTo>
                    <a:pt x="19546" y="9882"/>
                  </a:lnTo>
                  <a:lnTo>
                    <a:pt x="6310" y="25538"/>
                  </a:lnTo>
                  <a:lnTo>
                    <a:pt x="0" y="45005"/>
                  </a:lnTo>
                  <a:lnTo>
                    <a:pt x="1547" y="64115"/>
                  </a:lnTo>
                  <a:lnTo>
                    <a:pt x="10239" y="81081"/>
                  </a:lnTo>
                  <a:lnTo>
                    <a:pt x="25360" y="94118"/>
                  </a:lnTo>
                  <a:lnTo>
                    <a:pt x="44846" y="101342"/>
                  </a:lnTo>
                  <a:lnTo>
                    <a:pt x="64095" y="100468"/>
                  </a:lnTo>
                  <a:lnTo>
                    <a:pt x="81438" y="91975"/>
                  </a:lnTo>
                  <a:lnTo>
                    <a:pt x="95210" y="76338"/>
                  </a:lnTo>
                  <a:lnTo>
                    <a:pt x="101699" y="56673"/>
                  </a:lnTo>
                  <a:lnTo>
                    <a:pt x="100449" y="37127"/>
                  </a:lnTo>
                  <a:lnTo>
                    <a:pt x="91817" y="19724"/>
                  </a:lnTo>
                  <a:lnTo>
                    <a:pt x="76160" y="6488"/>
                  </a:lnTo>
                  <a:lnTo>
                    <a:pt x="56495" y="0"/>
                  </a:lnTo>
                  <a:close/>
                </a:path>
              </a:pathLst>
            </a:custGeom>
            <a:solidFill>
              <a:srgbClr val="000000"/>
            </a:solidFill>
          </p:spPr>
          <p:txBody>
            <a:bodyPr wrap="square" lIns="0" tIns="0" rIns="0" bIns="0" rtlCol="0"/>
            <a:lstStyle/>
            <a:p>
              <a:endParaRPr/>
            </a:p>
          </p:txBody>
        </p:sp>
        <p:sp>
          <p:nvSpPr>
            <p:cNvPr id="45" name="object 45"/>
            <p:cNvSpPr/>
            <p:nvPr/>
          </p:nvSpPr>
          <p:spPr>
            <a:xfrm>
              <a:off x="1653579" y="3152140"/>
              <a:ext cx="102235" cy="140970"/>
            </a:xfrm>
            <a:custGeom>
              <a:avLst/>
              <a:gdLst/>
              <a:ahLst/>
              <a:cxnLst/>
              <a:rect l="l" t="t" r="r" b="b"/>
              <a:pathLst>
                <a:path w="102235" h="140970">
                  <a:moveTo>
                    <a:pt x="25360" y="114300"/>
                  </a:moveTo>
                  <a:lnTo>
                    <a:pt x="10239" y="101262"/>
                  </a:lnTo>
                  <a:lnTo>
                    <a:pt x="1547" y="84296"/>
                  </a:lnTo>
                  <a:lnTo>
                    <a:pt x="0" y="65186"/>
                  </a:lnTo>
                  <a:lnTo>
                    <a:pt x="6310" y="45720"/>
                  </a:lnTo>
                  <a:lnTo>
                    <a:pt x="19546" y="30063"/>
                  </a:lnTo>
                  <a:lnTo>
                    <a:pt x="36949" y="21431"/>
                  </a:lnTo>
                  <a:lnTo>
                    <a:pt x="56495" y="20181"/>
                  </a:lnTo>
                  <a:lnTo>
                    <a:pt x="76160" y="26670"/>
                  </a:lnTo>
                  <a:lnTo>
                    <a:pt x="91817" y="39905"/>
                  </a:lnTo>
                  <a:lnTo>
                    <a:pt x="100449" y="57308"/>
                  </a:lnTo>
                  <a:lnTo>
                    <a:pt x="101699" y="76854"/>
                  </a:lnTo>
                  <a:lnTo>
                    <a:pt x="95210" y="96520"/>
                  </a:lnTo>
                  <a:lnTo>
                    <a:pt x="81438" y="112156"/>
                  </a:lnTo>
                  <a:lnTo>
                    <a:pt x="64095" y="120650"/>
                  </a:lnTo>
                  <a:lnTo>
                    <a:pt x="44846" y="121523"/>
                  </a:lnTo>
                  <a:lnTo>
                    <a:pt x="25360" y="114300"/>
                  </a:lnTo>
                  <a:close/>
                </a:path>
                <a:path w="102235" h="140970">
                  <a:moveTo>
                    <a:pt x="69810" y="140970"/>
                  </a:moveTo>
                  <a:lnTo>
                    <a:pt x="69810" y="140970"/>
                  </a:lnTo>
                </a:path>
                <a:path w="102235" h="140970">
                  <a:moveTo>
                    <a:pt x="31710" y="0"/>
                  </a:moveTo>
                  <a:lnTo>
                    <a:pt x="31710" y="0"/>
                  </a:lnTo>
                </a:path>
              </a:pathLst>
            </a:custGeom>
            <a:ln w="3175">
              <a:solidFill>
                <a:srgbClr val="3364A3"/>
              </a:solidFill>
            </a:ln>
          </p:spPr>
          <p:txBody>
            <a:bodyPr wrap="square" lIns="0" tIns="0" rIns="0" bIns="0" rtlCol="0"/>
            <a:lstStyle/>
            <a:p>
              <a:endParaRPr/>
            </a:p>
          </p:txBody>
        </p:sp>
        <p:sp>
          <p:nvSpPr>
            <p:cNvPr id="46" name="object 46"/>
            <p:cNvSpPr/>
            <p:nvPr/>
          </p:nvSpPr>
          <p:spPr>
            <a:xfrm>
              <a:off x="1333539" y="2986901"/>
              <a:ext cx="102235" cy="102870"/>
            </a:xfrm>
            <a:custGeom>
              <a:avLst/>
              <a:gdLst/>
              <a:ahLst/>
              <a:cxnLst/>
              <a:rect l="l" t="t" r="r" b="b"/>
              <a:pathLst>
                <a:path w="102234" h="102869">
                  <a:moveTo>
                    <a:pt x="57209" y="0"/>
                  </a:moveTo>
                  <a:lnTo>
                    <a:pt x="37901" y="1250"/>
                  </a:lnTo>
                  <a:lnTo>
                    <a:pt x="20260" y="9882"/>
                  </a:lnTo>
                  <a:lnTo>
                    <a:pt x="6310" y="25538"/>
                  </a:lnTo>
                  <a:lnTo>
                    <a:pt x="0" y="45204"/>
                  </a:lnTo>
                  <a:lnTo>
                    <a:pt x="1547" y="64750"/>
                  </a:lnTo>
                  <a:lnTo>
                    <a:pt x="10239" y="82153"/>
                  </a:lnTo>
                  <a:lnTo>
                    <a:pt x="25360" y="95388"/>
                  </a:lnTo>
                  <a:lnTo>
                    <a:pt x="45025" y="102413"/>
                  </a:lnTo>
                  <a:lnTo>
                    <a:pt x="64571" y="101103"/>
                  </a:lnTo>
                  <a:lnTo>
                    <a:pt x="81974" y="92174"/>
                  </a:lnTo>
                  <a:lnTo>
                    <a:pt x="95210" y="76338"/>
                  </a:lnTo>
                  <a:lnTo>
                    <a:pt x="101699" y="56852"/>
                  </a:lnTo>
                  <a:lnTo>
                    <a:pt x="100449" y="37603"/>
                  </a:lnTo>
                  <a:lnTo>
                    <a:pt x="91817" y="20260"/>
                  </a:lnTo>
                  <a:lnTo>
                    <a:pt x="76160" y="6488"/>
                  </a:lnTo>
                  <a:lnTo>
                    <a:pt x="57209" y="0"/>
                  </a:lnTo>
                  <a:close/>
                </a:path>
              </a:pathLst>
            </a:custGeom>
            <a:solidFill>
              <a:srgbClr val="000000"/>
            </a:solidFill>
          </p:spPr>
          <p:txBody>
            <a:bodyPr wrap="square" lIns="0" tIns="0" rIns="0" bIns="0" rtlCol="0"/>
            <a:lstStyle/>
            <a:p>
              <a:endParaRPr/>
            </a:p>
          </p:txBody>
        </p:sp>
        <p:sp>
          <p:nvSpPr>
            <p:cNvPr id="47" name="object 47"/>
            <p:cNvSpPr/>
            <p:nvPr/>
          </p:nvSpPr>
          <p:spPr>
            <a:xfrm>
              <a:off x="1333539" y="2966720"/>
              <a:ext cx="102235" cy="140970"/>
            </a:xfrm>
            <a:custGeom>
              <a:avLst/>
              <a:gdLst/>
              <a:ahLst/>
              <a:cxnLst/>
              <a:rect l="l" t="t" r="r" b="b"/>
              <a:pathLst>
                <a:path w="102234" h="140969">
                  <a:moveTo>
                    <a:pt x="25360" y="115569"/>
                  </a:moveTo>
                  <a:lnTo>
                    <a:pt x="10239" y="102334"/>
                  </a:lnTo>
                  <a:lnTo>
                    <a:pt x="1547" y="84931"/>
                  </a:lnTo>
                  <a:lnTo>
                    <a:pt x="0" y="65385"/>
                  </a:lnTo>
                  <a:lnTo>
                    <a:pt x="6310" y="45719"/>
                  </a:lnTo>
                  <a:lnTo>
                    <a:pt x="20260" y="30063"/>
                  </a:lnTo>
                  <a:lnTo>
                    <a:pt x="37901" y="21431"/>
                  </a:lnTo>
                  <a:lnTo>
                    <a:pt x="57209" y="20181"/>
                  </a:lnTo>
                  <a:lnTo>
                    <a:pt x="76160" y="26669"/>
                  </a:lnTo>
                  <a:lnTo>
                    <a:pt x="91817" y="40441"/>
                  </a:lnTo>
                  <a:lnTo>
                    <a:pt x="100449" y="57785"/>
                  </a:lnTo>
                  <a:lnTo>
                    <a:pt x="101699" y="77033"/>
                  </a:lnTo>
                  <a:lnTo>
                    <a:pt x="95210" y="96519"/>
                  </a:lnTo>
                  <a:lnTo>
                    <a:pt x="81974" y="112355"/>
                  </a:lnTo>
                  <a:lnTo>
                    <a:pt x="64571" y="121284"/>
                  </a:lnTo>
                  <a:lnTo>
                    <a:pt x="45025" y="122594"/>
                  </a:lnTo>
                  <a:lnTo>
                    <a:pt x="25360" y="115569"/>
                  </a:lnTo>
                  <a:close/>
                </a:path>
                <a:path w="102234" h="140969">
                  <a:moveTo>
                    <a:pt x="69810" y="140969"/>
                  </a:moveTo>
                  <a:lnTo>
                    <a:pt x="69810" y="140969"/>
                  </a:lnTo>
                </a:path>
                <a:path w="102234" h="140969">
                  <a:moveTo>
                    <a:pt x="31710" y="0"/>
                  </a:moveTo>
                  <a:lnTo>
                    <a:pt x="31710" y="0"/>
                  </a:lnTo>
                </a:path>
              </a:pathLst>
            </a:custGeom>
            <a:ln w="3175">
              <a:solidFill>
                <a:srgbClr val="3364A3"/>
              </a:solidFill>
            </a:ln>
          </p:spPr>
          <p:txBody>
            <a:bodyPr wrap="square" lIns="0" tIns="0" rIns="0" bIns="0" rtlCol="0"/>
            <a:lstStyle/>
            <a:p>
              <a:endParaRPr/>
            </a:p>
          </p:txBody>
        </p:sp>
        <p:sp>
          <p:nvSpPr>
            <p:cNvPr id="48" name="object 48"/>
            <p:cNvSpPr/>
            <p:nvPr/>
          </p:nvSpPr>
          <p:spPr>
            <a:xfrm>
              <a:off x="1006971" y="2798385"/>
              <a:ext cx="102235" cy="101600"/>
            </a:xfrm>
            <a:custGeom>
              <a:avLst/>
              <a:gdLst/>
              <a:ahLst/>
              <a:cxnLst/>
              <a:rect l="l" t="t" r="r" b="b"/>
              <a:pathLst>
                <a:path w="102234" h="101600">
                  <a:moveTo>
                    <a:pt x="57388" y="0"/>
                  </a:moveTo>
                  <a:lnTo>
                    <a:pt x="38080" y="1170"/>
                  </a:lnTo>
                  <a:lnTo>
                    <a:pt x="20439" y="9723"/>
                  </a:lnTo>
                  <a:lnTo>
                    <a:pt x="6488" y="24824"/>
                  </a:lnTo>
                  <a:lnTo>
                    <a:pt x="0" y="44489"/>
                  </a:lnTo>
                  <a:lnTo>
                    <a:pt x="1250" y="64035"/>
                  </a:lnTo>
                  <a:lnTo>
                    <a:pt x="9882" y="81438"/>
                  </a:lnTo>
                  <a:lnTo>
                    <a:pt x="25538" y="94674"/>
                  </a:lnTo>
                  <a:lnTo>
                    <a:pt x="45025" y="101163"/>
                  </a:lnTo>
                  <a:lnTo>
                    <a:pt x="64273" y="99913"/>
                  </a:lnTo>
                  <a:lnTo>
                    <a:pt x="81617" y="91281"/>
                  </a:lnTo>
                  <a:lnTo>
                    <a:pt x="95388" y="75624"/>
                  </a:lnTo>
                  <a:lnTo>
                    <a:pt x="101877" y="56693"/>
                  </a:lnTo>
                  <a:lnTo>
                    <a:pt x="100627" y="37524"/>
                  </a:lnTo>
                  <a:lnTo>
                    <a:pt x="91995" y="20260"/>
                  </a:lnTo>
                  <a:lnTo>
                    <a:pt x="76338" y="7044"/>
                  </a:lnTo>
                  <a:lnTo>
                    <a:pt x="57388" y="0"/>
                  </a:lnTo>
                  <a:close/>
                </a:path>
              </a:pathLst>
            </a:custGeom>
            <a:solidFill>
              <a:srgbClr val="000000"/>
            </a:solidFill>
          </p:spPr>
          <p:txBody>
            <a:bodyPr wrap="square" lIns="0" tIns="0" rIns="0" bIns="0" rtlCol="0"/>
            <a:lstStyle/>
            <a:p>
              <a:endParaRPr/>
            </a:p>
          </p:txBody>
        </p:sp>
        <p:sp>
          <p:nvSpPr>
            <p:cNvPr id="49" name="object 49"/>
            <p:cNvSpPr/>
            <p:nvPr/>
          </p:nvSpPr>
          <p:spPr>
            <a:xfrm>
              <a:off x="1006971" y="2778760"/>
              <a:ext cx="102235" cy="139700"/>
            </a:xfrm>
            <a:custGeom>
              <a:avLst/>
              <a:gdLst/>
              <a:ahLst/>
              <a:cxnLst/>
              <a:rect l="l" t="t" r="r" b="b"/>
              <a:pathLst>
                <a:path w="102234" h="139700">
                  <a:moveTo>
                    <a:pt x="25538" y="114300"/>
                  </a:moveTo>
                  <a:lnTo>
                    <a:pt x="9882" y="101064"/>
                  </a:lnTo>
                  <a:lnTo>
                    <a:pt x="1250" y="83661"/>
                  </a:lnTo>
                  <a:lnTo>
                    <a:pt x="0" y="64115"/>
                  </a:lnTo>
                  <a:lnTo>
                    <a:pt x="6488" y="44450"/>
                  </a:lnTo>
                  <a:lnTo>
                    <a:pt x="20439" y="29348"/>
                  </a:lnTo>
                  <a:lnTo>
                    <a:pt x="38080" y="20796"/>
                  </a:lnTo>
                  <a:lnTo>
                    <a:pt x="57388" y="19625"/>
                  </a:lnTo>
                  <a:lnTo>
                    <a:pt x="76338" y="26669"/>
                  </a:lnTo>
                  <a:lnTo>
                    <a:pt x="91995" y="39885"/>
                  </a:lnTo>
                  <a:lnTo>
                    <a:pt x="100627" y="57150"/>
                  </a:lnTo>
                  <a:lnTo>
                    <a:pt x="101877" y="76319"/>
                  </a:lnTo>
                  <a:lnTo>
                    <a:pt x="95388" y="95250"/>
                  </a:lnTo>
                  <a:lnTo>
                    <a:pt x="81617" y="110906"/>
                  </a:lnTo>
                  <a:lnTo>
                    <a:pt x="64273" y="119538"/>
                  </a:lnTo>
                  <a:lnTo>
                    <a:pt x="45025" y="120788"/>
                  </a:lnTo>
                  <a:lnTo>
                    <a:pt x="25538" y="114300"/>
                  </a:lnTo>
                  <a:close/>
                </a:path>
                <a:path w="102234" h="139700">
                  <a:moveTo>
                    <a:pt x="69988" y="139700"/>
                  </a:moveTo>
                  <a:lnTo>
                    <a:pt x="69988" y="139700"/>
                  </a:lnTo>
                </a:path>
                <a:path w="102234" h="139700">
                  <a:moveTo>
                    <a:pt x="31888" y="0"/>
                  </a:moveTo>
                  <a:lnTo>
                    <a:pt x="31888" y="0"/>
                  </a:lnTo>
                </a:path>
              </a:pathLst>
            </a:custGeom>
            <a:ln w="3175">
              <a:solidFill>
                <a:srgbClr val="3364A3"/>
              </a:solidFill>
            </a:ln>
          </p:spPr>
          <p:txBody>
            <a:bodyPr wrap="square" lIns="0" tIns="0" rIns="0" bIns="0" rtlCol="0"/>
            <a:lstStyle/>
            <a:p>
              <a:endParaRPr/>
            </a:p>
          </p:txBody>
        </p:sp>
        <p:sp>
          <p:nvSpPr>
            <p:cNvPr id="50" name="object 50"/>
            <p:cNvSpPr/>
            <p:nvPr/>
          </p:nvSpPr>
          <p:spPr>
            <a:xfrm>
              <a:off x="4174490" y="2658110"/>
              <a:ext cx="3529329" cy="2038350"/>
            </a:xfrm>
            <a:custGeom>
              <a:avLst/>
              <a:gdLst/>
              <a:ahLst/>
              <a:cxnLst/>
              <a:rect l="l" t="t" r="r" b="b"/>
              <a:pathLst>
                <a:path w="3529329" h="2038350">
                  <a:moveTo>
                    <a:pt x="0" y="2038350"/>
                  </a:moveTo>
                  <a:lnTo>
                    <a:pt x="3529330" y="0"/>
                  </a:lnTo>
                </a:path>
              </a:pathLst>
            </a:custGeom>
            <a:ln w="3175">
              <a:solidFill>
                <a:srgbClr val="000000"/>
              </a:solidFill>
            </a:ln>
          </p:spPr>
          <p:txBody>
            <a:bodyPr wrap="square" lIns="0" tIns="0" rIns="0" bIns="0" rtlCol="0"/>
            <a:lstStyle/>
            <a:p>
              <a:endParaRPr/>
            </a:p>
          </p:txBody>
        </p:sp>
        <p:sp>
          <p:nvSpPr>
            <p:cNvPr id="51" name="object 51"/>
            <p:cNvSpPr/>
            <p:nvPr/>
          </p:nvSpPr>
          <p:spPr>
            <a:xfrm>
              <a:off x="4260850" y="4566781"/>
              <a:ext cx="119518" cy="101877"/>
            </a:xfrm>
            <a:prstGeom prst="rect">
              <a:avLst/>
            </a:prstGeom>
            <a:blipFill>
              <a:blip r:embed="rId2" cstate="print"/>
              <a:stretch>
                <a:fillRect/>
              </a:stretch>
            </a:blipFill>
          </p:spPr>
          <p:txBody>
            <a:bodyPr wrap="square" lIns="0" tIns="0" rIns="0" bIns="0" rtlCol="0"/>
            <a:lstStyle/>
            <a:p>
              <a:endParaRPr/>
            </a:p>
          </p:txBody>
        </p:sp>
        <p:sp>
          <p:nvSpPr>
            <p:cNvPr id="52" name="object 52"/>
            <p:cNvSpPr/>
            <p:nvPr/>
          </p:nvSpPr>
          <p:spPr>
            <a:xfrm>
              <a:off x="4400550" y="463677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a:p>
          </p:txBody>
        </p:sp>
        <p:sp>
          <p:nvSpPr>
            <p:cNvPr id="53" name="object 53"/>
            <p:cNvSpPr/>
            <p:nvPr/>
          </p:nvSpPr>
          <p:spPr>
            <a:xfrm>
              <a:off x="4527946" y="4423271"/>
              <a:ext cx="101897" cy="101877"/>
            </a:xfrm>
            <a:prstGeom prst="rect">
              <a:avLst/>
            </a:prstGeom>
            <a:blipFill>
              <a:blip r:embed="rId3" cstate="print"/>
              <a:stretch>
                <a:fillRect/>
              </a:stretch>
            </a:blipFill>
          </p:spPr>
          <p:txBody>
            <a:bodyPr wrap="square" lIns="0" tIns="0" rIns="0" bIns="0" rtlCol="0"/>
            <a:lstStyle/>
            <a:p>
              <a:endParaRPr/>
            </a:p>
          </p:txBody>
        </p:sp>
        <p:sp>
          <p:nvSpPr>
            <p:cNvPr id="54" name="object 54"/>
            <p:cNvSpPr/>
            <p:nvPr/>
          </p:nvSpPr>
          <p:spPr>
            <a:xfrm>
              <a:off x="4508500" y="4455160"/>
              <a:ext cx="140970" cy="38100"/>
            </a:xfrm>
            <a:custGeom>
              <a:avLst/>
              <a:gdLst/>
              <a:ahLst/>
              <a:cxnLst/>
              <a:rect l="l" t="t" r="r" b="b"/>
              <a:pathLst>
                <a:path w="140970" h="38100">
                  <a:moveTo>
                    <a:pt x="0" y="0"/>
                  </a:moveTo>
                  <a:lnTo>
                    <a:pt x="0" y="0"/>
                  </a:lnTo>
                </a:path>
                <a:path w="140970" h="38100">
                  <a:moveTo>
                    <a:pt x="140970" y="38100"/>
                  </a:moveTo>
                  <a:lnTo>
                    <a:pt x="140970" y="38100"/>
                  </a:lnTo>
                </a:path>
              </a:pathLst>
            </a:custGeom>
            <a:ln w="3175">
              <a:solidFill>
                <a:srgbClr val="3364A3"/>
              </a:solidFill>
            </a:ln>
          </p:spPr>
          <p:txBody>
            <a:bodyPr wrap="square" lIns="0" tIns="0" rIns="0" bIns="0" rtlCol="0"/>
            <a:lstStyle/>
            <a:p>
              <a:endParaRPr/>
            </a:p>
          </p:txBody>
        </p:sp>
        <p:sp>
          <p:nvSpPr>
            <p:cNvPr id="55" name="object 55"/>
            <p:cNvSpPr/>
            <p:nvPr/>
          </p:nvSpPr>
          <p:spPr>
            <a:xfrm>
              <a:off x="4810759" y="4249459"/>
              <a:ext cx="120788" cy="101699"/>
            </a:xfrm>
            <a:prstGeom prst="rect">
              <a:avLst/>
            </a:prstGeom>
            <a:blipFill>
              <a:blip r:embed="rId4" cstate="print"/>
              <a:stretch>
                <a:fillRect/>
              </a:stretch>
            </a:blipFill>
          </p:spPr>
          <p:txBody>
            <a:bodyPr wrap="square" lIns="0" tIns="0" rIns="0" bIns="0" rtlCol="0"/>
            <a:lstStyle/>
            <a:p>
              <a:endParaRPr/>
            </a:p>
          </p:txBody>
        </p:sp>
        <p:sp>
          <p:nvSpPr>
            <p:cNvPr id="56" name="object 56"/>
            <p:cNvSpPr/>
            <p:nvPr/>
          </p:nvSpPr>
          <p:spPr>
            <a:xfrm>
              <a:off x="4951729" y="431927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a:p>
          </p:txBody>
        </p:sp>
        <p:sp>
          <p:nvSpPr>
            <p:cNvPr id="57" name="object 57"/>
            <p:cNvSpPr/>
            <p:nvPr/>
          </p:nvSpPr>
          <p:spPr>
            <a:xfrm>
              <a:off x="5121909" y="4070211"/>
              <a:ext cx="120788" cy="101163"/>
            </a:xfrm>
            <a:prstGeom prst="rect">
              <a:avLst/>
            </a:prstGeom>
            <a:blipFill>
              <a:blip r:embed="rId5" cstate="print"/>
              <a:stretch>
                <a:fillRect/>
              </a:stretch>
            </a:blipFill>
          </p:spPr>
          <p:txBody>
            <a:bodyPr wrap="square" lIns="0" tIns="0" rIns="0" bIns="0" rtlCol="0"/>
            <a:lstStyle/>
            <a:p>
              <a:endParaRPr/>
            </a:p>
          </p:txBody>
        </p:sp>
        <p:sp>
          <p:nvSpPr>
            <p:cNvPr id="58" name="object 58"/>
            <p:cNvSpPr/>
            <p:nvPr/>
          </p:nvSpPr>
          <p:spPr>
            <a:xfrm>
              <a:off x="5262879" y="414020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a:p>
          </p:txBody>
        </p:sp>
        <p:sp>
          <p:nvSpPr>
            <p:cNvPr id="59" name="object 59"/>
            <p:cNvSpPr/>
            <p:nvPr/>
          </p:nvSpPr>
          <p:spPr>
            <a:xfrm>
              <a:off x="5441950" y="3885326"/>
              <a:ext cx="120074" cy="101897"/>
            </a:xfrm>
            <a:prstGeom prst="rect">
              <a:avLst/>
            </a:prstGeom>
            <a:blipFill>
              <a:blip r:embed="rId6" cstate="print"/>
              <a:stretch>
                <a:fillRect/>
              </a:stretch>
            </a:blipFill>
          </p:spPr>
          <p:txBody>
            <a:bodyPr wrap="square" lIns="0" tIns="0" rIns="0" bIns="0" rtlCol="0"/>
            <a:lstStyle/>
            <a:p>
              <a:endParaRPr/>
            </a:p>
          </p:txBody>
        </p:sp>
        <p:sp>
          <p:nvSpPr>
            <p:cNvPr id="60" name="object 60"/>
            <p:cNvSpPr/>
            <p:nvPr/>
          </p:nvSpPr>
          <p:spPr>
            <a:xfrm>
              <a:off x="5581650" y="39547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a:p>
          </p:txBody>
        </p:sp>
        <p:sp>
          <p:nvSpPr>
            <p:cNvPr id="61" name="object 61"/>
            <p:cNvSpPr/>
            <p:nvPr/>
          </p:nvSpPr>
          <p:spPr>
            <a:xfrm>
              <a:off x="5772725" y="3706435"/>
              <a:ext cx="101719" cy="101183"/>
            </a:xfrm>
            <a:prstGeom prst="rect">
              <a:avLst/>
            </a:prstGeom>
            <a:blipFill>
              <a:blip r:embed="rId7" cstate="print"/>
              <a:stretch>
                <a:fillRect/>
              </a:stretch>
            </a:blipFill>
          </p:spPr>
          <p:txBody>
            <a:bodyPr wrap="square" lIns="0" tIns="0" rIns="0" bIns="0" rtlCol="0"/>
            <a:lstStyle/>
            <a:p>
              <a:endParaRPr/>
            </a:p>
          </p:txBody>
        </p:sp>
        <p:sp>
          <p:nvSpPr>
            <p:cNvPr id="62" name="object 62"/>
            <p:cNvSpPr/>
            <p:nvPr/>
          </p:nvSpPr>
          <p:spPr>
            <a:xfrm>
              <a:off x="5753100" y="3738880"/>
              <a:ext cx="140970" cy="36830"/>
            </a:xfrm>
            <a:custGeom>
              <a:avLst/>
              <a:gdLst/>
              <a:ahLst/>
              <a:cxnLst/>
              <a:rect l="l" t="t" r="r" b="b"/>
              <a:pathLst>
                <a:path w="140970" h="36829">
                  <a:moveTo>
                    <a:pt x="0" y="0"/>
                  </a:moveTo>
                  <a:lnTo>
                    <a:pt x="0" y="0"/>
                  </a:lnTo>
                </a:path>
                <a:path w="140970" h="36829">
                  <a:moveTo>
                    <a:pt x="140970" y="36830"/>
                  </a:moveTo>
                  <a:lnTo>
                    <a:pt x="140970" y="36830"/>
                  </a:lnTo>
                </a:path>
              </a:pathLst>
            </a:custGeom>
            <a:ln w="3175">
              <a:solidFill>
                <a:srgbClr val="3364A3"/>
              </a:solidFill>
            </a:ln>
          </p:spPr>
          <p:txBody>
            <a:bodyPr wrap="square" lIns="0" tIns="0" rIns="0" bIns="0" rtlCol="0"/>
            <a:lstStyle/>
            <a:p>
              <a:endParaRPr/>
            </a:p>
          </p:txBody>
        </p:sp>
        <p:sp>
          <p:nvSpPr>
            <p:cNvPr id="63" name="object 63"/>
            <p:cNvSpPr/>
            <p:nvPr/>
          </p:nvSpPr>
          <p:spPr>
            <a:xfrm>
              <a:off x="6038850" y="3543141"/>
              <a:ext cx="119518" cy="101163"/>
            </a:xfrm>
            <a:prstGeom prst="rect">
              <a:avLst/>
            </a:prstGeom>
            <a:blipFill>
              <a:blip r:embed="rId8" cstate="print"/>
              <a:stretch>
                <a:fillRect/>
              </a:stretch>
            </a:blipFill>
          </p:spPr>
          <p:txBody>
            <a:bodyPr wrap="square" lIns="0" tIns="0" rIns="0" bIns="0" rtlCol="0"/>
            <a:lstStyle/>
            <a:p>
              <a:endParaRPr/>
            </a:p>
          </p:txBody>
        </p:sp>
        <p:sp>
          <p:nvSpPr>
            <p:cNvPr id="64" name="object 64"/>
            <p:cNvSpPr/>
            <p:nvPr/>
          </p:nvSpPr>
          <p:spPr>
            <a:xfrm>
              <a:off x="6178550" y="36118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a:p>
          </p:txBody>
        </p:sp>
        <p:sp>
          <p:nvSpPr>
            <p:cNvPr id="65" name="object 65"/>
            <p:cNvSpPr/>
            <p:nvPr/>
          </p:nvSpPr>
          <p:spPr>
            <a:xfrm>
              <a:off x="6341685" y="3378775"/>
              <a:ext cx="102433" cy="101163"/>
            </a:xfrm>
            <a:prstGeom prst="rect">
              <a:avLst/>
            </a:prstGeom>
            <a:blipFill>
              <a:blip r:embed="rId9" cstate="print"/>
              <a:stretch>
                <a:fillRect/>
              </a:stretch>
            </a:blipFill>
          </p:spPr>
          <p:txBody>
            <a:bodyPr wrap="square" lIns="0" tIns="0" rIns="0" bIns="0" rtlCol="0"/>
            <a:lstStyle/>
            <a:p>
              <a:endParaRPr/>
            </a:p>
          </p:txBody>
        </p:sp>
        <p:sp>
          <p:nvSpPr>
            <p:cNvPr id="66" name="object 66"/>
            <p:cNvSpPr/>
            <p:nvPr/>
          </p:nvSpPr>
          <p:spPr>
            <a:xfrm>
              <a:off x="6322059" y="3411220"/>
              <a:ext cx="142240" cy="36830"/>
            </a:xfrm>
            <a:custGeom>
              <a:avLst/>
              <a:gdLst/>
              <a:ahLst/>
              <a:cxnLst/>
              <a:rect l="l" t="t" r="r" b="b"/>
              <a:pathLst>
                <a:path w="142239" h="36829">
                  <a:moveTo>
                    <a:pt x="0" y="0"/>
                  </a:moveTo>
                  <a:lnTo>
                    <a:pt x="0" y="0"/>
                  </a:lnTo>
                </a:path>
                <a:path w="142239" h="36829">
                  <a:moveTo>
                    <a:pt x="142239" y="36829"/>
                  </a:moveTo>
                  <a:lnTo>
                    <a:pt x="142239" y="36829"/>
                  </a:lnTo>
                </a:path>
              </a:pathLst>
            </a:custGeom>
            <a:ln w="3175">
              <a:solidFill>
                <a:srgbClr val="3364A3"/>
              </a:solidFill>
            </a:ln>
          </p:spPr>
          <p:txBody>
            <a:bodyPr wrap="square" lIns="0" tIns="0" rIns="0" bIns="0" rtlCol="0"/>
            <a:lstStyle/>
            <a:p>
              <a:endParaRPr/>
            </a:p>
          </p:txBody>
        </p:sp>
        <p:sp>
          <p:nvSpPr>
            <p:cNvPr id="67" name="object 67"/>
            <p:cNvSpPr/>
            <p:nvPr/>
          </p:nvSpPr>
          <p:spPr>
            <a:xfrm>
              <a:off x="6590029" y="3225641"/>
              <a:ext cx="120074" cy="101183"/>
            </a:xfrm>
            <a:prstGeom prst="rect">
              <a:avLst/>
            </a:prstGeom>
            <a:blipFill>
              <a:blip r:embed="rId10" cstate="print"/>
              <a:stretch>
                <a:fillRect/>
              </a:stretch>
            </a:blipFill>
          </p:spPr>
          <p:txBody>
            <a:bodyPr wrap="square" lIns="0" tIns="0" rIns="0" bIns="0" rtlCol="0"/>
            <a:lstStyle/>
            <a:p>
              <a:endParaRPr/>
            </a:p>
          </p:txBody>
        </p:sp>
        <p:sp>
          <p:nvSpPr>
            <p:cNvPr id="68" name="object 68"/>
            <p:cNvSpPr/>
            <p:nvPr/>
          </p:nvSpPr>
          <p:spPr>
            <a:xfrm>
              <a:off x="6729729" y="32943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a:p>
          </p:txBody>
        </p:sp>
        <p:sp>
          <p:nvSpPr>
            <p:cNvPr id="69" name="object 69"/>
            <p:cNvSpPr/>
            <p:nvPr/>
          </p:nvSpPr>
          <p:spPr>
            <a:xfrm>
              <a:off x="6910070" y="3040241"/>
              <a:ext cx="120074" cy="101877"/>
            </a:xfrm>
            <a:prstGeom prst="rect">
              <a:avLst/>
            </a:prstGeom>
            <a:blipFill>
              <a:blip r:embed="rId11" cstate="print"/>
              <a:stretch>
                <a:fillRect/>
              </a:stretch>
            </a:blipFill>
          </p:spPr>
          <p:txBody>
            <a:bodyPr wrap="square" lIns="0" tIns="0" rIns="0" bIns="0" rtlCol="0"/>
            <a:lstStyle/>
            <a:p>
              <a:endParaRPr/>
            </a:p>
          </p:txBody>
        </p:sp>
        <p:sp>
          <p:nvSpPr>
            <p:cNvPr id="70" name="object 70"/>
            <p:cNvSpPr/>
            <p:nvPr/>
          </p:nvSpPr>
          <p:spPr>
            <a:xfrm>
              <a:off x="7049770" y="31102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a:p>
          </p:txBody>
        </p:sp>
        <p:sp>
          <p:nvSpPr>
            <p:cNvPr id="71" name="object 71"/>
            <p:cNvSpPr/>
            <p:nvPr/>
          </p:nvSpPr>
          <p:spPr>
            <a:xfrm>
              <a:off x="7236459" y="2852281"/>
              <a:ext cx="120610" cy="101877"/>
            </a:xfrm>
            <a:prstGeom prst="rect">
              <a:avLst/>
            </a:prstGeom>
            <a:blipFill>
              <a:blip r:embed="rId12" cstate="print"/>
              <a:stretch>
                <a:fillRect/>
              </a:stretch>
            </a:blipFill>
          </p:spPr>
          <p:txBody>
            <a:bodyPr wrap="square" lIns="0" tIns="0" rIns="0" bIns="0" rtlCol="0"/>
            <a:lstStyle/>
            <a:p>
              <a:endParaRPr/>
            </a:p>
          </p:txBody>
        </p:sp>
        <p:sp>
          <p:nvSpPr>
            <p:cNvPr id="72" name="object 72"/>
            <p:cNvSpPr/>
            <p:nvPr/>
          </p:nvSpPr>
          <p:spPr>
            <a:xfrm>
              <a:off x="7376159" y="292227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a:p>
          </p:txBody>
        </p:sp>
        <p:sp>
          <p:nvSpPr>
            <p:cNvPr id="73" name="object 73"/>
            <p:cNvSpPr/>
            <p:nvPr/>
          </p:nvSpPr>
          <p:spPr>
            <a:xfrm>
              <a:off x="4215129" y="4685030"/>
              <a:ext cx="2336800" cy="2730500"/>
            </a:xfrm>
            <a:custGeom>
              <a:avLst/>
              <a:gdLst/>
              <a:ahLst/>
              <a:cxnLst/>
              <a:rect l="l" t="t" r="r" b="b"/>
              <a:pathLst>
                <a:path w="2336800" h="2730500">
                  <a:moveTo>
                    <a:pt x="2336800" y="2730500"/>
                  </a:moveTo>
                  <a:lnTo>
                    <a:pt x="0" y="0"/>
                  </a:lnTo>
                </a:path>
              </a:pathLst>
            </a:custGeom>
            <a:ln w="3175">
              <a:solidFill>
                <a:srgbClr val="000000"/>
              </a:solidFill>
            </a:ln>
          </p:spPr>
          <p:txBody>
            <a:bodyPr wrap="square" lIns="0" tIns="0" rIns="0" bIns="0" rtlCol="0"/>
            <a:lstStyle/>
            <a:p>
              <a:endParaRPr/>
            </a:p>
          </p:txBody>
        </p:sp>
        <p:sp>
          <p:nvSpPr>
            <p:cNvPr id="74" name="object 74"/>
            <p:cNvSpPr/>
            <p:nvPr/>
          </p:nvSpPr>
          <p:spPr>
            <a:xfrm>
              <a:off x="6267450" y="7120890"/>
              <a:ext cx="139700" cy="116839"/>
            </a:xfrm>
            <a:custGeom>
              <a:avLst/>
              <a:gdLst/>
              <a:ahLst/>
              <a:cxnLst/>
              <a:rect l="l" t="t" r="r" b="b"/>
              <a:pathLst>
                <a:path w="139700" h="116840">
                  <a:moveTo>
                    <a:pt x="0" y="116839"/>
                  </a:moveTo>
                  <a:lnTo>
                    <a:pt x="139700" y="0"/>
                  </a:lnTo>
                </a:path>
              </a:pathLst>
            </a:custGeom>
            <a:ln w="3175">
              <a:solidFill>
                <a:srgbClr val="000000"/>
              </a:solidFill>
            </a:ln>
          </p:spPr>
          <p:txBody>
            <a:bodyPr wrap="square" lIns="0" tIns="0" rIns="0" bIns="0" rtlCol="0"/>
            <a:lstStyle/>
            <a:p>
              <a:endParaRPr/>
            </a:p>
          </p:txBody>
        </p:sp>
        <p:sp>
          <p:nvSpPr>
            <p:cNvPr id="75" name="object 75"/>
            <p:cNvSpPr/>
            <p:nvPr/>
          </p:nvSpPr>
          <p:spPr>
            <a:xfrm>
              <a:off x="6148070" y="7020560"/>
              <a:ext cx="377190" cy="317500"/>
            </a:xfrm>
            <a:custGeom>
              <a:avLst/>
              <a:gdLst/>
              <a:ahLst/>
              <a:cxnLst/>
              <a:rect l="l" t="t" r="r" b="b"/>
              <a:pathLst>
                <a:path w="377190" h="317500">
                  <a:moveTo>
                    <a:pt x="158750" y="254000"/>
                  </a:moveTo>
                  <a:lnTo>
                    <a:pt x="90170" y="171450"/>
                  </a:lnTo>
                  <a:lnTo>
                    <a:pt x="0" y="317500"/>
                  </a:lnTo>
                  <a:lnTo>
                    <a:pt x="158750" y="254000"/>
                  </a:lnTo>
                  <a:close/>
                </a:path>
                <a:path w="377190" h="317500">
                  <a:moveTo>
                    <a:pt x="377177" y="0"/>
                  </a:moveTo>
                  <a:lnTo>
                    <a:pt x="218440" y="63500"/>
                  </a:lnTo>
                  <a:lnTo>
                    <a:pt x="288290" y="146050"/>
                  </a:lnTo>
                  <a:lnTo>
                    <a:pt x="377177" y="0"/>
                  </a:lnTo>
                  <a:close/>
                </a:path>
              </a:pathLst>
            </a:custGeom>
            <a:solidFill>
              <a:srgbClr val="000000"/>
            </a:solidFill>
          </p:spPr>
          <p:txBody>
            <a:bodyPr wrap="square" lIns="0" tIns="0" rIns="0" bIns="0" rtlCol="0"/>
            <a:lstStyle/>
            <a:p>
              <a:endParaRPr/>
            </a:p>
          </p:txBody>
        </p:sp>
        <p:sp>
          <p:nvSpPr>
            <p:cNvPr id="76" name="object 76"/>
            <p:cNvSpPr/>
            <p:nvPr/>
          </p:nvSpPr>
          <p:spPr>
            <a:xfrm>
              <a:off x="6029959" y="6837679"/>
              <a:ext cx="139700" cy="118110"/>
            </a:xfrm>
            <a:custGeom>
              <a:avLst/>
              <a:gdLst/>
              <a:ahLst/>
              <a:cxnLst/>
              <a:rect l="l" t="t" r="r" b="b"/>
              <a:pathLst>
                <a:path w="139700" h="118109">
                  <a:moveTo>
                    <a:pt x="0" y="118110"/>
                  </a:moveTo>
                  <a:lnTo>
                    <a:pt x="139700" y="0"/>
                  </a:lnTo>
                </a:path>
              </a:pathLst>
            </a:custGeom>
            <a:ln w="3175">
              <a:solidFill>
                <a:srgbClr val="000000"/>
              </a:solidFill>
            </a:ln>
          </p:spPr>
          <p:txBody>
            <a:bodyPr wrap="square" lIns="0" tIns="0" rIns="0" bIns="0" rtlCol="0"/>
            <a:lstStyle/>
            <a:p>
              <a:endParaRPr/>
            </a:p>
          </p:txBody>
        </p:sp>
        <p:sp>
          <p:nvSpPr>
            <p:cNvPr id="77" name="object 77"/>
            <p:cNvSpPr/>
            <p:nvPr/>
          </p:nvSpPr>
          <p:spPr>
            <a:xfrm>
              <a:off x="5910580" y="6738620"/>
              <a:ext cx="378460" cy="316230"/>
            </a:xfrm>
            <a:custGeom>
              <a:avLst/>
              <a:gdLst/>
              <a:ahLst/>
              <a:cxnLst/>
              <a:rect l="l" t="t" r="r" b="b"/>
              <a:pathLst>
                <a:path w="378460" h="316229">
                  <a:moveTo>
                    <a:pt x="158750" y="252730"/>
                  </a:moveTo>
                  <a:lnTo>
                    <a:pt x="90170" y="170180"/>
                  </a:lnTo>
                  <a:lnTo>
                    <a:pt x="0" y="316230"/>
                  </a:lnTo>
                  <a:lnTo>
                    <a:pt x="158750" y="252730"/>
                  </a:lnTo>
                  <a:close/>
                </a:path>
                <a:path w="378460" h="316229">
                  <a:moveTo>
                    <a:pt x="378460" y="0"/>
                  </a:moveTo>
                  <a:lnTo>
                    <a:pt x="219710" y="62230"/>
                  </a:lnTo>
                  <a:lnTo>
                    <a:pt x="288290" y="144780"/>
                  </a:lnTo>
                  <a:lnTo>
                    <a:pt x="378460" y="0"/>
                  </a:lnTo>
                  <a:close/>
                </a:path>
              </a:pathLst>
            </a:custGeom>
            <a:solidFill>
              <a:srgbClr val="000000"/>
            </a:solidFill>
          </p:spPr>
          <p:txBody>
            <a:bodyPr wrap="square" lIns="0" tIns="0" rIns="0" bIns="0" rtlCol="0"/>
            <a:lstStyle/>
            <a:p>
              <a:endParaRPr/>
            </a:p>
          </p:txBody>
        </p:sp>
        <p:sp>
          <p:nvSpPr>
            <p:cNvPr id="78" name="object 78"/>
            <p:cNvSpPr/>
            <p:nvPr/>
          </p:nvSpPr>
          <p:spPr>
            <a:xfrm>
              <a:off x="5792470" y="6554470"/>
              <a:ext cx="139700" cy="118110"/>
            </a:xfrm>
            <a:custGeom>
              <a:avLst/>
              <a:gdLst/>
              <a:ahLst/>
              <a:cxnLst/>
              <a:rect l="l" t="t" r="r" b="b"/>
              <a:pathLst>
                <a:path w="139700" h="118109">
                  <a:moveTo>
                    <a:pt x="0" y="118109"/>
                  </a:moveTo>
                  <a:lnTo>
                    <a:pt x="139700" y="0"/>
                  </a:lnTo>
                </a:path>
              </a:pathLst>
            </a:custGeom>
            <a:ln w="3175">
              <a:solidFill>
                <a:srgbClr val="000000"/>
              </a:solidFill>
            </a:ln>
          </p:spPr>
          <p:txBody>
            <a:bodyPr wrap="square" lIns="0" tIns="0" rIns="0" bIns="0" rtlCol="0"/>
            <a:lstStyle/>
            <a:p>
              <a:endParaRPr/>
            </a:p>
          </p:txBody>
        </p:sp>
        <p:sp>
          <p:nvSpPr>
            <p:cNvPr id="79" name="object 79"/>
            <p:cNvSpPr/>
            <p:nvPr/>
          </p:nvSpPr>
          <p:spPr>
            <a:xfrm>
              <a:off x="5674360" y="6455409"/>
              <a:ext cx="377190" cy="316230"/>
            </a:xfrm>
            <a:custGeom>
              <a:avLst/>
              <a:gdLst/>
              <a:ahLst/>
              <a:cxnLst/>
              <a:rect l="l" t="t" r="r" b="b"/>
              <a:pathLst>
                <a:path w="377189" h="316229">
                  <a:moveTo>
                    <a:pt x="158750" y="254000"/>
                  </a:moveTo>
                  <a:lnTo>
                    <a:pt x="88900" y="171450"/>
                  </a:lnTo>
                  <a:lnTo>
                    <a:pt x="0" y="316230"/>
                  </a:lnTo>
                  <a:lnTo>
                    <a:pt x="158750" y="254000"/>
                  </a:lnTo>
                  <a:close/>
                </a:path>
                <a:path w="377189" h="316229">
                  <a:moveTo>
                    <a:pt x="377190" y="0"/>
                  </a:moveTo>
                  <a:lnTo>
                    <a:pt x="218440" y="62230"/>
                  </a:lnTo>
                  <a:lnTo>
                    <a:pt x="287020" y="146050"/>
                  </a:lnTo>
                  <a:lnTo>
                    <a:pt x="377190" y="0"/>
                  </a:lnTo>
                  <a:close/>
                </a:path>
              </a:pathLst>
            </a:custGeom>
            <a:solidFill>
              <a:srgbClr val="000000"/>
            </a:solidFill>
          </p:spPr>
          <p:txBody>
            <a:bodyPr wrap="square" lIns="0" tIns="0" rIns="0" bIns="0" rtlCol="0"/>
            <a:lstStyle/>
            <a:p>
              <a:endParaRPr/>
            </a:p>
          </p:txBody>
        </p:sp>
        <p:sp>
          <p:nvSpPr>
            <p:cNvPr id="80" name="object 80"/>
            <p:cNvSpPr/>
            <p:nvPr/>
          </p:nvSpPr>
          <p:spPr>
            <a:xfrm>
              <a:off x="5561329" y="6278879"/>
              <a:ext cx="140970" cy="118110"/>
            </a:xfrm>
            <a:custGeom>
              <a:avLst/>
              <a:gdLst/>
              <a:ahLst/>
              <a:cxnLst/>
              <a:rect l="l" t="t" r="r" b="b"/>
              <a:pathLst>
                <a:path w="140970" h="118110">
                  <a:moveTo>
                    <a:pt x="0" y="118110"/>
                  </a:moveTo>
                  <a:lnTo>
                    <a:pt x="140970" y="0"/>
                  </a:lnTo>
                </a:path>
              </a:pathLst>
            </a:custGeom>
            <a:ln w="3175">
              <a:solidFill>
                <a:srgbClr val="000000"/>
              </a:solidFill>
            </a:ln>
          </p:spPr>
          <p:txBody>
            <a:bodyPr wrap="square" lIns="0" tIns="0" rIns="0" bIns="0" rtlCol="0"/>
            <a:lstStyle/>
            <a:p>
              <a:endParaRPr/>
            </a:p>
          </p:txBody>
        </p:sp>
        <p:sp>
          <p:nvSpPr>
            <p:cNvPr id="81" name="object 81"/>
            <p:cNvSpPr/>
            <p:nvPr/>
          </p:nvSpPr>
          <p:spPr>
            <a:xfrm>
              <a:off x="5443220" y="6179820"/>
              <a:ext cx="377190" cy="316230"/>
            </a:xfrm>
            <a:custGeom>
              <a:avLst/>
              <a:gdLst/>
              <a:ahLst/>
              <a:cxnLst/>
              <a:rect l="l" t="t" r="r" b="b"/>
              <a:pathLst>
                <a:path w="377189" h="316229">
                  <a:moveTo>
                    <a:pt x="158750" y="254000"/>
                  </a:moveTo>
                  <a:lnTo>
                    <a:pt x="88900" y="171450"/>
                  </a:lnTo>
                  <a:lnTo>
                    <a:pt x="0" y="316230"/>
                  </a:lnTo>
                  <a:lnTo>
                    <a:pt x="158750" y="254000"/>
                  </a:lnTo>
                  <a:close/>
                </a:path>
                <a:path w="377189" h="316229">
                  <a:moveTo>
                    <a:pt x="377190" y="0"/>
                  </a:moveTo>
                  <a:lnTo>
                    <a:pt x="218440" y="63500"/>
                  </a:lnTo>
                  <a:lnTo>
                    <a:pt x="288290" y="146050"/>
                  </a:lnTo>
                  <a:lnTo>
                    <a:pt x="377190" y="0"/>
                  </a:lnTo>
                  <a:close/>
                </a:path>
              </a:pathLst>
            </a:custGeom>
            <a:solidFill>
              <a:srgbClr val="000000"/>
            </a:solidFill>
          </p:spPr>
          <p:txBody>
            <a:bodyPr wrap="square" lIns="0" tIns="0" rIns="0" bIns="0" rtlCol="0"/>
            <a:lstStyle/>
            <a:p>
              <a:endParaRPr/>
            </a:p>
          </p:txBody>
        </p:sp>
        <p:sp>
          <p:nvSpPr>
            <p:cNvPr id="82" name="object 82"/>
            <p:cNvSpPr/>
            <p:nvPr/>
          </p:nvSpPr>
          <p:spPr>
            <a:xfrm>
              <a:off x="5356859" y="6036310"/>
              <a:ext cx="140970" cy="116839"/>
            </a:xfrm>
            <a:custGeom>
              <a:avLst/>
              <a:gdLst/>
              <a:ahLst/>
              <a:cxnLst/>
              <a:rect l="l" t="t" r="r" b="b"/>
              <a:pathLst>
                <a:path w="140970" h="116839">
                  <a:moveTo>
                    <a:pt x="0" y="116839"/>
                  </a:moveTo>
                  <a:lnTo>
                    <a:pt x="140969" y="0"/>
                  </a:lnTo>
                </a:path>
              </a:pathLst>
            </a:custGeom>
            <a:ln w="3175">
              <a:solidFill>
                <a:srgbClr val="000000"/>
              </a:solidFill>
            </a:ln>
          </p:spPr>
          <p:txBody>
            <a:bodyPr wrap="square" lIns="0" tIns="0" rIns="0" bIns="0" rtlCol="0"/>
            <a:lstStyle/>
            <a:p>
              <a:endParaRPr/>
            </a:p>
          </p:txBody>
        </p:sp>
        <p:sp>
          <p:nvSpPr>
            <p:cNvPr id="83" name="object 83"/>
            <p:cNvSpPr/>
            <p:nvPr/>
          </p:nvSpPr>
          <p:spPr>
            <a:xfrm>
              <a:off x="5238750" y="5935979"/>
              <a:ext cx="377190" cy="316230"/>
            </a:xfrm>
            <a:custGeom>
              <a:avLst/>
              <a:gdLst/>
              <a:ahLst/>
              <a:cxnLst/>
              <a:rect l="l" t="t" r="r" b="b"/>
              <a:pathLst>
                <a:path w="377189" h="316229">
                  <a:moveTo>
                    <a:pt x="158750" y="254000"/>
                  </a:moveTo>
                  <a:lnTo>
                    <a:pt x="88900" y="171450"/>
                  </a:lnTo>
                  <a:lnTo>
                    <a:pt x="0" y="316230"/>
                  </a:lnTo>
                  <a:lnTo>
                    <a:pt x="158750" y="254000"/>
                  </a:lnTo>
                  <a:close/>
                </a:path>
                <a:path w="377189" h="316229">
                  <a:moveTo>
                    <a:pt x="377190" y="0"/>
                  </a:moveTo>
                  <a:lnTo>
                    <a:pt x="218440" y="63500"/>
                  </a:lnTo>
                  <a:lnTo>
                    <a:pt x="288290" y="146050"/>
                  </a:lnTo>
                  <a:lnTo>
                    <a:pt x="377190" y="0"/>
                  </a:lnTo>
                  <a:close/>
                </a:path>
              </a:pathLst>
            </a:custGeom>
            <a:solidFill>
              <a:srgbClr val="000000"/>
            </a:solidFill>
          </p:spPr>
          <p:txBody>
            <a:bodyPr wrap="square" lIns="0" tIns="0" rIns="0" bIns="0" rtlCol="0"/>
            <a:lstStyle/>
            <a:p>
              <a:endParaRPr/>
            </a:p>
          </p:txBody>
        </p:sp>
        <p:sp>
          <p:nvSpPr>
            <p:cNvPr id="84" name="object 84"/>
            <p:cNvSpPr/>
            <p:nvPr/>
          </p:nvSpPr>
          <p:spPr>
            <a:xfrm>
              <a:off x="5139690" y="5775960"/>
              <a:ext cx="139700" cy="118110"/>
            </a:xfrm>
            <a:custGeom>
              <a:avLst/>
              <a:gdLst/>
              <a:ahLst/>
              <a:cxnLst/>
              <a:rect l="l" t="t" r="r" b="b"/>
              <a:pathLst>
                <a:path w="139700" h="118110">
                  <a:moveTo>
                    <a:pt x="0" y="118109"/>
                  </a:moveTo>
                  <a:lnTo>
                    <a:pt x="139700" y="0"/>
                  </a:lnTo>
                </a:path>
              </a:pathLst>
            </a:custGeom>
            <a:ln w="3175">
              <a:solidFill>
                <a:srgbClr val="000000"/>
              </a:solidFill>
            </a:ln>
          </p:spPr>
          <p:txBody>
            <a:bodyPr wrap="square" lIns="0" tIns="0" rIns="0" bIns="0" rtlCol="0"/>
            <a:lstStyle/>
            <a:p>
              <a:endParaRPr/>
            </a:p>
          </p:txBody>
        </p:sp>
        <p:sp>
          <p:nvSpPr>
            <p:cNvPr id="85" name="object 85"/>
            <p:cNvSpPr/>
            <p:nvPr/>
          </p:nvSpPr>
          <p:spPr>
            <a:xfrm>
              <a:off x="5020310" y="5676900"/>
              <a:ext cx="378460" cy="316230"/>
            </a:xfrm>
            <a:custGeom>
              <a:avLst/>
              <a:gdLst/>
              <a:ahLst/>
              <a:cxnLst/>
              <a:rect l="l" t="t" r="r" b="b"/>
              <a:pathLst>
                <a:path w="378460" h="316229">
                  <a:moveTo>
                    <a:pt x="158750" y="254000"/>
                  </a:moveTo>
                  <a:lnTo>
                    <a:pt x="90170" y="171450"/>
                  </a:lnTo>
                  <a:lnTo>
                    <a:pt x="0" y="316230"/>
                  </a:lnTo>
                  <a:lnTo>
                    <a:pt x="158750" y="254000"/>
                  </a:lnTo>
                  <a:close/>
                </a:path>
                <a:path w="378460" h="316229">
                  <a:moveTo>
                    <a:pt x="378460" y="0"/>
                  </a:moveTo>
                  <a:lnTo>
                    <a:pt x="219710" y="63500"/>
                  </a:lnTo>
                  <a:lnTo>
                    <a:pt x="288290" y="146050"/>
                  </a:lnTo>
                  <a:lnTo>
                    <a:pt x="378460" y="0"/>
                  </a:lnTo>
                  <a:close/>
                </a:path>
              </a:pathLst>
            </a:custGeom>
            <a:solidFill>
              <a:srgbClr val="000000"/>
            </a:solidFill>
          </p:spPr>
          <p:txBody>
            <a:bodyPr wrap="square" lIns="0" tIns="0" rIns="0" bIns="0" rtlCol="0"/>
            <a:lstStyle/>
            <a:p>
              <a:endParaRPr/>
            </a:p>
          </p:txBody>
        </p:sp>
        <p:sp>
          <p:nvSpPr>
            <p:cNvPr id="86" name="object 86"/>
            <p:cNvSpPr/>
            <p:nvPr/>
          </p:nvSpPr>
          <p:spPr>
            <a:xfrm>
              <a:off x="4935220" y="5533390"/>
              <a:ext cx="139700" cy="116839"/>
            </a:xfrm>
            <a:custGeom>
              <a:avLst/>
              <a:gdLst/>
              <a:ahLst/>
              <a:cxnLst/>
              <a:rect l="l" t="t" r="r" b="b"/>
              <a:pathLst>
                <a:path w="139700" h="116839">
                  <a:moveTo>
                    <a:pt x="0" y="116840"/>
                  </a:moveTo>
                  <a:lnTo>
                    <a:pt x="139700" y="0"/>
                  </a:lnTo>
                </a:path>
              </a:pathLst>
            </a:custGeom>
            <a:ln w="3175">
              <a:solidFill>
                <a:srgbClr val="000000"/>
              </a:solidFill>
            </a:ln>
          </p:spPr>
          <p:txBody>
            <a:bodyPr wrap="square" lIns="0" tIns="0" rIns="0" bIns="0" rtlCol="0"/>
            <a:lstStyle/>
            <a:p>
              <a:endParaRPr/>
            </a:p>
          </p:txBody>
        </p:sp>
        <p:sp>
          <p:nvSpPr>
            <p:cNvPr id="87" name="object 87"/>
            <p:cNvSpPr/>
            <p:nvPr/>
          </p:nvSpPr>
          <p:spPr>
            <a:xfrm>
              <a:off x="4815840" y="5433059"/>
              <a:ext cx="378460" cy="316230"/>
            </a:xfrm>
            <a:custGeom>
              <a:avLst/>
              <a:gdLst/>
              <a:ahLst/>
              <a:cxnLst/>
              <a:rect l="l" t="t" r="r" b="b"/>
              <a:pathLst>
                <a:path w="378460" h="316229">
                  <a:moveTo>
                    <a:pt x="158750" y="254000"/>
                  </a:moveTo>
                  <a:lnTo>
                    <a:pt x="90170" y="171450"/>
                  </a:lnTo>
                  <a:lnTo>
                    <a:pt x="0" y="316230"/>
                  </a:lnTo>
                  <a:lnTo>
                    <a:pt x="158750" y="254000"/>
                  </a:lnTo>
                  <a:close/>
                </a:path>
                <a:path w="378460" h="316229">
                  <a:moveTo>
                    <a:pt x="378460" y="0"/>
                  </a:moveTo>
                  <a:lnTo>
                    <a:pt x="219710" y="63500"/>
                  </a:lnTo>
                  <a:lnTo>
                    <a:pt x="288290" y="146050"/>
                  </a:lnTo>
                  <a:lnTo>
                    <a:pt x="378460" y="0"/>
                  </a:lnTo>
                  <a:close/>
                </a:path>
              </a:pathLst>
            </a:custGeom>
            <a:solidFill>
              <a:srgbClr val="000000"/>
            </a:solidFill>
          </p:spPr>
          <p:txBody>
            <a:bodyPr wrap="square" lIns="0" tIns="0" rIns="0" bIns="0" rtlCol="0"/>
            <a:lstStyle/>
            <a:p>
              <a:endParaRPr/>
            </a:p>
          </p:txBody>
        </p:sp>
        <p:sp>
          <p:nvSpPr>
            <p:cNvPr id="88" name="object 88"/>
            <p:cNvSpPr/>
            <p:nvPr/>
          </p:nvSpPr>
          <p:spPr>
            <a:xfrm>
              <a:off x="4688840" y="5270500"/>
              <a:ext cx="139700" cy="118110"/>
            </a:xfrm>
            <a:custGeom>
              <a:avLst/>
              <a:gdLst/>
              <a:ahLst/>
              <a:cxnLst/>
              <a:rect l="l" t="t" r="r" b="b"/>
              <a:pathLst>
                <a:path w="139700" h="118110">
                  <a:moveTo>
                    <a:pt x="0" y="118110"/>
                  </a:moveTo>
                  <a:lnTo>
                    <a:pt x="139700" y="0"/>
                  </a:lnTo>
                </a:path>
              </a:pathLst>
            </a:custGeom>
            <a:ln w="3175">
              <a:solidFill>
                <a:srgbClr val="000000"/>
              </a:solidFill>
            </a:ln>
          </p:spPr>
          <p:txBody>
            <a:bodyPr wrap="square" lIns="0" tIns="0" rIns="0" bIns="0" rtlCol="0"/>
            <a:lstStyle/>
            <a:p>
              <a:endParaRPr/>
            </a:p>
          </p:txBody>
        </p:sp>
        <p:sp>
          <p:nvSpPr>
            <p:cNvPr id="89" name="object 89"/>
            <p:cNvSpPr/>
            <p:nvPr/>
          </p:nvSpPr>
          <p:spPr>
            <a:xfrm>
              <a:off x="4569460" y="5171439"/>
              <a:ext cx="377190" cy="316230"/>
            </a:xfrm>
            <a:custGeom>
              <a:avLst/>
              <a:gdLst/>
              <a:ahLst/>
              <a:cxnLst/>
              <a:rect l="l" t="t" r="r" b="b"/>
              <a:pathLst>
                <a:path w="377189" h="316229">
                  <a:moveTo>
                    <a:pt x="158750" y="254000"/>
                  </a:moveTo>
                  <a:lnTo>
                    <a:pt x="90170" y="171450"/>
                  </a:lnTo>
                  <a:lnTo>
                    <a:pt x="0" y="316230"/>
                  </a:lnTo>
                  <a:lnTo>
                    <a:pt x="158750" y="254000"/>
                  </a:lnTo>
                  <a:close/>
                </a:path>
                <a:path w="377189" h="316229">
                  <a:moveTo>
                    <a:pt x="377190" y="0"/>
                  </a:moveTo>
                  <a:lnTo>
                    <a:pt x="218440" y="62230"/>
                  </a:lnTo>
                  <a:lnTo>
                    <a:pt x="288290" y="144780"/>
                  </a:lnTo>
                  <a:lnTo>
                    <a:pt x="377190" y="0"/>
                  </a:lnTo>
                  <a:close/>
                </a:path>
              </a:pathLst>
            </a:custGeom>
            <a:solidFill>
              <a:srgbClr val="000000"/>
            </a:solidFill>
          </p:spPr>
          <p:txBody>
            <a:bodyPr wrap="square" lIns="0" tIns="0" rIns="0" bIns="0" rtlCol="0"/>
            <a:lstStyle/>
            <a:p>
              <a:endParaRPr/>
            </a:p>
          </p:txBody>
        </p:sp>
        <p:sp>
          <p:nvSpPr>
            <p:cNvPr id="90" name="object 90"/>
            <p:cNvSpPr/>
            <p:nvPr/>
          </p:nvSpPr>
          <p:spPr>
            <a:xfrm>
              <a:off x="4443729" y="4979670"/>
              <a:ext cx="140970" cy="118110"/>
            </a:xfrm>
            <a:custGeom>
              <a:avLst/>
              <a:gdLst/>
              <a:ahLst/>
              <a:cxnLst/>
              <a:rect l="l" t="t" r="r" b="b"/>
              <a:pathLst>
                <a:path w="140970" h="118110">
                  <a:moveTo>
                    <a:pt x="0" y="118109"/>
                  </a:moveTo>
                  <a:lnTo>
                    <a:pt x="140970" y="0"/>
                  </a:lnTo>
                </a:path>
              </a:pathLst>
            </a:custGeom>
            <a:ln w="3175">
              <a:solidFill>
                <a:srgbClr val="000000"/>
              </a:solidFill>
            </a:ln>
          </p:spPr>
          <p:txBody>
            <a:bodyPr wrap="square" lIns="0" tIns="0" rIns="0" bIns="0" rtlCol="0"/>
            <a:lstStyle/>
            <a:p>
              <a:endParaRPr/>
            </a:p>
          </p:txBody>
        </p:sp>
        <p:sp>
          <p:nvSpPr>
            <p:cNvPr id="91" name="object 91"/>
            <p:cNvSpPr/>
            <p:nvPr/>
          </p:nvSpPr>
          <p:spPr>
            <a:xfrm>
              <a:off x="4325620" y="4880610"/>
              <a:ext cx="2048510" cy="2348865"/>
            </a:xfrm>
            <a:custGeom>
              <a:avLst/>
              <a:gdLst/>
              <a:ahLst/>
              <a:cxnLst/>
              <a:rect l="l" t="t" r="r" b="b"/>
              <a:pathLst>
                <a:path w="2048510" h="2348865">
                  <a:moveTo>
                    <a:pt x="158750" y="254000"/>
                  </a:moveTo>
                  <a:lnTo>
                    <a:pt x="88900" y="171450"/>
                  </a:lnTo>
                  <a:lnTo>
                    <a:pt x="0" y="316230"/>
                  </a:lnTo>
                  <a:lnTo>
                    <a:pt x="158750" y="254000"/>
                  </a:lnTo>
                  <a:close/>
                </a:path>
                <a:path w="2048510" h="2348865">
                  <a:moveTo>
                    <a:pt x="377190" y="0"/>
                  </a:moveTo>
                  <a:lnTo>
                    <a:pt x="218440" y="62230"/>
                  </a:lnTo>
                  <a:lnTo>
                    <a:pt x="288290" y="144780"/>
                  </a:lnTo>
                  <a:lnTo>
                    <a:pt x="377190" y="0"/>
                  </a:lnTo>
                  <a:close/>
                </a:path>
                <a:path w="2048510" h="2348865">
                  <a:moveTo>
                    <a:pt x="2048510" y="2301570"/>
                  </a:moveTo>
                  <a:lnTo>
                    <a:pt x="2046084" y="2282152"/>
                  </a:lnTo>
                  <a:lnTo>
                    <a:pt x="2035810" y="2264410"/>
                  </a:lnTo>
                  <a:lnTo>
                    <a:pt x="2020227" y="2251811"/>
                  </a:lnTo>
                  <a:lnTo>
                    <a:pt x="2001672" y="2246477"/>
                  </a:lnTo>
                  <a:lnTo>
                    <a:pt x="1982406" y="2248522"/>
                  </a:lnTo>
                  <a:lnTo>
                    <a:pt x="1964690" y="2258060"/>
                  </a:lnTo>
                  <a:lnTo>
                    <a:pt x="1951367" y="2274379"/>
                  </a:lnTo>
                  <a:lnTo>
                    <a:pt x="1945792" y="2293315"/>
                  </a:lnTo>
                  <a:lnTo>
                    <a:pt x="1948078" y="2312720"/>
                  </a:lnTo>
                  <a:lnTo>
                    <a:pt x="1958340" y="2330450"/>
                  </a:lnTo>
                  <a:lnTo>
                    <a:pt x="1974469" y="2343061"/>
                  </a:lnTo>
                  <a:lnTo>
                    <a:pt x="1993099" y="2348395"/>
                  </a:lnTo>
                  <a:lnTo>
                    <a:pt x="2012442" y="2346350"/>
                  </a:lnTo>
                  <a:lnTo>
                    <a:pt x="2030730" y="2336800"/>
                  </a:lnTo>
                  <a:lnTo>
                    <a:pt x="2043303" y="2320493"/>
                  </a:lnTo>
                  <a:lnTo>
                    <a:pt x="2048510" y="2301570"/>
                  </a:lnTo>
                  <a:close/>
                </a:path>
              </a:pathLst>
            </a:custGeom>
            <a:solidFill>
              <a:srgbClr val="000000"/>
            </a:solidFill>
          </p:spPr>
          <p:txBody>
            <a:bodyPr wrap="square" lIns="0" tIns="0" rIns="0" bIns="0" rtlCol="0"/>
            <a:lstStyle/>
            <a:p>
              <a:endParaRPr/>
            </a:p>
          </p:txBody>
        </p:sp>
        <p:sp>
          <p:nvSpPr>
            <p:cNvPr id="92" name="object 92"/>
            <p:cNvSpPr/>
            <p:nvPr/>
          </p:nvSpPr>
          <p:spPr>
            <a:xfrm>
              <a:off x="6271418" y="7104379"/>
              <a:ext cx="102870" cy="146050"/>
            </a:xfrm>
            <a:custGeom>
              <a:avLst/>
              <a:gdLst/>
              <a:ahLst/>
              <a:cxnLst/>
              <a:rect l="l" t="t" r="r" b="b"/>
              <a:pathLst>
                <a:path w="102870" h="146050">
                  <a:moveTo>
                    <a:pt x="12541" y="106680"/>
                  </a:moveTo>
                  <a:lnTo>
                    <a:pt x="2282" y="88939"/>
                  </a:lnTo>
                  <a:lnTo>
                    <a:pt x="0" y="69532"/>
                  </a:lnTo>
                  <a:lnTo>
                    <a:pt x="5576" y="50601"/>
                  </a:lnTo>
                  <a:lnTo>
                    <a:pt x="18891" y="34290"/>
                  </a:lnTo>
                  <a:lnTo>
                    <a:pt x="36611" y="24745"/>
                  </a:lnTo>
                  <a:lnTo>
                    <a:pt x="55879" y="22701"/>
                  </a:lnTo>
                  <a:lnTo>
                    <a:pt x="74433" y="28039"/>
                  </a:lnTo>
                  <a:lnTo>
                    <a:pt x="90011" y="40640"/>
                  </a:lnTo>
                  <a:lnTo>
                    <a:pt x="100290" y="58380"/>
                  </a:lnTo>
                  <a:lnTo>
                    <a:pt x="102711" y="77787"/>
                  </a:lnTo>
                  <a:lnTo>
                    <a:pt x="97512" y="96718"/>
                  </a:lnTo>
                  <a:lnTo>
                    <a:pt x="84931" y="113030"/>
                  </a:lnTo>
                  <a:lnTo>
                    <a:pt x="66655" y="122574"/>
                  </a:lnTo>
                  <a:lnTo>
                    <a:pt x="47307" y="124618"/>
                  </a:lnTo>
                  <a:lnTo>
                    <a:pt x="28674" y="119280"/>
                  </a:lnTo>
                  <a:lnTo>
                    <a:pt x="12541" y="106680"/>
                  </a:lnTo>
                  <a:close/>
                </a:path>
                <a:path w="102870" h="146050">
                  <a:moveTo>
                    <a:pt x="45561" y="146050"/>
                  </a:moveTo>
                  <a:lnTo>
                    <a:pt x="45561" y="146050"/>
                  </a:lnTo>
                </a:path>
                <a:path w="102870" h="146050">
                  <a:moveTo>
                    <a:pt x="58261" y="0"/>
                  </a:moveTo>
                  <a:lnTo>
                    <a:pt x="58261" y="0"/>
                  </a:lnTo>
                </a:path>
              </a:pathLst>
            </a:custGeom>
            <a:ln w="3175">
              <a:solidFill>
                <a:srgbClr val="3364A3"/>
              </a:solidFill>
            </a:ln>
          </p:spPr>
          <p:txBody>
            <a:bodyPr wrap="square" lIns="0" tIns="0" rIns="0" bIns="0" rtlCol="0"/>
            <a:lstStyle/>
            <a:p>
              <a:endParaRPr/>
            </a:p>
          </p:txBody>
        </p:sp>
        <p:sp>
          <p:nvSpPr>
            <p:cNvPr id="93" name="object 93"/>
            <p:cNvSpPr/>
            <p:nvPr/>
          </p:nvSpPr>
          <p:spPr>
            <a:xfrm>
              <a:off x="6041231" y="6852761"/>
              <a:ext cx="102235" cy="102870"/>
            </a:xfrm>
            <a:custGeom>
              <a:avLst/>
              <a:gdLst/>
              <a:ahLst/>
              <a:cxnLst/>
              <a:rect l="l" t="t" r="r" b="b"/>
              <a:pathLst>
                <a:path w="102235" h="102870">
                  <a:moveTo>
                    <a:pt x="55562" y="0"/>
                  </a:moveTo>
                  <a:lnTo>
                    <a:pt x="36214" y="2043"/>
                  </a:lnTo>
                  <a:lnTo>
                    <a:pt x="17938" y="11588"/>
                  </a:lnTo>
                  <a:lnTo>
                    <a:pt x="5337" y="27900"/>
                  </a:lnTo>
                  <a:lnTo>
                    <a:pt x="0" y="46831"/>
                  </a:lnTo>
                  <a:lnTo>
                    <a:pt x="2043" y="66238"/>
                  </a:lnTo>
                  <a:lnTo>
                    <a:pt x="11588" y="83978"/>
                  </a:lnTo>
                  <a:lnTo>
                    <a:pt x="27900" y="97115"/>
                  </a:lnTo>
                  <a:lnTo>
                    <a:pt x="46831" y="102393"/>
                  </a:lnTo>
                  <a:lnTo>
                    <a:pt x="66238" y="100052"/>
                  </a:lnTo>
                  <a:lnTo>
                    <a:pt x="83978" y="90328"/>
                  </a:lnTo>
                  <a:lnTo>
                    <a:pt x="96579" y="74017"/>
                  </a:lnTo>
                  <a:lnTo>
                    <a:pt x="101917" y="55086"/>
                  </a:lnTo>
                  <a:lnTo>
                    <a:pt x="99873" y="35679"/>
                  </a:lnTo>
                  <a:lnTo>
                    <a:pt x="90328" y="17938"/>
                  </a:lnTo>
                  <a:lnTo>
                    <a:pt x="74195" y="5337"/>
                  </a:lnTo>
                  <a:lnTo>
                    <a:pt x="55562" y="0"/>
                  </a:lnTo>
                  <a:close/>
                </a:path>
              </a:pathLst>
            </a:custGeom>
            <a:solidFill>
              <a:srgbClr val="000000"/>
            </a:solidFill>
          </p:spPr>
          <p:txBody>
            <a:bodyPr wrap="square" lIns="0" tIns="0" rIns="0" bIns="0" rtlCol="0"/>
            <a:lstStyle/>
            <a:p>
              <a:endParaRPr/>
            </a:p>
          </p:txBody>
        </p:sp>
        <p:sp>
          <p:nvSpPr>
            <p:cNvPr id="94" name="object 94"/>
            <p:cNvSpPr/>
            <p:nvPr/>
          </p:nvSpPr>
          <p:spPr>
            <a:xfrm>
              <a:off x="6041231" y="6830060"/>
              <a:ext cx="102235" cy="146050"/>
            </a:xfrm>
            <a:custGeom>
              <a:avLst/>
              <a:gdLst/>
              <a:ahLst/>
              <a:cxnLst/>
              <a:rect l="l" t="t" r="r" b="b"/>
              <a:pathLst>
                <a:path w="102235" h="146050">
                  <a:moveTo>
                    <a:pt x="11588" y="106680"/>
                  </a:moveTo>
                  <a:lnTo>
                    <a:pt x="2043" y="88939"/>
                  </a:lnTo>
                  <a:lnTo>
                    <a:pt x="0" y="69532"/>
                  </a:lnTo>
                  <a:lnTo>
                    <a:pt x="5337" y="50601"/>
                  </a:lnTo>
                  <a:lnTo>
                    <a:pt x="17938" y="34290"/>
                  </a:lnTo>
                  <a:lnTo>
                    <a:pt x="36214" y="24745"/>
                  </a:lnTo>
                  <a:lnTo>
                    <a:pt x="55562" y="22701"/>
                  </a:lnTo>
                  <a:lnTo>
                    <a:pt x="74195" y="28039"/>
                  </a:lnTo>
                  <a:lnTo>
                    <a:pt x="90328" y="40640"/>
                  </a:lnTo>
                  <a:lnTo>
                    <a:pt x="99873" y="58380"/>
                  </a:lnTo>
                  <a:lnTo>
                    <a:pt x="101917" y="77787"/>
                  </a:lnTo>
                  <a:lnTo>
                    <a:pt x="96579" y="96718"/>
                  </a:lnTo>
                  <a:lnTo>
                    <a:pt x="83978" y="113030"/>
                  </a:lnTo>
                  <a:lnTo>
                    <a:pt x="66238" y="122753"/>
                  </a:lnTo>
                  <a:lnTo>
                    <a:pt x="46831" y="125095"/>
                  </a:lnTo>
                  <a:lnTo>
                    <a:pt x="27900" y="119816"/>
                  </a:lnTo>
                  <a:lnTo>
                    <a:pt x="11588" y="106680"/>
                  </a:lnTo>
                  <a:close/>
                </a:path>
                <a:path w="102235" h="146050">
                  <a:moveTo>
                    <a:pt x="44608" y="146050"/>
                  </a:moveTo>
                  <a:lnTo>
                    <a:pt x="44608" y="146050"/>
                  </a:lnTo>
                </a:path>
                <a:path w="102235" h="146050">
                  <a:moveTo>
                    <a:pt x="57308" y="0"/>
                  </a:moveTo>
                  <a:lnTo>
                    <a:pt x="57308" y="0"/>
                  </a:lnTo>
                </a:path>
              </a:pathLst>
            </a:custGeom>
            <a:ln w="3175">
              <a:solidFill>
                <a:srgbClr val="3364A3"/>
              </a:solidFill>
            </a:ln>
          </p:spPr>
          <p:txBody>
            <a:bodyPr wrap="square" lIns="0" tIns="0" rIns="0" bIns="0" rtlCol="0"/>
            <a:lstStyle/>
            <a:p>
              <a:endParaRPr/>
            </a:p>
          </p:txBody>
        </p:sp>
        <p:sp>
          <p:nvSpPr>
            <p:cNvPr id="95" name="object 95"/>
            <p:cNvSpPr/>
            <p:nvPr/>
          </p:nvSpPr>
          <p:spPr>
            <a:xfrm>
              <a:off x="5803741" y="6569551"/>
              <a:ext cx="102235" cy="102870"/>
            </a:xfrm>
            <a:custGeom>
              <a:avLst/>
              <a:gdLst/>
              <a:ahLst/>
              <a:cxnLst/>
              <a:rect l="l" t="t" r="r" b="b"/>
              <a:pathLst>
                <a:path w="102235" h="102870">
                  <a:moveTo>
                    <a:pt x="55086" y="0"/>
                  </a:moveTo>
                  <a:lnTo>
                    <a:pt x="35679" y="2043"/>
                  </a:lnTo>
                  <a:lnTo>
                    <a:pt x="17938" y="11588"/>
                  </a:lnTo>
                  <a:lnTo>
                    <a:pt x="5337" y="27721"/>
                  </a:lnTo>
                  <a:lnTo>
                    <a:pt x="0" y="46354"/>
                  </a:lnTo>
                  <a:lnTo>
                    <a:pt x="2043" y="65702"/>
                  </a:lnTo>
                  <a:lnTo>
                    <a:pt x="11588" y="83978"/>
                  </a:lnTo>
                  <a:lnTo>
                    <a:pt x="27721" y="96758"/>
                  </a:lnTo>
                  <a:lnTo>
                    <a:pt x="46354" y="102393"/>
                  </a:lnTo>
                  <a:lnTo>
                    <a:pt x="65702" y="100409"/>
                  </a:lnTo>
                  <a:lnTo>
                    <a:pt x="83978" y="90328"/>
                  </a:lnTo>
                  <a:lnTo>
                    <a:pt x="96579" y="74017"/>
                  </a:lnTo>
                  <a:lnTo>
                    <a:pt x="101917" y="55086"/>
                  </a:lnTo>
                  <a:lnTo>
                    <a:pt x="99873" y="35679"/>
                  </a:lnTo>
                  <a:lnTo>
                    <a:pt x="90328" y="17938"/>
                  </a:lnTo>
                  <a:lnTo>
                    <a:pt x="74017" y="5337"/>
                  </a:lnTo>
                  <a:lnTo>
                    <a:pt x="55086" y="0"/>
                  </a:lnTo>
                  <a:close/>
                </a:path>
              </a:pathLst>
            </a:custGeom>
            <a:solidFill>
              <a:srgbClr val="000000"/>
            </a:solidFill>
          </p:spPr>
          <p:txBody>
            <a:bodyPr wrap="square" lIns="0" tIns="0" rIns="0" bIns="0" rtlCol="0"/>
            <a:lstStyle/>
            <a:p>
              <a:endParaRPr/>
            </a:p>
          </p:txBody>
        </p:sp>
        <p:sp>
          <p:nvSpPr>
            <p:cNvPr id="96" name="object 96"/>
            <p:cNvSpPr/>
            <p:nvPr/>
          </p:nvSpPr>
          <p:spPr>
            <a:xfrm>
              <a:off x="5803741" y="6548120"/>
              <a:ext cx="102235" cy="144780"/>
            </a:xfrm>
            <a:custGeom>
              <a:avLst/>
              <a:gdLst/>
              <a:ahLst/>
              <a:cxnLst/>
              <a:rect l="l" t="t" r="r" b="b"/>
              <a:pathLst>
                <a:path w="102235" h="144779">
                  <a:moveTo>
                    <a:pt x="11588" y="105409"/>
                  </a:moveTo>
                  <a:lnTo>
                    <a:pt x="2043" y="87133"/>
                  </a:lnTo>
                  <a:lnTo>
                    <a:pt x="0" y="67786"/>
                  </a:lnTo>
                  <a:lnTo>
                    <a:pt x="5337" y="49152"/>
                  </a:lnTo>
                  <a:lnTo>
                    <a:pt x="17938" y="33019"/>
                  </a:lnTo>
                  <a:lnTo>
                    <a:pt x="35679" y="23475"/>
                  </a:lnTo>
                  <a:lnTo>
                    <a:pt x="55086" y="21431"/>
                  </a:lnTo>
                  <a:lnTo>
                    <a:pt x="74017" y="26769"/>
                  </a:lnTo>
                  <a:lnTo>
                    <a:pt x="90328" y="39369"/>
                  </a:lnTo>
                  <a:lnTo>
                    <a:pt x="99873" y="57110"/>
                  </a:lnTo>
                  <a:lnTo>
                    <a:pt x="101917" y="76517"/>
                  </a:lnTo>
                  <a:lnTo>
                    <a:pt x="96579" y="95448"/>
                  </a:lnTo>
                  <a:lnTo>
                    <a:pt x="83978" y="111759"/>
                  </a:lnTo>
                  <a:lnTo>
                    <a:pt x="65702" y="121840"/>
                  </a:lnTo>
                  <a:lnTo>
                    <a:pt x="46354" y="123824"/>
                  </a:lnTo>
                  <a:lnTo>
                    <a:pt x="27721" y="118189"/>
                  </a:lnTo>
                  <a:lnTo>
                    <a:pt x="11588" y="105409"/>
                  </a:lnTo>
                  <a:close/>
                </a:path>
                <a:path w="102235" h="144779">
                  <a:moveTo>
                    <a:pt x="44608" y="144779"/>
                  </a:moveTo>
                  <a:lnTo>
                    <a:pt x="44608" y="144779"/>
                  </a:lnTo>
                </a:path>
                <a:path w="102235" h="144779">
                  <a:moveTo>
                    <a:pt x="57308" y="0"/>
                  </a:moveTo>
                  <a:lnTo>
                    <a:pt x="57308" y="0"/>
                  </a:lnTo>
                </a:path>
              </a:pathLst>
            </a:custGeom>
            <a:ln w="3175">
              <a:solidFill>
                <a:srgbClr val="3364A3"/>
              </a:solidFill>
            </a:ln>
          </p:spPr>
          <p:txBody>
            <a:bodyPr wrap="square" lIns="0" tIns="0" rIns="0" bIns="0" rtlCol="0"/>
            <a:lstStyle/>
            <a:p>
              <a:endParaRPr/>
            </a:p>
          </p:txBody>
        </p:sp>
        <p:sp>
          <p:nvSpPr>
            <p:cNvPr id="97" name="object 97"/>
            <p:cNvSpPr/>
            <p:nvPr/>
          </p:nvSpPr>
          <p:spPr>
            <a:xfrm>
              <a:off x="5572918" y="6293008"/>
              <a:ext cx="102870" cy="102870"/>
            </a:xfrm>
            <a:custGeom>
              <a:avLst/>
              <a:gdLst/>
              <a:ahLst/>
              <a:cxnLst/>
              <a:rect l="l" t="t" r="r" b="b"/>
              <a:pathLst>
                <a:path w="102870" h="102870">
                  <a:moveTo>
                    <a:pt x="55879" y="0"/>
                  </a:moveTo>
                  <a:lnTo>
                    <a:pt x="36611" y="2282"/>
                  </a:lnTo>
                  <a:lnTo>
                    <a:pt x="18891" y="12541"/>
                  </a:lnTo>
                  <a:lnTo>
                    <a:pt x="5576" y="28138"/>
                  </a:lnTo>
                  <a:lnTo>
                    <a:pt x="0" y="46831"/>
                  </a:lnTo>
                  <a:lnTo>
                    <a:pt x="2282" y="66476"/>
                  </a:lnTo>
                  <a:lnTo>
                    <a:pt x="12541" y="84931"/>
                  </a:lnTo>
                  <a:lnTo>
                    <a:pt x="28118" y="97512"/>
                  </a:lnTo>
                  <a:lnTo>
                    <a:pt x="46672" y="102711"/>
                  </a:lnTo>
                  <a:lnTo>
                    <a:pt x="65940" y="100290"/>
                  </a:lnTo>
                  <a:lnTo>
                    <a:pt x="83661" y="90011"/>
                  </a:lnTo>
                  <a:lnTo>
                    <a:pt x="96976" y="74433"/>
                  </a:lnTo>
                  <a:lnTo>
                    <a:pt x="102552" y="55880"/>
                  </a:lnTo>
                  <a:lnTo>
                    <a:pt x="100270" y="36611"/>
                  </a:lnTo>
                  <a:lnTo>
                    <a:pt x="90011" y="18891"/>
                  </a:lnTo>
                  <a:lnTo>
                    <a:pt x="74433" y="5576"/>
                  </a:lnTo>
                  <a:lnTo>
                    <a:pt x="55879" y="0"/>
                  </a:lnTo>
                  <a:close/>
                </a:path>
              </a:pathLst>
            </a:custGeom>
            <a:solidFill>
              <a:srgbClr val="000000"/>
            </a:solidFill>
          </p:spPr>
          <p:txBody>
            <a:bodyPr wrap="square" lIns="0" tIns="0" rIns="0" bIns="0" rtlCol="0"/>
            <a:lstStyle/>
            <a:p>
              <a:endParaRPr/>
            </a:p>
          </p:txBody>
        </p:sp>
        <p:sp>
          <p:nvSpPr>
            <p:cNvPr id="98" name="object 98"/>
            <p:cNvSpPr/>
            <p:nvPr/>
          </p:nvSpPr>
          <p:spPr>
            <a:xfrm>
              <a:off x="5572918" y="6271260"/>
              <a:ext cx="102870" cy="144780"/>
            </a:xfrm>
            <a:custGeom>
              <a:avLst/>
              <a:gdLst/>
              <a:ahLst/>
              <a:cxnLst/>
              <a:rect l="l" t="t" r="r" b="b"/>
              <a:pathLst>
                <a:path w="102870" h="144779">
                  <a:moveTo>
                    <a:pt x="12541" y="106679"/>
                  </a:moveTo>
                  <a:lnTo>
                    <a:pt x="2282" y="88225"/>
                  </a:lnTo>
                  <a:lnTo>
                    <a:pt x="0" y="68579"/>
                  </a:lnTo>
                  <a:lnTo>
                    <a:pt x="5576" y="49887"/>
                  </a:lnTo>
                  <a:lnTo>
                    <a:pt x="18891" y="34289"/>
                  </a:lnTo>
                  <a:lnTo>
                    <a:pt x="36611" y="24030"/>
                  </a:lnTo>
                  <a:lnTo>
                    <a:pt x="55879" y="21748"/>
                  </a:lnTo>
                  <a:lnTo>
                    <a:pt x="74433" y="27324"/>
                  </a:lnTo>
                  <a:lnTo>
                    <a:pt x="90011" y="40639"/>
                  </a:lnTo>
                  <a:lnTo>
                    <a:pt x="100270" y="58360"/>
                  </a:lnTo>
                  <a:lnTo>
                    <a:pt x="102552" y="77628"/>
                  </a:lnTo>
                  <a:lnTo>
                    <a:pt x="96976" y="96182"/>
                  </a:lnTo>
                  <a:lnTo>
                    <a:pt x="83661" y="111759"/>
                  </a:lnTo>
                  <a:lnTo>
                    <a:pt x="65940" y="122039"/>
                  </a:lnTo>
                  <a:lnTo>
                    <a:pt x="46672" y="124459"/>
                  </a:lnTo>
                  <a:lnTo>
                    <a:pt x="28118" y="119260"/>
                  </a:lnTo>
                  <a:lnTo>
                    <a:pt x="12541" y="106679"/>
                  </a:lnTo>
                  <a:close/>
                </a:path>
                <a:path w="102870" h="144779">
                  <a:moveTo>
                    <a:pt x="45561" y="144779"/>
                  </a:moveTo>
                  <a:lnTo>
                    <a:pt x="45561" y="144779"/>
                  </a:lnTo>
                </a:path>
                <a:path w="102870" h="144779">
                  <a:moveTo>
                    <a:pt x="56991" y="0"/>
                  </a:moveTo>
                  <a:lnTo>
                    <a:pt x="56991" y="0"/>
                  </a:lnTo>
                </a:path>
              </a:pathLst>
            </a:custGeom>
            <a:ln w="3175">
              <a:solidFill>
                <a:srgbClr val="3364A3"/>
              </a:solidFill>
            </a:ln>
          </p:spPr>
          <p:txBody>
            <a:bodyPr wrap="square" lIns="0" tIns="0" rIns="0" bIns="0" rtlCol="0"/>
            <a:lstStyle/>
            <a:p>
              <a:endParaRPr/>
            </a:p>
          </p:txBody>
        </p:sp>
        <p:sp>
          <p:nvSpPr>
            <p:cNvPr id="99" name="object 99"/>
            <p:cNvSpPr/>
            <p:nvPr/>
          </p:nvSpPr>
          <p:spPr>
            <a:xfrm>
              <a:off x="5361940" y="6042501"/>
              <a:ext cx="102235" cy="102235"/>
            </a:xfrm>
            <a:custGeom>
              <a:avLst/>
              <a:gdLst/>
              <a:ahLst/>
              <a:cxnLst/>
              <a:rect l="l" t="t" r="r" b="b"/>
              <a:pathLst>
                <a:path w="102235" h="102235">
                  <a:moveTo>
                    <a:pt x="55403" y="0"/>
                  </a:moveTo>
                  <a:lnTo>
                    <a:pt x="36056" y="2043"/>
                  </a:lnTo>
                  <a:lnTo>
                    <a:pt x="17780" y="11588"/>
                  </a:lnTo>
                  <a:lnTo>
                    <a:pt x="5199" y="27721"/>
                  </a:lnTo>
                  <a:lnTo>
                    <a:pt x="0" y="46354"/>
                  </a:lnTo>
                  <a:lnTo>
                    <a:pt x="2420" y="65702"/>
                  </a:lnTo>
                  <a:lnTo>
                    <a:pt x="12700" y="83978"/>
                  </a:lnTo>
                  <a:lnTo>
                    <a:pt x="28098" y="96579"/>
                  </a:lnTo>
                  <a:lnTo>
                    <a:pt x="46355" y="101917"/>
                  </a:lnTo>
                  <a:lnTo>
                    <a:pt x="65563" y="99873"/>
                  </a:lnTo>
                  <a:lnTo>
                    <a:pt x="83820" y="90328"/>
                  </a:lnTo>
                  <a:lnTo>
                    <a:pt x="96599" y="74017"/>
                  </a:lnTo>
                  <a:lnTo>
                    <a:pt x="102235" y="55086"/>
                  </a:lnTo>
                  <a:lnTo>
                    <a:pt x="100250" y="35679"/>
                  </a:lnTo>
                  <a:lnTo>
                    <a:pt x="90170" y="17938"/>
                  </a:lnTo>
                  <a:lnTo>
                    <a:pt x="74037" y="5337"/>
                  </a:lnTo>
                  <a:lnTo>
                    <a:pt x="55403" y="0"/>
                  </a:lnTo>
                  <a:close/>
                </a:path>
              </a:pathLst>
            </a:custGeom>
            <a:solidFill>
              <a:srgbClr val="000000"/>
            </a:solidFill>
          </p:spPr>
          <p:txBody>
            <a:bodyPr wrap="square" lIns="0" tIns="0" rIns="0" bIns="0" rtlCol="0"/>
            <a:lstStyle/>
            <a:p>
              <a:endParaRPr/>
            </a:p>
          </p:txBody>
        </p:sp>
        <p:sp>
          <p:nvSpPr>
            <p:cNvPr id="100" name="object 100"/>
            <p:cNvSpPr/>
            <p:nvPr/>
          </p:nvSpPr>
          <p:spPr>
            <a:xfrm>
              <a:off x="5361940" y="6021070"/>
              <a:ext cx="102235" cy="143510"/>
            </a:xfrm>
            <a:custGeom>
              <a:avLst/>
              <a:gdLst/>
              <a:ahLst/>
              <a:cxnLst/>
              <a:rect l="l" t="t" r="r" b="b"/>
              <a:pathLst>
                <a:path w="102235" h="143510">
                  <a:moveTo>
                    <a:pt x="12700" y="105409"/>
                  </a:moveTo>
                  <a:lnTo>
                    <a:pt x="2420" y="87133"/>
                  </a:lnTo>
                  <a:lnTo>
                    <a:pt x="0" y="67786"/>
                  </a:lnTo>
                  <a:lnTo>
                    <a:pt x="5199" y="49152"/>
                  </a:lnTo>
                  <a:lnTo>
                    <a:pt x="17780" y="33019"/>
                  </a:lnTo>
                  <a:lnTo>
                    <a:pt x="36056" y="23475"/>
                  </a:lnTo>
                  <a:lnTo>
                    <a:pt x="55403" y="21431"/>
                  </a:lnTo>
                  <a:lnTo>
                    <a:pt x="74037" y="26769"/>
                  </a:lnTo>
                  <a:lnTo>
                    <a:pt x="90170" y="39369"/>
                  </a:lnTo>
                  <a:lnTo>
                    <a:pt x="100250" y="57110"/>
                  </a:lnTo>
                  <a:lnTo>
                    <a:pt x="102235" y="76517"/>
                  </a:lnTo>
                  <a:lnTo>
                    <a:pt x="96599" y="95448"/>
                  </a:lnTo>
                  <a:lnTo>
                    <a:pt x="83820" y="111759"/>
                  </a:lnTo>
                  <a:lnTo>
                    <a:pt x="65563" y="121304"/>
                  </a:lnTo>
                  <a:lnTo>
                    <a:pt x="46355" y="123348"/>
                  </a:lnTo>
                  <a:lnTo>
                    <a:pt x="28098" y="118010"/>
                  </a:lnTo>
                  <a:lnTo>
                    <a:pt x="12700" y="105409"/>
                  </a:lnTo>
                  <a:close/>
                </a:path>
                <a:path w="102235" h="143510">
                  <a:moveTo>
                    <a:pt x="44450" y="143509"/>
                  </a:moveTo>
                  <a:lnTo>
                    <a:pt x="44450" y="143509"/>
                  </a:lnTo>
                </a:path>
                <a:path w="102235" h="143510">
                  <a:moveTo>
                    <a:pt x="57150" y="0"/>
                  </a:moveTo>
                  <a:lnTo>
                    <a:pt x="57150" y="0"/>
                  </a:lnTo>
                </a:path>
              </a:pathLst>
            </a:custGeom>
            <a:ln w="3175">
              <a:solidFill>
                <a:srgbClr val="3364A3"/>
              </a:solidFill>
            </a:ln>
          </p:spPr>
          <p:txBody>
            <a:bodyPr wrap="square" lIns="0" tIns="0" rIns="0" bIns="0" rtlCol="0"/>
            <a:lstStyle/>
            <a:p>
              <a:endParaRPr/>
            </a:p>
          </p:txBody>
        </p:sp>
        <p:sp>
          <p:nvSpPr>
            <p:cNvPr id="101" name="object 101"/>
            <p:cNvSpPr/>
            <p:nvPr/>
          </p:nvSpPr>
          <p:spPr>
            <a:xfrm>
              <a:off x="5151120" y="5789929"/>
              <a:ext cx="102235" cy="102870"/>
            </a:xfrm>
            <a:custGeom>
              <a:avLst/>
              <a:gdLst/>
              <a:ahLst/>
              <a:cxnLst/>
              <a:rect l="l" t="t" r="r" b="b"/>
              <a:pathLst>
                <a:path w="102235" h="102870">
                  <a:moveTo>
                    <a:pt x="55403" y="0"/>
                  </a:moveTo>
                  <a:lnTo>
                    <a:pt x="36056" y="2420"/>
                  </a:lnTo>
                  <a:lnTo>
                    <a:pt x="17779" y="12700"/>
                  </a:lnTo>
                  <a:lnTo>
                    <a:pt x="5199" y="28277"/>
                  </a:lnTo>
                  <a:lnTo>
                    <a:pt x="0" y="46831"/>
                  </a:lnTo>
                  <a:lnTo>
                    <a:pt x="2420" y="66099"/>
                  </a:lnTo>
                  <a:lnTo>
                    <a:pt x="12700" y="83820"/>
                  </a:lnTo>
                  <a:lnTo>
                    <a:pt x="28277" y="97135"/>
                  </a:lnTo>
                  <a:lnTo>
                    <a:pt x="46831" y="102711"/>
                  </a:lnTo>
                  <a:lnTo>
                    <a:pt x="66099" y="100429"/>
                  </a:lnTo>
                  <a:lnTo>
                    <a:pt x="83819" y="90170"/>
                  </a:lnTo>
                  <a:lnTo>
                    <a:pt x="96420" y="74037"/>
                  </a:lnTo>
                  <a:lnTo>
                    <a:pt x="101758" y="55403"/>
                  </a:lnTo>
                  <a:lnTo>
                    <a:pt x="99714" y="36056"/>
                  </a:lnTo>
                  <a:lnTo>
                    <a:pt x="90169" y="17780"/>
                  </a:lnTo>
                  <a:lnTo>
                    <a:pt x="74037" y="5199"/>
                  </a:lnTo>
                  <a:lnTo>
                    <a:pt x="55403" y="0"/>
                  </a:lnTo>
                  <a:close/>
                </a:path>
              </a:pathLst>
            </a:custGeom>
            <a:solidFill>
              <a:srgbClr val="000000"/>
            </a:solidFill>
          </p:spPr>
          <p:txBody>
            <a:bodyPr wrap="square" lIns="0" tIns="0" rIns="0" bIns="0" rtlCol="0"/>
            <a:lstStyle/>
            <a:p>
              <a:endParaRPr/>
            </a:p>
          </p:txBody>
        </p:sp>
        <p:sp>
          <p:nvSpPr>
            <p:cNvPr id="102" name="object 102"/>
            <p:cNvSpPr/>
            <p:nvPr/>
          </p:nvSpPr>
          <p:spPr>
            <a:xfrm>
              <a:off x="5151120" y="5768340"/>
              <a:ext cx="102235" cy="144780"/>
            </a:xfrm>
            <a:custGeom>
              <a:avLst/>
              <a:gdLst/>
              <a:ahLst/>
              <a:cxnLst/>
              <a:rect l="l" t="t" r="r" b="b"/>
              <a:pathLst>
                <a:path w="102235" h="144779">
                  <a:moveTo>
                    <a:pt x="12700" y="105410"/>
                  </a:moveTo>
                  <a:lnTo>
                    <a:pt x="2420" y="87689"/>
                  </a:lnTo>
                  <a:lnTo>
                    <a:pt x="0" y="68421"/>
                  </a:lnTo>
                  <a:lnTo>
                    <a:pt x="5199" y="49867"/>
                  </a:lnTo>
                  <a:lnTo>
                    <a:pt x="17779" y="34290"/>
                  </a:lnTo>
                  <a:lnTo>
                    <a:pt x="36056" y="24010"/>
                  </a:lnTo>
                  <a:lnTo>
                    <a:pt x="55403" y="21590"/>
                  </a:lnTo>
                  <a:lnTo>
                    <a:pt x="74037" y="26789"/>
                  </a:lnTo>
                  <a:lnTo>
                    <a:pt x="90169" y="39370"/>
                  </a:lnTo>
                  <a:lnTo>
                    <a:pt x="99714" y="57646"/>
                  </a:lnTo>
                  <a:lnTo>
                    <a:pt x="101758" y="76993"/>
                  </a:lnTo>
                  <a:lnTo>
                    <a:pt x="96420" y="95627"/>
                  </a:lnTo>
                  <a:lnTo>
                    <a:pt x="83819" y="111760"/>
                  </a:lnTo>
                  <a:lnTo>
                    <a:pt x="66099" y="122019"/>
                  </a:lnTo>
                  <a:lnTo>
                    <a:pt x="46831" y="124301"/>
                  </a:lnTo>
                  <a:lnTo>
                    <a:pt x="28277" y="118725"/>
                  </a:lnTo>
                  <a:lnTo>
                    <a:pt x="12700" y="105410"/>
                  </a:lnTo>
                  <a:close/>
                </a:path>
                <a:path w="102235" h="144779">
                  <a:moveTo>
                    <a:pt x="45719" y="144780"/>
                  </a:moveTo>
                  <a:lnTo>
                    <a:pt x="45719" y="144780"/>
                  </a:lnTo>
                </a:path>
                <a:path w="102235" h="144779">
                  <a:moveTo>
                    <a:pt x="57150" y="0"/>
                  </a:moveTo>
                  <a:lnTo>
                    <a:pt x="57150" y="0"/>
                  </a:lnTo>
                </a:path>
              </a:pathLst>
            </a:custGeom>
            <a:ln w="3175">
              <a:solidFill>
                <a:srgbClr val="3364A3"/>
              </a:solidFill>
            </a:ln>
          </p:spPr>
          <p:txBody>
            <a:bodyPr wrap="square" lIns="0" tIns="0" rIns="0" bIns="0" rtlCol="0"/>
            <a:lstStyle/>
            <a:p>
              <a:endParaRPr/>
            </a:p>
          </p:txBody>
        </p:sp>
        <p:sp>
          <p:nvSpPr>
            <p:cNvPr id="103" name="object 103"/>
            <p:cNvSpPr/>
            <p:nvPr/>
          </p:nvSpPr>
          <p:spPr>
            <a:xfrm>
              <a:off x="4953158" y="5553710"/>
              <a:ext cx="102870" cy="102235"/>
            </a:xfrm>
            <a:custGeom>
              <a:avLst/>
              <a:gdLst/>
              <a:ahLst/>
              <a:cxnLst/>
              <a:rect l="l" t="t" r="r" b="b"/>
              <a:pathLst>
                <a:path w="102870" h="102235">
                  <a:moveTo>
                    <a:pt x="55879" y="0"/>
                  </a:moveTo>
                  <a:lnTo>
                    <a:pt x="36611" y="2420"/>
                  </a:lnTo>
                  <a:lnTo>
                    <a:pt x="18891" y="12700"/>
                  </a:lnTo>
                  <a:lnTo>
                    <a:pt x="5576" y="28277"/>
                  </a:lnTo>
                  <a:lnTo>
                    <a:pt x="0" y="46831"/>
                  </a:lnTo>
                  <a:lnTo>
                    <a:pt x="2282" y="66099"/>
                  </a:lnTo>
                  <a:lnTo>
                    <a:pt x="12541" y="83819"/>
                  </a:lnTo>
                  <a:lnTo>
                    <a:pt x="28118" y="96599"/>
                  </a:lnTo>
                  <a:lnTo>
                    <a:pt x="46672" y="102234"/>
                  </a:lnTo>
                  <a:lnTo>
                    <a:pt x="65940" y="100250"/>
                  </a:lnTo>
                  <a:lnTo>
                    <a:pt x="83661" y="90169"/>
                  </a:lnTo>
                  <a:lnTo>
                    <a:pt x="96976" y="74572"/>
                  </a:lnTo>
                  <a:lnTo>
                    <a:pt x="102552" y="55879"/>
                  </a:lnTo>
                  <a:lnTo>
                    <a:pt x="100270" y="36234"/>
                  </a:lnTo>
                  <a:lnTo>
                    <a:pt x="90011" y="17779"/>
                  </a:lnTo>
                  <a:lnTo>
                    <a:pt x="74433" y="5199"/>
                  </a:lnTo>
                  <a:lnTo>
                    <a:pt x="55879" y="0"/>
                  </a:lnTo>
                  <a:close/>
                </a:path>
              </a:pathLst>
            </a:custGeom>
            <a:solidFill>
              <a:srgbClr val="000000"/>
            </a:solidFill>
          </p:spPr>
          <p:txBody>
            <a:bodyPr wrap="square" lIns="0" tIns="0" rIns="0" bIns="0" rtlCol="0"/>
            <a:lstStyle/>
            <a:p>
              <a:endParaRPr/>
            </a:p>
          </p:txBody>
        </p:sp>
        <p:sp>
          <p:nvSpPr>
            <p:cNvPr id="104" name="object 104"/>
            <p:cNvSpPr/>
            <p:nvPr/>
          </p:nvSpPr>
          <p:spPr>
            <a:xfrm>
              <a:off x="4953158" y="5532120"/>
              <a:ext cx="102870" cy="144780"/>
            </a:xfrm>
            <a:custGeom>
              <a:avLst/>
              <a:gdLst/>
              <a:ahLst/>
              <a:cxnLst/>
              <a:rect l="l" t="t" r="r" b="b"/>
              <a:pathLst>
                <a:path w="102870" h="144779">
                  <a:moveTo>
                    <a:pt x="12541" y="105409"/>
                  </a:moveTo>
                  <a:lnTo>
                    <a:pt x="2282" y="87689"/>
                  </a:lnTo>
                  <a:lnTo>
                    <a:pt x="0" y="68421"/>
                  </a:lnTo>
                  <a:lnTo>
                    <a:pt x="5576" y="49867"/>
                  </a:lnTo>
                  <a:lnTo>
                    <a:pt x="18891" y="34289"/>
                  </a:lnTo>
                  <a:lnTo>
                    <a:pt x="36611" y="24010"/>
                  </a:lnTo>
                  <a:lnTo>
                    <a:pt x="55879" y="21589"/>
                  </a:lnTo>
                  <a:lnTo>
                    <a:pt x="74433" y="26789"/>
                  </a:lnTo>
                  <a:lnTo>
                    <a:pt x="90011" y="39369"/>
                  </a:lnTo>
                  <a:lnTo>
                    <a:pt x="100270" y="57824"/>
                  </a:lnTo>
                  <a:lnTo>
                    <a:pt x="102552" y="77469"/>
                  </a:lnTo>
                  <a:lnTo>
                    <a:pt x="96976" y="96162"/>
                  </a:lnTo>
                  <a:lnTo>
                    <a:pt x="83661" y="111759"/>
                  </a:lnTo>
                  <a:lnTo>
                    <a:pt x="65940" y="121840"/>
                  </a:lnTo>
                  <a:lnTo>
                    <a:pt x="46672" y="123824"/>
                  </a:lnTo>
                  <a:lnTo>
                    <a:pt x="28118" y="118189"/>
                  </a:lnTo>
                  <a:lnTo>
                    <a:pt x="12541" y="105409"/>
                  </a:lnTo>
                  <a:close/>
                </a:path>
                <a:path w="102870" h="144779">
                  <a:moveTo>
                    <a:pt x="45561" y="144779"/>
                  </a:moveTo>
                  <a:lnTo>
                    <a:pt x="45561" y="144779"/>
                  </a:lnTo>
                </a:path>
                <a:path w="102870" h="144779">
                  <a:moveTo>
                    <a:pt x="58261" y="0"/>
                  </a:moveTo>
                  <a:lnTo>
                    <a:pt x="58261" y="0"/>
                  </a:lnTo>
                </a:path>
              </a:pathLst>
            </a:custGeom>
            <a:ln w="3175">
              <a:solidFill>
                <a:srgbClr val="3364A3"/>
              </a:solidFill>
            </a:ln>
          </p:spPr>
          <p:txBody>
            <a:bodyPr wrap="square" lIns="0" tIns="0" rIns="0" bIns="0" rtlCol="0"/>
            <a:lstStyle/>
            <a:p>
              <a:endParaRPr/>
            </a:p>
          </p:txBody>
        </p:sp>
        <p:sp>
          <p:nvSpPr>
            <p:cNvPr id="105" name="object 105"/>
            <p:cNvSpPr/>
            <p:nvPr/>
          </p:nvSpPr>
          <p:spPr>
            <a:xfrm>
              <a:off x="4715668" y="5270658"/>
              <a:ext cx="102870" cy="102870"/>
            </a:xfrm>
            <a:custGeom>
              <a:avLst/>
              <a:gdLst/>
              <a:ahLst/>
              <a:cxnLst/>
              <a:rect l="l" t="t" r="r" b="b"/>
              <a:pathLst>
                <a:path w="102870" h="102870">
                  <a:moveTo>
                    <a:pt x="55879" y="0"/>
                  </a:moveTo>
                  <a:lnTo>
                    <a:pt x="36611" y="2282"/>
                  </a:lnTo>
                  <a:lnTo>
                    <a:pt x="18891" y="12541"/>
                  </a:lnTo>
                  <a:lnTo>
                    <a:pt x="5576" y="28138"/>
                  </a:lnTo>
                  <a:lnTo>
                    <a:pt x="0" y="46831"/>
                  </a:lnTo>
                  <a:lnTo>
                    <a:pt x="2282" y="66476"/>
                  </a:lnTo>
                  <a:lnTo>
                    <a:pt x="12541" y="84931"/>
                  </a:lnTo>
                  <a:lnTo>
                    <a:pt x="28118" y="97512"/>
                  </a:lnTo>
                  <a:lnTo>
                    <a:pt x="46672" y="102711"/>
                  </a:lnTo>
                  <a:lnTo>
                    <a:pt x="65940" y="100290"/>
                  </a:lnTo>
                  <a:lnTo>
                    <a:pt x="83661" y="90011"/>
                  </a:lnTo>
                  <a:lnTo>
                    <a:pt x="96976" y="74433"/>
                  </a:lnTo>
                  <a:lnTo>
                    <a:pt x="102552" y="55880"/>
                  </a:lnTo>
                  <a:lnTo>
                    <a:pt x="100270" y="36611"/>
                  </a:lnTo>
                  <a:lnTo>
                    <a:pt x="90011" y="18891"/>
                  </a:lnTo>
                  <a:lnTo>
                    <a:pt x="74433" y="5576"/>
                  </a:lnTo>
                  <a:lnTo>
                    <a:pt x="55879" y="0"/>
                  </a:lnTo>
                  <a:close/>
                </a:path>
              </a:pathLst>
            </a:custGeom>
            <a:solidFill>
              <a:srgbClr val="000000"/>
            </a:solidFill>
          </p:spPr>
          <p:txBody>
            <a:bodyPr wrap="square" lIns="0" tIns="0" rIns="0" bIns="0" rtlCol="0"/>
            <a:lstStyle/>
            <a:p>
              <a:endParaRPr/>
            </a:p>
          </p:txBody>
        </p:sp>
        <p:sp>
          <p:nvSpPr>
            <p:cNvPr id="106" name="object 106"/>
            <p:cNvSpPr/>
            <p:nvPr/>
          </p:nvSpPr>
          <p:spPr>
            <a:xfrm>
              <a:off x="4715668" y="5248910"/>
              <a:ext cx="102870" cy="144780"/>
            </a:xfrm>
            <a:custGeom>
              <a:avLst/>
              <a:gdLst/>
              <a:ahLst/>
              <a:cxnLst/>
              <a:rect l="l" t="t" r="r" b="b"/>
              <a:pathLst>
                <a:path w="102870" h="144779">
                  <a:moveTo>
                    <a:pt x="12541" y="106679"/>
                  </a:moveTo>
                  <a:lnTo>
                    <a:pt x="2282" y="88225"/>
                  </a:lnTo>
                  <a:lnTo>
                    <a:pt x="0" y="68579"/>
                  </a:lnTo>
                  <a:lnTo>
                    <a:pt x="5576" y="49887"/>
                  </a:lnTo>
                  <a:lnTo>
                    <a:pt x="18891" y="34289"/>
                  </a:lnTo>
                  <a:lnTo>
                    <a:pt x="36611" y="24030"/>
                  </a:lnTo>
                  <a:lnTo>
                    <a:pt x="55879" y="21748"/>
                  </a:lnTo>
                  <a:lnTo>
                    <a:pt x="74433" y="27324"/>
                  </a:lnTo>
                  <a:lnTo>
                    <a:pt x="90011" y="40639"/>
                  </a:lnTo>
                  <a:lnTo>
                    <a:pt x="100270" y="58360"/>
                  </a:lnTo>
                  <a:lnTo>
                    <a:pt x="102552" y="77628"/>
                  </a:lnTo>
                  <a:lnTo>
                    <a:pt x="96976" y="96182"/>
                  </a:lnTo>
                  <a:lnTo>
                    <a:pt x="83661" y="111759"/>
                  </a:lnTo>
                  <a:lnTo>
                    <a:pt x="65940" y="122039"/>
                  </a:lnTo>
                  <a:lnTo>
                    <a:pt x="46672" y="124459"/>
                  </a:lnTo>
                  <a:lnTo>
                    <a:pt x="28118" y="119260"/>
                  </a:lnTo>
                  <a:lnTo>
                    <a:pt x="12541" y="106679"/>
                  </a:lnTo>
                  <a:close/>
                </a:path>
                <a:path w="102870" h="144779">
                  <a:moveTo>
                    <a:pt x="45561" y="144779"/>
                  </a:moveTo>
                  <a:lnTo>
                    <a:pt x="45561" y="144779"/>
                  </a:lnTo>
                </a:path>
                <a:path w="102870" h="144779">
                  <a:moveTo>
                    <a:pt x="56991" y="0"/>
                  </a:moveTo>
                  <a:lnTo>
                    <a:pt x="56991" y="0"/>
                  </a:lnTo>
                </a:path>
              </a:pathLst>
            </a:custGeom>
            <a:ln w="3175">
              <a:solidFill>
                <a:srgbClr val="3364A3"/>
              </a:solidFill>
            </a:ln>
          </p:spPr>
          <p:txBody>
            <a:bodyPr wrap="square" lIns="0" tIns="0" rIns="0" bIns="0" rtlCol="0"/>
            <a:lstStyle/>
            <a:p>
              <a:endParaRPr/>
            </a:p>
          </p:txBody>
        </p:sp>
        <p:sp>
          <p:nvSpPr>
            <p:cNvPr id="107" name="object 107"/>
            <p:cNvSpPr/>
            <p:nvPr/>
          </p:nvSpPr>
          <p:spPr>
            <a:xfrm>
              <a:off x="4473575" y="4981098"/>
              <a:ext cx="102870" cy="102870"/>
            </a:xfrm>
            <a:custGeom>
              <a:avLst/>
              <a:gdLst/>
              <a:ahLst/>
              <a:cxnLst/>
              <a:rect l="l" t="t" r="r" b="b"/>
              <a:pathLst>
                <a:path w="102870" h="102870">
                  <a:moveTo>
                    <a:pt x="55562" y="0"/>
                  </a:moveTo>
                  <a:lnTo>
                    <a:pt x="36155" y="2282"/>
                  </a:lnTo>
                  <a:lnTo>
                    <a:pt x="18414" y="12541"/>
                  </a:lnTo>
                  <a:lnTo>
                    <a:pt x="5278" y="28118"/>
                  </a:lnTo>
                  <a:lnTo>
                    <a:pt x="0" y="46672"/>
                  </a:lnTo>
                  <a:lnTo>
                    <a:pt x="2341" y="65940"/>
                  </a:lnTo>
                  <a:lnTo>
                    <a:pt x="12064" y="83661"/>
                  </a:lnTo>
                  <a:lnTo>
                    <a:pt x="28197" y="96976"/>
                  </a:lnTo>
                  <a:lnTo>
                    <a:pt x="46831" y="102552"/>
                  </a:lnTo>
                  <a:lnTo>
                    <a:pt x="66178" y="100270"/>
                  </a:lnTo>
                  <a:lnTo>
                    <a:pt x="84454" y="90011"/>
                  </a:lnTo>
                  <a:lnTo>
                    <a:pt x="97055" y="74433"/>
                  </a:lnTo>
                  <a:lnTo>
                    <a:pt x="102393" y="55880"/>
                  </a:lnTo>
                  <a:lnTo>
                    <a:pt x="100349" y="36611"/>
                  </a:lnTo>
                  <a:lnTo>
                    <a:pt x="90804" y="18891"/>
                  </a:lnTo>
                  <a:lnTo>
                    <a:pt x="74493" y="5576"/>
                  </a:lnTo>
                  <a:lnTo>
                    <a:pt x="55562" y="0"/>
                  </a:lnTo>
                  <a:close/>
                </a:path>
              </a:pathLst>
            </a:custGeom>
            <a:solidFill>
              <a:srgbClr val="000000"/>
            </a:solidFill>
          </p:spPr>
          <p:txBody>
            <a:bodyPr wrap="square" lIns="0" tIns="0" rIns="0" bIns="0" rtlCol="0"/>
            <a:lstStyle/>
            <a:p>
              <a:endParaRPr/>
            </a:p>
          </p:txBody>
        </p:sp>
        <p:sp>
          <p:nvSpPr>
            <p:cNvPr id="108" name="object 108"/>
            <p:cNvSpPr/>
            <p:nvPr/>
          </p:nvSpPr>
          <p:spPr>
            <a:xfrm>
              <a:off x="4473575" y="4960620"/>
              <a:ext cx="102870" cy="143510"/>
            </a:xfrm>
            <a:custGeom>
              <a:avLst/>
              <a:gdLst/>
              <a:ahLst/>
              <a:cxnLst/>
              <a:rect l="l" t="t" r="r" b="b"/>
              <a:pathLst>
                <a:path w="102870" h="143510">
                  <a:moveTo>
                    <a:pt x="12064" y="104139"/>
                  </a:moveTo>
                  <a:lnTo>
                    <a:pt x="2341" y="86419"/>
                  </a:lnTo>
                  <a:lnTo>
                    <a:pt x="0" y="67151"/>
                  </a:lnTo>
                  <a:lnTo>
                    <a:pt x="5278" y="48597"/>
                  </a:lnTo>
                  <a:lnTo>
                    <a:pt x="18414" y="33019"/>
                  </a:lnTo>
                  <a:lnTo>
                    <a:pt x="36155" y="22760"/>
                  </a:lnTo>
                  <a:lnTo>
                    <a:pt x="55562" y="20478"/>
                  </a:lnTo>
                  <a:lnTo>
                    <a:pt x="74493" y="26054"/>
                  </a:lnTo>
                  <a:lnTo>
                    <a:pt x="90804" y="39369"/>
                  </a:lnTo>
                  <a:lnTo>
                    <a:pt x="100349" y="57090"/>
                  </a:lnTo>
                  <a:lnTo>
                    <a:pt x="102393" y="76358"/>
                  </a:lnTo>
                  <a:lnTo>
                    <a:pt x="97055" y="94912"/>
                  </a:lnTo>
                  <a:lnTo>
                    <a:pt x="84454" y="110489"/>
                  </a:lnTo>
                  <a:lnTo>
                    <a:pt x="66178" y="120749"/>
                  </a:lnTo>
                  <a:lnTo>
                    <a:pt x="46831" y="123031"/>
                  </a:lnTo>
                  <a:lnTo>
                    <a:pt x="28197" y="117455"/>
                  </a:lnTo>
                  <a:lnTo>
                    <a:pt x="12064" y="104139"/>
                  </a:lnTo>
                  <a:close/>
                </a:path>
                <a:path w="102870" h="143510">
                  <a:moveTo>
                    <a:pt x="45085" y="143509"/>
                  </a:moveTo>
                  <a:lnTo>
                    <a:pt x="45085" y="143509"/>
                  </a:lnTo>
                </a:path>
                <a:path w="102870" h="143510">
                  <a:moveTo>
                    <a:pt x="57785" y="0"/>
                  </a:moveTo>
                  <a:lnTo>
                    <a:pt x="57785" y="0"/>
                  </a:lnTo>
                </a:path>
              </a:pathLst>
            </a:custGeom>
            <a:ln w="3175">
              <a:solidFill>
                <a:srgbClr val="3364A3"/>
              </a:solidFill>
            </a:ln>
          </p:spPr>
          <p:txBody>
            <a:bodyPr wrap="square" lIns="0" tIns="0" rIns="0" bIns="0" rtlCol="0"/>
            <a:lstStyle/>
            <a:p>
              <a:endParaRPr/>
            </a:p>
          </p:txBody>
        </p:sp>
        <p:sp>
          <p:nvSpPr>
            <p:cNvPr id="109" name="object 109"/>
            <p:cNvSpPr/>
            <p:nvPr/>
          </p:nvSpPr>
          <p:spPr>
            <a:xfrm>
              <a:off x="4175759" y="1944370"/>
              <a:ext cx="39370" cy="5184140"/>
            </a:xfrm>
            <a:custGeom>
              <a:avLst/>
              <a:gdLst/>
              <a:ahLst/>
              <a:cxnLst/>
              <a:rect l="l" t="t" r="r" b="b"/>
              <a:pathLst>
                <a:path w="39370" h="5184140">
                  <a:moveTo>
                    <a:pt x="0" y="0"/>
                  </a:moveTo>
                  <a:lnTo>
                    <a:pt x="39369" y="5184140"/>
                  </a:lnTo>
                </a:path>
              </a:pathLst>
            </a:custGeom>
            <a:ln w="3175">
              <a:solidFill>
                <a:srgbClr val="000000"/>
              </a:solidFill>
              <a:prstDash val="sysDot"/>
            </a:ln>
          </p:spPr>
          <p:txBody>
            <a:bodyPr wrap="square" lIns="0" tIns="0" rIns="0" bIns="0" rtlCol="0"/>
            <a:lstStyle/>
            <a:p>
              <a:endParaRPr/>
            </a:p>
          </p:txBody>
        </p:sp>
      </p:grpSp>
      <p:sp>
        <p:nvSpPr>
          <p:cNvPr id="110" name="object 110"/>
          <p:cNvSpPr txBox="1"/>
          <p:nvPr/>
        </p:nvSpPr>
        <p:spPr>
          <a:xfrm>
            <a:off x="203200" y="2241550"/>
            <a:ext cx="2487295" cy="421640"/>
          </a:xfrm>
          <a:prstGeom prst="rect">
            <a:avLst/>
          </a:prstGeom>
        </p:spPr>
        <p:txBody>
          <a:bodyPr vert="horz" wrap="square" lIns="0" tIns="12700" rIns="0" bIns="0" rtlCol="0">
            <a:spAutoFit/>
          </a:bodyPr>
          <a:lstStyle/>
          <a:p>
            <a:pPr marL="12700">
              <a:lnSpc>
                <a:spcPct val="100000"/>
              </a:lnSpc>
              <a:spcBef>
                <a:spcPts val="100"/>
              </a:spcBef>
            </a:pPr>
            <a:r>
              <a:rPr sz="2600" spc="-5" dirty="0">
                <a:latin typeface="Liberation Sans"/>
                <a:cs typeface="Liberation Sans"/>
              </a:rPr>
              <a:t>Unpolarized</a:t>
            </a:r>
            <a:r>
              <a:rPr sz="2600" spc="-35" dirty="0">
                <a:latin typeface="Liberation Sans"/>
                <a:cs typeface="Liberation Sans"/>
              </a:rPr>
              <a:t> </a:t>
            </a:r>
            <a:r>
              <a:rPr sz="2600" spc="-5" dirty="0">
                <a:latin typeface="Liberation Sans"/>
                <a:cs typeface="Liberation Sans"/>
              </a:rPr>
              <a:t>light</a:t>
            </a:r>
            <a:endParaRPr sz="2600">
              <a:latin typeface="Liberation Sans"/>
              <a:cs typeface="Liberation Sans"/>
            </a:endParaRPr>
          </a:p>
        </p:txBody>
      </p:sp>
      <p:sp>
        <p:nvSpPr>
          <p:cNvPr id="111" name="object 111"/>
          <p:cNvSpPr txBox="1"/>
          <p:nvPr/>
        </p:nvSpPr>
        <p:spPr>
          <a:xfrm>
            <a:off x="7150100" y="1917700"/>
            <a:ext cx="1422400" cy="421640"/>
          </a:xfrm>
          <a:prstGeom prst="rect">
            <a:avLst/>
          </a:prstGeom>
        </p:spPr>
        <p:txBody>
          <a:bodyPr vert="horz" wrap="square" lIns="0" tIns="12700" rIns="0" bIns="0" rtlCol="0">
            <a:spAutoFit/>
          </a:bodyPr>
          <a:lstStyle/>
          <a:p>
            <a:pPr marL="12700">
              <a:lnSpc>
                <a:spcPct val="100000"/>
              </a:lnSpc>
              <a:spcBef>
                <a:spcPts val="100"/>
              </a:spcBef>
            </a:pPr>
            <a:r>
              <a:rPr sz="2600" spc="10" dirty="0">
                <a:latin typeface="Liberation Sans"/>
                <a:cs typeface="Liberation Sans"/>
              </a:rPr>
              <a:t>R</a:t>
            </a:r>
            <a:r>
              <a:rPr sz="2600" dirty="0">
                <a:latin typeface="Liberation Sans"/>
                <a:cs typeface="Liberation Sans"/>
              </a:rPr>
              <a:t>e</a:t>
            </a:r>
            <a:r>
              <a:rPr sz="2600" spc="-5" dirty="0">
                <a:latin typeface="Liberation Sans"/>
                <a:cs typeface="Liberation Sans"/>
              </a:rPr>
              <a:t>fl</a:t>
            </a:r>
            <a:r>
              <a:rPr sz="2600" dirty="0">
                <a:latin typeface="Liberation Sans"/>
                <a:cs typeface="Liberation Sans"/>
              </a:rPr>
              <a:t>e</a:t>
            </a:r>
            <a:r>
              <a:rPr sz="2600" spc="5" dirty="0">
                <a:latin typeface="Liberation Sans"/>
                <a:cs typeface="Liberation Sans"/>
              </a:rPr>
              <a:t>c</a:t>
            </a:r>
            <a:r>
              <a:rPr sz="2600" spc="-5" dirty="0">
                <a:latin typeface="Liberation Sans"/>
                <a:cs typeface="Liberation Sans"/>
              </a:rPr>
              <a:t>t</a:t>
            </a:r>
            <a:r>
              <a:rPr sz="2600" dirty="0">
                <a:latin typeface="Liberation Sans"/>
                <a:cs typeface="Liberation Sans"/>
              </a:rPr>
              <a:t>ed</a:t>
            </a:r>
            <a:endParaRPr sz="2600">
              <a:latin typeface="Liberation Sans"/>
              <a:cs typeface="Liberation Sans"/>
            </a:endParaRPr>
          </a:p>
        </p:txBody>
      </p:sp>
      <p:sp>
        <p:nvSpPr>
          <p:cNvPr id="112" name="object 112"/>
          <p:cNvSpPr txBox="1"/>
          <p:nvPr/>
        </p:nvSpPr>
        <p:spPr>
          <a:xfrm>
            <a:off x="7150100" y="2288540"/>
            <a:ext cx="2065655" cy="421640"/>
          </a:xfrm>
          <a:prstGeom prst="rect">
            <a:avLst/>
          </a:prstGeom>
        </p:spPr>
        <p:txBody>
          <a:bodyPr vert="horz" wrap="square" lIns="0" tIns="12700" rIns="0" bIns="0" rtlCol="0">
            <a:spAutoFit/>
          </a:bodyPr>
          <a:lstStyle/>
          <a:p>
            <a:pPr marL="12700">
              <a:lnSpc>
                <a:spcPct val="100000"/>
              </a:lnSpc>
              <a:spcBef>
                <a:spcPts val="100"/>
              </a:spcBef>
            </a:pPr>
            <a:r>
              <a:rPr sz="2600" dirty="0">
                <a:latin typeface="Liberation Sans"/>
                <a:cs typeface="Liberation Sans"/>
              </a:rPr>
              <a:t>polarized</a:t>
            </a:r>
            <a:r>
              <a:rPr sz="2600" spc="-80" dirty="0">
                <a:latin typeface="Liberation Sans"/>
                <a:cs typeface="Liberation Sans"/>
              </a:rPr>
              <a:t> </a:t>
            </a:r>
            <a:r>
              <a:rPr sz="2600" spc="-5" dirty="0">
                <a:latin typeface="Liberation Sans"/>
                <a:cs typeface="Liberation Sans"/>
              </a:rPr>
              <a:t>light</a:t>
            </a:r>
            <a:endParaRPr sz="2600">
              <a:latin typeface="Liberation Sans"/>
              <a:cs typeface="Liberation Sans"/>
            </a:endParaRPr>
          </a:p>
        </p:txBody>
      </p:sp>
      <p:grpSp>
        <p:nvGrpSpPr>
          <p:cNvPr id="113" name="object 113"/>
          <p:cNvGrpSpPr/>
          <p:nvPr/>
        </p:nvGrpSpPr>
        <p:grpSpPr>
          <a:xfrm>
            <a:off x="3384550" y="3735070"/>
            <a:ext cx="1586230" cy="509270"/>
            <a:chOff x="3384550" y="3735070"/>
            <a:chExt cx="1586230" cy="509270"/>
          </a:xfrm>
        </p:grpSpPr>
        <p:sp>
          <p:nvSpPr>
            <p:cNvPr id="114" name="object 114"/>
            <p:cNvSpPr/>
            <p:nvPr/>
          </p:nvSpPr>
          <p:spPr>
            <a:xfrm>
              <a:off x="3512820" y="3812540"/>
              <a:ext cx="552450" cy="309880"/>
            </a:xfrm>
            <a:custGeom>
              <a:avLst/>
              <a:gdLst/>
              <a:ahLst/>
              <a:cxnLst/>
              <a:rect l="l" t="t" r="r" b="b"/>
              <a:pathLst>
                <a:path w="552450" h="309879">
                  <a:moveTo>
                    <a:pt x="0" y="309880"/>
                  </a:moveTo>
                  <a:lnTo>
                    <a:pt x="191769" y="182880"/>
                  </a:lnTo>
                  <a:lnTo>
                    <a:pt x="270645" y="131160"/>
                  </a:lnTo>
                  <a:lnTo>
                    <a:pt x="333519" y="91302"/>
                  </a:lnTo>
                  <a:lnTo>
                    <a:pt x="382653" y="61692"/>
                  </a:lnTo>
                  <a:lnTo>
                    <a:pt x="420308" y="40716"/>
                  </a:lnTo>
                  <a:lnTo>
                    <a:pt x="470229" y="18205"/>
                  </a:lnTo>
                  <a:lnTo>
                    <a:pt x="515554" y="8827"/>
                  </a:lnTo>
                  <a:lnTo>
                    <a:pt x="531826" y="5747"/>
                  </a:lnTo>
                  <a:lnTo>
                    <a:pt x="552450" y="0"/>
                  </a:lnTo>
                </a:path>
              </a:pathLst>
            </a:custGeom>
            <a:ln w="3175">
              <a:solidFill>
                <a:srgbClr val="000000"/>
              </a:solidFill>
            </a:ln>
          </p:spPr>
          <p:txBody>
            <a:bodyPr wrap="square" lIns="0" tIns="0" rIns="0" bIns="0" rtlCol="0"/>
            <a:lstStyle/>
            <a:p>
              <a:endParaRPr/>
            </a:p>
          </p:txBody>
        </p:sp>
        <p:sp>
          <p:nvSpPr>
            <p:cNvPr id="115" name="object 115"/>
            <p:cNvSpPr/>
            <p:nvPr/>
          </p:nvSpPr>
          <p:spPr>
            <a:xfrm>
              <a:off x="3384550" y="3761739"/>
              <a:ext cx="830580" cy="445770"/>
            </a:xfrm>
            <a:custGeom>
              <a:avLst/>
              <a:gdLst/>
              <a:ahLst/>
              <a:cxnLst/>
              <a:rect l="l" t="t" r="r" b="b"/>
              <a:pathLst>
                <a:path w="830579" h="445770">
                  <a:moveTo>
                    <a:pt x="163830" y="401320"/>
                  </a:moveTo>
                  <a:lnTo>
                    <a:pt x="104140" y="311150"/>
                  </a:lnTo>
                  <a:lnTo>
                    <a:pt x="0" y="445770"/>
                  </a:lnTo>
                  <a:lnTo>
                    <a:pt x="163830" y="401320"/>
                  </a:lnTo>
                  <a:close/>
                </a:path>
                <a:path w="830579" h="445770">
                  <a:moveTo>
                    <a:pt x="830580" y="17780"/>
                  </a:moveTo>
                  <a:lnTo>
                    <a:pt x="660400" y="0"/>
                  </a:lnTo>
                  <a:lnTo>
                    <a:pt x="683260" y="105410"/>
                  </a:lnTo>
                  <a:lnTo>
                    <a:pt x="830580" y="17780"/>
                  </a:lnTo>
                  <a:close/>
                </a:path>
              </a:pathLst>
            </a:custGeom>
            <a:solidFill>
              <a:srgbClr val="000000"/>
            </a:solidFill>
          </p:spPr>
          <p:txBody>
            <a:bodyPr wrap="square" lIns="0" tIns="0" rIns="0" bIns="0" rtlCol="0"/>
            <a:lstStyle/>
            <a:p>
              <a:endParaRPr/>
            </a:p>
          </p:txBody>
        </p:sp>
        <p:sp>
          <p:nvSpPr>
            <p:cNvPr id="116" name="object 116"/>
            <p:cNvSpPr/>
            <p:nvPr/>
          </p:nvSpPr>
          <p:spPr>
            <a:xfrm>
              <a:off x="4325619" y="3783330"/>
              <a:ext cx="525780" cy="363220"/>
            </a:xfrm>
            <a:custGeom>
              <a:avLst/>
              <a:gdLst/>
              <a:ahLst/>
              <a:cxnLst/>
              <a:rect l="l" t="t" r="r" b="b"/>
              <a:pathLst>
                <a:path w="525779" h="363220">
                  <a:moveTo>
                    <a:pt x="525779" y="363220"/>
                  </a:moveTo>
                  <a:lnTo>
                    <a:pt x="339089" y="212090"/>
                  </a:lnTo>
                  <a:lnTo>
                    <a:pt x="264066" y="151531"/>
                  </a:lnTo>
                  <a:lnTo>
                    <a:pt x="204477" y="105034"/>
                  </a:lnTo>
                  <a:lnTo>
                    <a:pt x="158125" y="70661"/>
                  </a:lnTo>
                  <a:lnTo>
                    <a:pt x="122810" y="46480"/>
                  </a:lnTo>
                  <a:lnTo>
                    <a:pt x="76500" y="20948"/>
                  </a:lnTo>
                  <a:lnTo>
                    <a:pt x="34859" y="10703"/>
                  </a:lnTo>
                  <a:lnTo>
                    <a:pt x="19605" y="7029"/>
                  </a:lnTo>
                  <a:lnTo>
                    <a:pt x="0" y="0"/>
                  </a:lnTo>
                </a:path>
              </a:pathLst>
            </a:custGeom>
            <a:ln w="3175">
              <a:solidFill>
                <a:srgbClr val="000000"/>
              </a:solidFill>
            </a:ln>
          </p:spPr>
          <p:txBody>
            <a:bodyPr wrap="square" lIns="0" tIns="0" rIns="0" bIns="0" rtlCol="0"/>
            <a:lstStyle/>
            <a:p>
              <a:endParaRPr/>
            </a:p>
          </p:txBody>
        </p:sp>
        <p:sp>
          <p:nvSpPr>
            <p:cNvPr id="117" name="object 117"/>
            <p:cNvSpPr/>
            <p:nvPr/>
          </p:nvSpPr>
          <p:spPr>
            <a:xfrm>
              <a:off x="4178300" y="3735069"/>
              <a:ext cx="792480" cy="509270"/>
            </a:xfrm>
            <a:custGeom>
              <a:avLst/>
              <a:gdLst/>
              <a:ahLst/>
              <a:cxnLst/>
              <a:rect l="l" t="t" r="r" b="b"/>
              <a:pathLst>
                <a:path w="792479" h="509270">
                  <a:moveTo>
                    <a:pt x="170180" y="0"/>
                  </a:moveTo>
                  <a:lnTo>
                    <a:pt x="0" y="8890"/>
                  </a:lnTo>
                  <a:lnTo>
                    <a:pt x="142240" y="104140"/>
                  </a:lnTo>
                  <a:lnTo>
                    <a:pt x="170180" y="0"/>
                  </a:lnTo>
                  <a:close/>
                </a:path>
                <a:path w="792479" h="509270">
                  <a:moveTo>
                    <a:pt x="792480" y="509270"/>
                  </a:moveTo>
                  <a:lnTo>
                    <a:pt x="701040" y="365760"/>
                  </a:lnTo>
                  <a:lnTo>
                    <a:pt x="633730" y="448310"/>
                  </a:lnTo>
                  <a:lnTo>
                    <a:pt x="792480" y="509270"/>
                  </a:lnTo>
                  <a:close/>
                </a:path>
              </a:pathLst>
            </a:custGeom>
            <a:solidFill>
              <a:srgbClr val="000000"/>
            </a:solidFill>
          </p:spPr>
          <p:txBody>
            <a:bodyPr wrap="square" lIns="0" tIns="0" rIns="0" bIns="0" rtlCol="0"/>
            <a:lstStyle/>
            <a:p>
              <a:endParaRPr/>
            </a:p>
          </p:txBody>
        </p:sp>
      </p:grpSp>
      <p:sp>
        <p:nvSpPr>
          <p:cNvPr id="118" name="object 118"/>
          <p:cNvSpPr txBox="1"/>
          <p:nvPr/>
        </p:nvSpPr>
        <p:spPr>
          <a:xfrm>
            <a:off x="3533140" y="3309620"/>
            <a:ext cx="338455" cy="572135"/>
          </a:xfrm>
          <a:prstGeom prst="rect">
            <a:avLst/>
          </a:prstGeom>
        </p:spPr>
        <p:txBody>
          <a:bodyPr vert="horz" wrap="square" lIns="0" tIns="12700" rIns="0" bIns="0" rtlCol="0">
            <a:spAutoFit/>
          </a:bodyPr>
          <a:lstStyle/>
          <a:p>
            <a:pPr marL="12700">
              <a:lnSpc>
                <a:spcPts val="2870"/>
              </a:lnSpc>
              <a:spcBef>
                <a:spcPts val="100"/>
              </a:spcBef>
            </a:pPr>
            <a:r>
              <a:rPr sz="2800" dirty="0">
                <a:latin typeface="Liberation Sans"/>
                <a:cs typeface="Liberation Sans"/>
              </a:rPr>
              <a:t>θ</a:t>
            </a:r>
            <a:endParaRPr sz="2800">
              <a:latin typeface="Liberation Sans"/>
              <a:cs typeface="Liberation Sans"/>
            </a:endParaRPr>
          </a:p>
          <a:p>
            <a:pPr marL="210820">
              <a:lnSpc>
                <a:spcPts val="1430"/>
              </a:lnSpc>
            </a:pPr>
            <a:r>
              <a:rPr sz="1600" spc="10" dirty="0">
                <a:latin typeface="Liberation Sans"/>
                <a:cs typeface="Liberation Sans"/>
              </a:rPr>
              <a:t>p</a:t>
            </a:r>
            <a:endParaRPr sz="1600">
              <a:latin typeface="Liberation Sans"/>
              <a:cs typeface="Liberation Sans"/>
            </a:endParaRPr>
          </a:p>
        </p:txBody>
      </p:sp>
      <p:sp>
        <p:nvSpPr>
          <p:cNvPr id="119" name="object 119"/>
          <p:cNvSpPr txBox="1"/>
          <p:nvPr/>
        </p:nvSpPr>
        <p:spPr>
          <a:xfrm>
            <a:off x="4577079" y="3417570"/>
            <a:ext cx="338455" cy="572135"/>
          </a:xfrm>
          <a:prstGeom prst="rect">
            <a:avLst/>
          </a:prstGeom>
        </p:spPr>
        <p:txBody>
          <a:bodyPr vert="horz" wrap="square" lIns="0" tIns="12700" rIns="0" bIns="0" rtlCol="0">
            <a:spAutoFit/>
          </a:bodyPr>
          <a:lstStyle/>
          <a:p>
            <a:pPr marL="12700">
              <a:lnSpc>
                <a:spcPts val="2870"/>
              </a:lnSpc>
              <a:spcBef>
                <a:spcPts val="100"/>
              </a:spcBef>
            </a:pPr>
            <a:r>
              <a:rPr sz="2800" dirty="0">
                <a:latin typeface="Liberation Sans"/>
                <a:cs typeface="Liberation Sans"/>
              </a:rPr>
              <a:t>θ</a:t>
            </a:r>
            <a:endParaRPr sz="2800">
              <a:latin typeface="Liberation Sans"/>
              <a:cs typeface="Liberation Sans"/>
            </a:endParaRPr>
          </a:p>
          <a:p>
            <a:pPr marL="210820">
              <a:lnSpc>
                <a:spcPts val="1430"/>
              </a:lnSpc>
            </a:pPr>
            <a:r>
              <a:rPr sz="1600" spc="10" dirty="0">
                <a:latin typeface="Liberation Sans"/>
                <a:cs typeface="Liberation Sans"/>
              </a:rPr>
              <a:t>p</a:t>
            </a:r>
            <a:endParaRPr sz="1600">
              <a:latin typeface="Liberation Sans"/>
              <a:cs typeface="Liberation Sans"/>
            </a:endParaRPr>
          </a:p>
        </p:txBody>
      </p:sp>
      <p:sp>
        <p:nvSpPr>
          <p:cNvPr id="120" name="object 120"/>
          <p:cNvSpPr txBox="1"/>
          <p:nvPr/>
        </p:nvSpPr>
        <p:spPr>
          <a:xfrm>
            <a:off x="4504690" y="5866129"/>
            <a:ext cx="292100" cy="572135"/>
          </a:xfrm>
          <a:prstGeom prst="rect">
            <a:avLst/>
          </a:prstGeom>
        </p:spPr>
        <p:txBody>
          <a:bodyPr vert="horz" wrap="square" lIns="0" tIns="12700" rIns="0" bIns="0" rtlCol="0">
            <a:spAutoFit/>
          </a:bodyPr>
          <a:lstStyle/>
          <a:p>
            <a:pPr marL="12700">
              <a:lnSpc>
                <a:spcPts val="2870"/>
              </a:lnSpc>
              <a:spcBef>
                <a:spcPts val="100"/>
              </a:spcBef>
            </a:pPr>
            <a:r>
              <a:rPr sz="2800" dirty="0">
                <a:latin typeface="Liberation Sans"/>
                <a:cs typeface="Liberation Sans"/>
              </a:rPr>
              <a:t>θ</a:t>
            </a:r>
            <a:endParaRPr sz="2800">
              <a:latin typeface="Liberation Sans"/>
              <a:cs typeface="Liberation Sans"/>
            </a:endParaRPr>
          </a:p>
          <a:p>
            <a:pPr marR="5080" algn="r">
              <a:lnSpc>
                <a:spcPts val="1430"/>
              </a:lnSpc>
            </a:pPr>
            <a:r>
              <a:rPr sz="1600" spc="5" dirty="0">
                <a:latin typeface="Liberation Sans"/>
                <a:cs typeface="Liberation Sans"/>
              </a:rPr>
              <a:t>r</a:t>
            </a:r>
            <a:endParaRPr sz="1600">
              <a:latin typeface="Liberation Sans"/>
              <a:cs typeface="Liberation Sans"/>
            </a:endParaRPr>
          </a:p>
        </p:txBody>
      </p:sp>
      <p:grpSp>
        <p:nvGrpSpPr>
          <p:cNvPr id="121" name="object 121"/>
          <p:cNvGrpSpPr/>
          <p:nvPr/>
        </p:nvGrpSpPr>
        <p:grpSpPr>
          <a:xfrm>
            <a:off x="4215129" y="5688329"/>
            <a:ext cx="1270000" cy="372110"/>
            <a:chOff x="4215129" y="5688329"/>
            <a:chExt cx="1270000" cy="372110"/>
          </a:xfrm>
        </p:grpSpPr>
        <p:sp>
          <p:nvSpPr>
            <p:cNvPr id="122" name="object 122"/>
            <p:cNvSpPr/>
            <p:nvPr/>
          </p:nvSpPr>
          <p:spPr>
            <a:xfrm>
              <a:off x="4362449" y="5737859"/>
              <a:ext cx="970280" cy="269240"/>
            </a:xfrm>
            <a:custGeom>
              <a:avLst/>
              <a:gdLst/>
              <a:ahLst/>
              <a:cxnLst/>
              <a:rect l="l" t="t" r="r" b="b"/>
              <a:pathLst>
                <a:path w="970279" h="269239">
                  <a:moveTo>
                    <a:pt x="0" y="0"/>
                  </a:moveTo>
                  <a:lnTo>
                    <a:pt x="342900" y="115569"/>
                  </a:lnTo>
                  <a:lnTo>
                    <a:pt x="447694" y="150580"/>
                  </a:lnTo>
                  <a:lnTo>
                    <a:pt x="536936" y="179271"/>
                  </a:lnTo>
                  <a:lnTo>
                    <a:pt x="612298" y="202312"/>
                  </a:lnTo>
                  <a:lnTo>
                    <a:pt x="675451" y="220372"/>
                  </a:lnTo>
                  <a:lnTo>
                    <a:pt x="728067" y="234121"/>
                  </a:lnTo>
                  <a:lnTo>
                    <a:pt x="771818" y="244229"/>
                  </a:lnTo>
                  <a:lnTo>
                    <a:pt x="839412" y="256196"/>
                  </a:lnTo>
                  <a:lnTo>
                    <a:pt x="891607" y="261628"/>
                  </a:lnTo>
                  <a:lnTo>
                    <a:pt x="916108" y="263568"/>
                  </a:lnTo>
                  <a:lnTo>
                    <a:pt x="941775" y="265882"/>
                  </a:lnTo>
                  <a:lnTo>
                    <a:pt x="970279" y="269239"/>
                  </a:lnTo>
                </a:path>
              </a:pathLst>
            </a:custGeom>
            <a:ln w="3175">
              <a:solidFill>
                <a:srgbClr val="000000"/>
              </a:solidFill>
            </a:ln>
          </p:spPr>
          <p:txBody>
            <a:bodyPr wrap="square" lIns="0" tIns="0" rIns="0" bIns="0" rtlCol="0"/>
            <a:lstStyle/>
            <a:p>
              <a:endParaRPr/>
            </a:p>
          </p:txBody>
        </p:sp>
        <p:sp>
          <p:nvSpPr>
            <p:cNvPr id="123" name="object 123"/>
            <p:cNvSpPr/>
            <p:nvPr/>
          </p:nvSpPr>
          <p:spPr>
            <a:xfrm>
              <a:off x="4215130" y="5688329"/>
              <a:ext cx="1270000" cy="372110"/>
            </a:xfrm>
            <a:custGeom>
              <a:avLst/>
              <a:gdLst/>
              <a:ahLst/>
              <a:cxnLst/>
              <a:rect l="l" t="t" r="r" b="b"/>
              <a:pathLst>
                <a:path w="1270000" h="372110">
                  <a:moveTo>
                    <a:pt x="171450" y="0"/>
                  </a:moveTo>
                  <a:lnTo>
                    <a:pt x="0" y="0"/>
                  </a:lnTo>
                  <a:lnTo>
                    <a:pt x="135890" y="102870"/>
                  </a:lnTo>
                  <a:lnTo>
                    <a:pt x="171450" y="0"/>
                  </a:lnTo>
                  <a:close/>
                </a:path>
                <a:path w="1270000" h="372110">
                  <a:moveTo>
                    <a:pt x="1270000" y="332740"/>
                  </a:moveTo>
                  <a:lnTo>
                    <a:pt x="1113790" y="264160"/>
                  </a:lnTo>
                  <a:lnTo>
                    <a:pt x="1103630" y="372110"/>
                  </a:lnTo>
                  <a:lnTo>
                    <a:pt x="1270000" y="332740"/>
                  </a:lnTo>
                  <a:close/>
                </a:path>
              </a:pathLst>
            </a:custGeom>
            <a:solidFill>
              <a:srgbClr val="000000"/>
            </a:solidFill>
          </p:spPr>
          <p:txBody>
            <a:bodyPr wrap="square" lIns="0" tIns="0" rIns="0" bIns="0" rtlCol="0"/>
            <a:lstStyle/>
            <a:p>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510854" y="398275"/>
            <a:ext cx="4615137" cy="6722836"/>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436880" y="1150620"/>
            <a:ext cx="3763645" cy="4032250"/>
          </a:xfrm>
          <a:prstGeom prst="rect">
            <a:avLst/>
          </a:prstGeom>
        </p:spPr>
        <p:txBody>
          <a:bodyPr vert="horz" wrap="square" lIns="0" tIns="50165" rIns="0" bIns="0" rtlCol="0">
            <a:spAutoFit/>
          </a:bodyPr>
          <a:lstStyle/>
          <a:p>
            <a:pPr marL="12700" marR="5080">
              <a:lnSpc>
                <a:spcPts val="3130"/>
              </a:lnSpc>
              <a:spcBef>
                <a:spcPts val="395"/>
              </a:spcBef>
            </a:pPr>
            <a:r>
              <a:rPr sz="2800" spc="-5" dirty="0">
                <a:latin typeface="Liberation Sans"/>
                <a:cs typeface="Liberation Sans"/>
              </a:rPr>
              <a:t>Imagine </a:t>
            </a:r>
            <a:r>
              <a:rPr sz="2800" dirty="0">
                <a:latin typeface="Liberation Sans"/>
                <a:cs typeface="Liberation Sans"/>
              </a:rPr>
              <a:t>a </a:t>
            </a:r>
            <a:r>
              <a:rPr sz="2800" spc="-5" dirty="0">
                <a:latin typeface="Liberation Sans"/>
                <a:cs typeface="Liberation Sans"/>
              </a:rPr>
              <a:t>rope and</a:t>
            </a:r>
            <a:r>
              <a:rPr sz="2800" spc="-60" dirty="0">
                <a:latin typeface="Liberation Sans"/>
                <a:cs typeface="Liberation Sans"/>
              </a:rPr>
              <a:t> </a:t>
            </a:r>
            <a:r>
              <a:rPr sz="2800" dirty="0">
                <a:latin typeface="Liberation Sans"/>
                <a:cs typeface="Liberation Sans"/>
              </a:rPr>
              <a:t>you  are </a:t>
            </a:r>
            <a:r>
              <a:rPr sz="2800" spc="-5" dirty="0">
                <a:latin typeface="Liberation Sans"/>
                <a:cs typeface="Liberation Sans"/>
              </a:rPr>
              <a:t>moving it in </a:t>
            </a:r>
            <a:r>
              <a:rPr sz="2800" dirty="0">
                <a:latin typeface="Liberation Sans"/>
                <a:cs typeface="Liberation Sans"/>
              </a:rPr>
              <a:t>xz  </a:t>
            </a:r>
            <a:r>
              <a:rPr sz="2800" spc="-5" dirty="0">
                <a:latin typeface="Liberation Sans"/>
                <a:cs typeface="Liberation Sans"/>
              </a:rPr>
              <a:t>plane and</a:t>
            </a:r>
            <a:r>
              <a:rPr sz="2800" spc="-15" dirty="0">
                <a:latin typeface="Liberation Sans"/>
                <a:cs typeface="Liberation Sans"/>
              </a:rPr>
              <a:t> </a:t>
            </a:r>
            <a:r>
              <a:rPr sz="2800" spc="-5" dirty="0">
                <a:latin typeface="Liberation Sans"/>
                <a:cs typeface="Liberation Sans"/>
              </a:rPr>
              <a:t>then</a:t>
            </a:r>
            <a:endParaRPr sz="2800">
              <a:latin typeface="Liberation Sans"/>
              <a:cs typeface="Liberation Sans"/>
            </a:endParaRPr>
          </a:p>
          <a:p>
            <a:pPr marL="12700">
              <a:lnSpc>
                <a:spcPts val="3065"/>
              </a:lnSpc>
            </a:pPr>
            <a:r>
              <a:rPr sz="2800" dirty="0">
                <a:latin typeface="Liberation Sans"/>
                <a:cs typeface="Liberation Sans"/>
              </a:rPr>
              <a:t>in yz</a:t>
            </a:r>
            <a:r>
              <a:rPr sz="2800" spc="-15" dirty="0">
                <a:latin typeface="Liberation Sans"/>
                <a:cs typeface="Liberation Sans"/>
              </a:rPr>
              <a:t> </a:t>
            </a:r>
            <a:r>
              <a:rPr sz="2800" spc="-5" dirty="0">
                <a:latin typeface="Liberation Sans"/>
                <a:cs typeface="Liberation Sans"/>
              </a:rPr>
              <a:t>plane.</a:t>
            </a:r>
            <a:endParaRPr sz="2800">
              <a:latin typeface="Liberation Sans"/>
              <a:cs typeface="Liberation Sans"/>
            </a:endParaRPr>
          </a:p>
          <a:p>
            <a:pPr>
              <a:lnSpc>
                <a:spcPct val="100000"/>
              </a:lnSpc>
              <a:spcBef>
                <a:spcPts val="30"/>
              </a:spcBef>
            </a:pPr>
            <a:endParaRPr sz="2700">
              <a:latin typeface="Liberation Sans"/>
              <a:cs typeface="Liberation Sans"/>
            </a:endParaRPr>
          </a:p>
          <a:p>
            <a:pPr marL="12700" marR="202565">
              <a:lnSpc>
                <a:spcPct val="93200"/>
              </a:lnSpc>
              <a:spcBef>
                <a:spcPts val="5"/>
              </a:spcBef>
            </a:pPr>
            <a:r>
              <a:rPr sz="2800" dirty="0">
                <a:latin typeface="Liberation Sans"/>
                <a:cs typeface="Liberation Sans"/>
              </a:rPr>
              <a:t>It can </a:t>
            </a:r>
            <a:r>
              <a:rPr sz="2800" spc="-5" dirty="0">
                <a:latin typeface="Liberation Sans"/>
                <a:cs typeface="Liberation Sans"/>
              </a:rPr>
              <a:t>be related </a:t>
            </a:r>
            <a:r>
              <a:rPr sz="2800" dirty="0">
                <a:latin typeface="Liberation Sans"/>
                <a:cs typeface="Liberation Sans"/>
              </a:rPr>
              <a:t>to  </a:t>
            </a:r>
            <a:r>
              <a:rPr sz="2800" spc="-5" dirty="0">
                <a:latin typeface="Liberation Sans"/>
                <a:cs typeface="Liberation Sans"/>
              </a:rPr>
              <a:t>plane polarised light </a:t>
            </a:r>
            <a:r>
              <a:rPr sz="2800" dirty="0">
                <a:latin typeface="Liberation Sans"/>
                <a:cs typeface="Liberation Sans"/>
              </a:rPr>
              <a:t>in  x- </a:t>
            </a:r>
            <a:r>
              <a:rPr sz="2800" spc="-5" dirty="0">
                <a:latin typeface="Liberation Sans"/>
                <a:cs typeface="Liberation Sans"/>
              </a:rPr>
              <a:t>direction if Electric  filed is oscillating </a:t>
            </a:r>
            <a:r>
              <a:rPr sz="2800" dirty="0">
                <a:latin typeface="Liberation Sans"/>
                <a:cs typeface="Liberation Sans"/>
              </a:rPr>
              <a:t>in xz  </a:t>
            </a:r>
            <a:r>
              <a:rPr sz="2800" spc="-5" dirty="0">
                <a:latin typeface="Liberation Sans"/>
                <a:cs typeface="Liberation Sans"/>
              </a:rPr>
              <a:t>plane</a:t>
            </a:r>
            <a:endParaRPr sz="2800">
              <a:latin typeface="Liberation Sans"/>
              <a:cs typeface="Liberatio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27100" y="4644390"/>
            <a:ext cx="7344409" cy="0"/>
          </a:xfrm>
          <a:custGeom>
            <a:avLst/>
            <a:gdLst/>
            <a:ahLst/>
            <a:cxnLst/>
            <a:rect l="l" t="t" r="r" b="b"/>
            <a:pathLst>
              <a:path w="7344409">
                <a:moveTo>
                  <a:pt x="0" y="0"/>
                </a:moveTo>
                <a:lnTo>
                  <a:pt x="7344409" y="0"/>
                </a:lnTo>
              </a:path>
            </a:pathLst>
          </a:custGeom>
          <a:ln w="3175">
            <a:solidFill>
              <a:srgbClr val="000000"/>
            </a:solidFill>
          </a:ln>
        </p:spPr>
        <p:txBody>
          <a:bodyPr wrap="square" lIns="0" tIns="0" rIns="0" bIns="0" rtlCol="0"/>
          <a:lstStyle/>
          <a:p>
            <a:endParaRPr/>
          </a:p>
        </p:txBody>
      </p:sp>
      <p:sp>
        <p:nvSpPr>
          <p:cNvPr id="3" name="object 3"/>
          <p:cNvSpPr txBox="1"/>
          <p:nvPr/>
        </p:nvSpPr>
        <p:spPr>
          <a:xfrm>
            <a:off x="8060690" y="4151629"/>
            <a:ext cx="681355" cy="1235710"/>
          </a:xfrm>
          <a:prstGeom prst="rect">
            <a:avLst/>
          </a:prstGeom>
        </p:spPr>
        <p:txBody>
          <a:bodyPr vert="horz" wrap="square" lIns="0" tIns="12700" rIns="0" bIns="0" rtlCol="0">
            <a:spAutoFit/>
          </a:bodyPr>
          <a:lstStyle/>
          <a:p>
            <a:pPr marL="12700">
              <a:lnSpc>
                <a:spcPct val="100000"/>
              </a:lnSpc>
              <a:spcBef>
                <a:spcPts val="100"/>
              </a:spcBef>
            </a:pPr>
            <a:r>
              <a:rPr sz="1800" spc="-5" dirty="0">
                <a:latin typeface="Liberation Sans"/>
                <a:cs typeface="Liberation Sans"/>
              </a:rPr>
              <a:t>Air</a:t>
            </a:r>
            <a:endParaRPr sz="1800">
              <a:latin typeface="Liberation Sans"/>
              <a:cs typeface="Liberation Sans"/>
            </a:endParaRPr>
          </a:p>
          <a:p>
            <a:pPr>
              <a:lnSpc>
                <a:spcPct val="100000"/>
              </a:lnSpc>
            </a:pPr>
            <a:endParaRPr sz="2000">
              <a:latin typeface="Liberation Sans"/>
              <a:cs typeface="Liberation Sans"/>
            </a:endParaRPr>
          </a:p>
          <a:p>
            <a:pPr>
              <a:lnSpc>
                <a:spcPct val="100000"/>
              </a:lnSpc>
              <a:spcBef>
                <a:spcPts val="35"/>
              </a:spcBef>
            </a:pPr>
            <a:endParaRPr sz="2500">
              <a:latin typeface="Liberation Sans"/>
              <a:cs typeface="Liberation Sans"/>
            </a:endParaRPr>
          </a:p>
          <a:p>
            <a:pPr marL="84455">
              <a:lnSpc>
                <a:spcPct val="100000"/>
              </a:lnSpc>
            </a:pPr>
            <a:r>
              <a:rPr sz="1800" spc="-5" dirty="0">
                <a:latin typeface="Liberation Sans"/>
                <a:cs typeface="Liberation Sans"/>
              </a:rPr>
              <a:t>Gl</a:t>
            </a:r>
            <a:r>
              <a:rPr sz="1800" spc="-15" dirty="0">
                <a:latin typeface="Liberation Sans"/>
                <a:cs typeface="Liberation Sans"/>
              </a:rPr>
              <a:t>a</a:t>
            </a:r>
            <a:r>
              <a:rPr sz="1800" spc="5" dirty="0">
                <a:latin typeface="Liberation Sans"/>
                <a:cs typeface="Liberation Sans"/>
              </a:rPr>
              <a:t>s</a:t>
            </a:r>
            <a:r>
              <a:rPr sz="1800" dirty="0">
                <a:latin typeface="Liberation Sans"/>
                <a:cs typeface="Liberation Sans"/>
              </a:rPr>
              <a:t>s</a:t>
            </a:r>
            <a:endParaRPr sz="1800">
              <a:latin typeface="Liberation Sans"/>
              <a:cs typeface="Liberation Sans"/>
            </a:endParaRPr>
          </a:p>
        </p:txBody>
      </p:sp>
      <p:grpSp>
        <p:nvGrpSpPr>
          <p:cNvPr id="4" name="object 4"/>
          <p:cNvGrpSpPr/>
          <p:nvPr/>
        </p:nvGrpSpPr>
        <p:grpSpPr>
          <a:xfrm>
            <a:off x="1215389" y="1907539"/>
            <a:ext cx="5904230" cy="5472430"/>
            <a:chOff x="1215389" y="1907539"/>
            <a:chExt cx="5904230" cy="5472430"/>
          </a:xfrm>
        </p:grpSpPr>
        <p:sp>
          <p:nvSpPr>
            <p:cNvPr id="5" name="object 5"/>
            <p:cNvSpPr/>
            <p:nvPr/>
          </p:nvSpPr>
          <p:spPr>
            <a:xfrm>
              <a:off x="1215389" y="2592069"/>
              <a:ext cx="3530600" cy="2035810"/>
            </a:xfrm>
            <a:custGeom>
              <a:avLst/>
              <a:gdLst/>
              <a:ahLst/>
              <a:cxnLst/>
              <a:rect l="l" t="t" r="r" b="b"/>
              <a:pathLst>
                <a:path w="3530600" h="2035810">
                  <a:moveTo>
                    <a:pt x="3530600" y="2035809"/>
                  </a:moveTo>
                  <a:lnTo>
                    <a:pt x="0" y="0"/>
                  </a:lnTo>
                </a:path>
              </a:pathLst>
            </a:custGeom>
            <a:ln w="3175">
              <a:solidFill>
                <a:srgbClr val="000000"/>
              </a:solidFill>
            </a:ln>
          </p:spPr>
          <p:txBody>
            <a:bodyPr wrap="square" lIns="0" tIns="0" rIns="0" bIns="0" rtlCol="0"/>
            <a:lstStyle/>
            <a:p>
              <a:endParaRPr/>
            </a:p>
          </p:txBody>
        </p:sp>
        <p:sp>
          <p:nvSpPr>
            <p:cNvPr id="6" name="object 6"/>
            <p:cNvSpPr/>
            <p:nvPr/>
          </p:nvSpPr>
          <p:spPr>
            <a:xfrm>
              <a:off x="4559299" y="4443729"/>
              <a:ext cx="91440" cy="158750"/>
            </a:xfrm>
            <a:custGeom>
              <a:avLst/>
              <a:gdLst/>
              <a:ahLst/>
              <a:cxnLst/>
              <a:rect l="l" t="t" r="r" b="b"/>
              <a:pathLst>
                <a:path w="91439" h="158750">
                  <a:moveTo>
                    <a:pt x="0" y="158750"/>
                  </a:moveTo>
                  <a:lnTo>
                    <a:pt x="91439" y="0"/>
                  </a:lnTo>
                </a:path>
              </a:pathLst>
            </a:custGeom>
            <a:ln w="3175">
              <a:solidFill>
                <a:srgbClr val="000000"/>
              </a:solidFill>
            </a:ln>
          </p:spPr>
          <p:txBody>
            <a:bodyPr wrap="square" lIns="0" tIns="0" rIns="0" bIns="0" rtlCol="0"/>
            <a:lstStyle/>
            <a:p>
              <a:endParaRPr/>
            </a:p>
          </p:txBody>
        </p:sp>
        <p:sp>
          <p:nvSpPr>
            <p:cNvPr id="7" name="object 7"/>
            <p:cNvSpPr/>
            <p:nvPr/>
          </p:nvSpPr>
          <p:spPr>
            <a:xfrm>
              <a:off x="4481830" y="4310379"/>
              <a:ext cx="246379" cy="426720"/>
            </a:xfrm>
            <a:custGeom>
              <a:avLst/>
              <a:gdLst/>
              <a:ahLst/>
              <a:cxnLst/>
              <a:rect l="l" t="t" r="r" b="b"/>
              <a:pathLst>
                <a:path w="246379" h="426720">
                  <a:moveTo>
                    <a:pt x="128270" y="312420"/>
                  </a:moveTo>
                  <a:lnTo>
                    <a:pt x="34290" y="259080"/>
                  </a:lnTo>
                  <a:lnTo>
                    <a:pt x="0" y="426720"/>
                  </a:lnTo>
                  <a:lnTo>
                    <a:pt x="128270" y="312420"/>
                  </a:lnTo>
                  <a:close/>
                </a:path>
                <a:path w="246379" h="426720">
                  <a:moveTo>
                    <a:pt x="246380" y="0"/>
                  </a:moveTo>
                  <a:lnTo>
                    <a:pt x="118110" y="113030"/>
                  </a:lnTo>
                  <a:lnTo>
                    <a:pt x="212090" y="167640"/>
                  </a:lnTo>
                  <a:lnTo>
                    <a:pt x="246380" y="0"/>
                  </a:lnTo>
                  <a:close/>
                </a:path>
              </a:pathLst>
            </a:custGeom>
            <a:solidFill>
              <a:srgbClr val="000000"/>
            </a:solidFill>
          </p:spPr>
          <p:txBody>
            <a:bodyPr wrap="square" lIns="0" tIns="0" rIns="0" bIns="0" rtlCol="0"/>
            <a:lstStyle/>
            <a:p>
              <a:endParaRPr/>
            </a:p>
          </p:txBody>
        </p:sp>
        <p:sp>
          <p:nvSpPr>
            <p:cNvPr id="8" name="object 8"/>
            <p:cNvSpPr/>
            <p:nvPr/>
          </p:nvSpPr>
          <p:spPr>
            <a:xfrm>
              <a:off x="4310379" y="4300219"/>
              <a:ext cx="91440" cy="158750"/>
            </a:xfrm>
            <a:custGeom>
              <a:avLst/>
              <a:gdLst/>
              <a:ahLst/>
              <a:cxnLst/>
              <a:rect l="l" t="t" r="r" b="b"/>
              <a:pathLst>
                <a:path w="91439" h="158750">
                  <a:moveTo>
                    <a:pt x="0" y="158749"/>
                  </a:moveTo>
                  <a:lnTo>
                    <a:pt x="91440" y="0"/>
                  </a:lnTo>
                </a:path>
              </a:pathLst>
            </a:custGeom>
            <a:ln w="3175">
              <a:solidFill>
                <a:srgbClr val="000000"/>
              </a:solidFill>
            </a:ln>
          </p:spPr>
          <p:txBody>
            <a:bodyPr wrap="square" lIns="0" tIns="0" rIns="0" bIns="0" rtlCol="0"/>
            <a:lstStyle/>
            <a:p>
              <a:endParaRPr/>
            </a:p>
          </p:txBody>
        </p:sp>
        <p:sp>
          <p:nvSpPr>
            <p:cNvPr id="9" name="object 9"/>
            <p:cNvSpPr/>
            <p:nvPr/>
          </p:nvSpPr>
          <p:spPr>
            <a:xfrm>
              <a:off x="4232910" y="4166869"/>
              <a:ext cx="246379" cy="425450"/>
            </a:xfrm>
            <a:custGeom>
              <a:avLst/>
              <a:gdLst/>
              <a:ahLst/>
              <a:cxnLst/>
              <a:rect l="l" t="t" r="r" b="b"/>
              <a:pathLst>
                <a:path w="246379" h="425450">
                  <a:moveTo>
                    <a:pt x="128270" y="312420"/>
                  </a:moveTo>
                  <a:lnTo>
                    <a:pt x="34290" y="259080"/>
                  </a:lnTo>
                  <a:lnTo>
                    <a:pt x="0" y="425450"/>
                  </a:lnTo>
                  <a:lnTo>
                    <a:pt x="128270" y="312420"/>
                  </a:lnTo>
                  <a:close/>
                </a:path>
                <a:path w="246379" h="425450">
                  <a:moveTo>
                    <a:pt x="246380" y="0"/>
                  </a:moveTo>
                  <a:lnTo>
                    <a:pt x="119380" y="113030"/>
                  </a:lnTo>
                  <a:lnTo>
                    <a:pt x="212090" y="167640"/>
                  </a:lnTo>
                  <a:lnTo>
                    <a:pt x="246380" y="0"/>
                  </a:lnTo>
                  <a:close/>
                </a:path>
              </a:pathLst>
            </a:custGeom>
            <a:solidFill>
              <a:srgbClr val="000000"/>
            </a:solidFill>
          </p:spPr>
          <p:txBody>
            <a:bodyPr wrap="square" lIns="0" tIns="0" rIns="0" bIns="0" rtlCol="0"/>
            <a:lstStyle/>
            <a:p>
              <a:endParaRPr/>
            </a:p>
          </p:txBody>
        </p:sp>
        <p:sp>
          <p:nvSpPr>
            <p:cNvPr id="10" name="object 10"/>
            <p:cNvSpPr/>
            <p:nvPr/>
          </p:nvSpPr>
          <p:spPr>
            <a:xfrm>
              <a:off x="3939539" y="3996689"/>
              <a:ext cx="246380" cy="426720"/>
            </a:xfrm>
            <a:prstGeom prst="rect">
              <a:avLst/>
            </a:prstGeom>
            <a:blipFill>
              <a:blip r:embed="rId2" cstate="print"/>
              <a:stretch>
                <a:fillRect/>
              </a:stretch>
            </a:blipFill>
          </p:spPr>
          <p:txBody>
            <a:bodyPr wrap="square" lIns="0" tIns="0" rIns="0" bIns="0" rtlCol="0"/>
            <a:lstStyle/>
            <a:p>
              <a:endParaRPr/>
            </a:p>
          </p:txBody>
        </p:sp>
        <p:sp>
          <p:nvSpPr>
            <p:cNvPr id="11" name="object 11"/>
            <p:cNvSpPr/>
            <p:nvPr/>
          </p:nvSpPr>
          <p:spPr>
            <a:xfrm>
              <a:off x="3620769" y="3812539"/>
              <a:ext cx="245109" cy="426720"/>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3300729" y="3628389"/>
              <a:ext cx="246380" cy="425450"/>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2989579" y="3448050"/>
              <a:ext cx="246380" cy="426720"/>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2713989" y="3289300"/>
              <a:ext cx="246380" cy="426720"/>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2420619" y="3120389"/>
              <a:ext cx="246380" cy="425450"/>
            </a:xfrm>
            <a:prstGeom prst="rect">
              <a:avLst/>
            </a:prstGeom>
            <a:blipFill>
              <a:blip r:embed="rId7" cstate="print"/>
              <a:stretch>
                <a:fillRect/>
              </a:stretch>
            </a:blipFill>
          </p:spPr>
          <p:txBody>
            <a:bodyPr wrap="square" lIns="0" tIns="0" rIns="0" bIns="0" rtlCol="0"/>
            <a:lstStyle/>
            <a:p>
              <a:endParaRPr/>
            </a:p>
          </p:txBody>
        </p:sp>
        <p:sp>
          <p:nvSpPr>
            <p:cNvPr id="16" name="object 16"/>
            <p:cNvSpPr/>
            <p:nvPr/>
          </p:nvSpPr>
          <p:spPr>
            <a:xfrm>
              <a:off x="2145029" y="2960369"/>
              <a:ext cx="246380" cy="426719"/>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1823719" y="2799079"/>
              <a:ext cx="246380" cy="426720"/>
            </a:xfrm>
            <a:prstGeom prst="rect">
              <a:avLst/>
            </a:prstGeom>
            <a:blipFill>
              <a:blip r:embed="rId9" cstate="print"/>
              <a:stretch>
                <a:fillRect/>
              </a:stretch>
            </a:blipFill>
          </p:spPr>
          <p:txBody>
            <a:bodyPr wrap="square" lIns="0" tIns="0" rIns="0" bIns="0" rtlCol="0"/>
            <a:lstStyle/>
            <a:p>
              <a:endParaRPr/>
            </a:p>
          </p:txBody>
        </p:sp>
        <p:sp>
          <p:nvSpPr>
            <p:cNvPr id="18" name="object 18"/>
            <p:cNvSpPr/>
            <p:nvPr/>
          </p:nvSpPr>
          <p:spPr>
            <a:xfrm>
              <a:off x="1494789" y="2609849"/>
              <a:ext cx="246379" cy="425450"/>
            </a:xfrm>
            <a:prstGeom prst="rect">
              <a:avLst/>
            </a:prstGeom>
            <a:blipFill>
              <a:blip r:embed="rId10" cstate="print"/>
              <a:stretch>
                <a:fillRect/>
              </a:stretch>
            </a:blipFill>
          </p:spPr>
          <p:txBody>
            <a:bodyPr wrap="square" lIns="0" tIns="0" rIns="0" bIns="0" rtlCol="0"/>
            <a:lstStyle/>
            <a:p>
              <a:endParaRPr/>
            </a:p>
          </p:txBody>
        </p:sp>
        <p:sp>
          <p:nvSpPr>
            <p:cNvPr id="19" name="object 19"/>
            <p:cNvSpPr/>
            <p:nvPr/>
          </p:nvSpPr>
          <p:spPr>
            <a:xfrm>
              <a:off x="4782819" y="4648200"/>
              <a:ext cx="2336800" cy="2731770"/>
            </a:xfrm>
            <a:custGeom>
              <a:avLst/>
              <a:gdLst/>
              <a:ahLst/>
              <a:cxnLst/>
              <a:rect l="l" t="t" r="r" b="b"/>
              <a:pathLst>
                <a:path w="2336800" h="2731770">
                  <a:moveTo>
                    <a:pt x="2336800" y="2731770"/>
                  </a:moveTo>
                  <a:lnTo>
                    <a:pt x="0" y="0"/>
                  </a:lnTo>
                </a:path>
              </a:pathLst>
            </a:custGeom>
            <a:ln w="3175">
              <a:solidFill>
                <a:srgbClr val="000000"/>
              </a:solidFill>
            </a:ln>
          </p:spPr>
          <p:txBody>
            <a:bodyPr wrap="square" lIns="0" tIns="0" rIns="0" bIns="0" rtlCol="0"/>
            <a:lstStyle/>
            <a:p>
              <a:endParaRPr/>
            </a:p>
          </p:txBody>
        </p:sp>
        <p:sp>
          <p:nvSpPr>
            <p:cNvPr id="20" name="object 20"/>
            <p:cNvSpPr/>
            <p:nvPr/>
          </p:nvSpPr>
          <p:spPr>
            <a:xfrm>
              <a:off x="6715760" y="6984999"/>
              <a:ext cx="377190" cy="316230"/>
            </a:xfrm>
            <a:prstGeom prst="rect">
              <a:avLst/>
            </a:prstGeom>
            <a:blipFill>
              <a:blip r:embed="rId11" cstate="print"/>
              <a:stretch>
                <a:fillRect/>
              </a:stretch>
            </a:blipFill>
          </p:spPr>
          <p:txBody>
            <a:bodyPr wrap="square" lIns="0" tIns="0" rIns="0" bIns="0" rtlCol="0"/>
            <a:lstStyle/>
            <a:p>
              <a:endParaRPr/>
            </a:p>
          </p:txBody>
        </p:sp>
        <p:sp>
          <p:nvSpPr>
            <p:cNvPr id="21" name="object 21"/>
            <p:cNvSpPr/>
            <p:nvPr/>
          </p:nvSpPr>
          <p:spPr>
            <a:xfrm>
              <a:off x="6479539" y="6701789"/>
              <a:ext cx="377189" cy="316230"/>
            </a:xfrm>
            <a:prstGeom prst="rect">
              <a:avLst/>
            </a:prstGeom>
            <a:blipFill>
              <a:blip r:embed="rId12" cstate="print"/>
              <a:stretch>
                <a:fillRect/>
              </a:stretch>
            </a:blipFill>
          </p:spPr>
          <p:txBody>
            <a:bodyPr wrap="square" lIns="0" tIns="0" rIns="0" bIns="0" rtlCol="0"/>
            <a:lstStyle/>
            <a:p>
              <a:endParaRPr/>
            </a:p>
          </p:txBody>
        </p:sp>
        <p:sp>
          <p:nvSpPr>
            <p:cNvPr id="22" name="object 22"/>
            <p:cNvSpPr/>
            <p:nvPr/>
          </p:nvSpPr>
          <p:spPr>
            <a:xfrm>
              <a:off x="6242049" y="6419849"/>
              <a:ext cx="377190" cy="316230"/>
            </a:xfrm>
            <a:prstGeom prst="rect">
              <a:avLst/>
            </a:prstGeom>
            <a:blipFill>
              <a:blip r:embed="rId13" cstate="print"/>
              <a:stretch>
                <a:fillRect/>
              </a:stretch>
            </a:blipFill>
          </p:spPr>
          <p:txBody>
            <a:bodyPr wrap="square" lIns="0" tIns="0" rIns="0" bIns="0" rtlCol="0"/>
            <a:lstStyle/>
            <a:p>
              <a:endParaRPr/>
            </a:p>
          </p:txBody>
        </p:sp>
        <p:sp>
          <p:nvSpPr>
            <p:cNvPr id="23" name="object 23"/>
            <p:cNvSpPr/>
            <p:nvPr/>
          </p:nvSpPr>
          <p:spPr>
            <a:xfrm>
              <a:off x="6010910" y="6144260"/>
              <a:ext cx="377189" cy="316230"/>
            </a:xfrm>
            <a:prstGeom prst="rect">
              <a:avLst/>
            </a:prstGeom>
            <a:blipFill>
              <a:blip r:embed="rId14" cstate="print"/>
              <a:stretch>
                <a:fillRect/>
              </a:stretch>
            </a:blipFill>
          </p:spPr>
          <p:txBody>
            <a:bodyPr wrap="square" lIns="0" tIns="0" rIns="0" bIns="0" rtlCol="0"/>
            <a:lstStyle/>
            <a:p>
              <a:endParaRPr/>
            </a:p>
          </p:txBody>
        </p:sp>
        <p:sp>
          <p:nvSpPr>
            <p:cNvPr id="24" name="object 24"/>
            <p:cNvSpPr/>
            <p:nvPr/>
          </p:nvSpPr>
          <p:spPr>
            <a:xfrm>
              <a:off x="5806439" y="5900419"/>
              <a:ext cx="377189" cy="316230"/>
            </a:xfrm>
            <a:prstGeom prst="rect">
              <a:avLst/>
            </a:prstGeom>
            <a:blipFill>
              <a:blip r:embed="rId15" cstate="print"/>
              <a:stretch>
                <a:fillRect/>
              </a:stretch>
            </a:blipFill>
          </p:spPr>
          <p:txBody>
            <a:bodyPr wrap="square" lIns="0" tIns="0" rIns="0" bIns="0" rtlCol="0"/>
            <a:lstStyle/>
            <a:p>
              <a:endParaRPr/>
            </a:p>
          </p:txBody>
        </p:sp>
        <p:sp>
          <p:nvSpPr>
            <p:cNvPr id="25" name="object 25"/>
            <p:cNvSpPr/>
            <p:nvPr/>
          </p:nvSpPr>
          <p:spPr>
            <a:xfrm>
              <a:off x="5589269" y="5641339"/>
              <a:ext cx="377189" cy="316230"/>
            </a:xfrm>
            <a:prstGeom prst="rect">
              <a:avLst/>
            </a:prstGeom>
            <a:blipFill>
              <a:blip r:embed="rId16" cstate="print"/>
              <a:stretch>
                <a:fillRect/>
              </a:stretch>
            </a:blipFill>
          </p:spPr>
          <p:txBody>
            <a:bodyPr wrap="square" lIns="0" tIns="0" rIns="0" bIns="0" rtlCol="0"/>
            <a:lstStyle/>
            <a:p>
              <a:endParaRPr/>
            </a:p>
          </p:txBody>
        </p:sp>
        <p:sp>
          <p:nvSpPr>
            <p:cNvPr id="26" name="object 26"/>
            <p:cNvSpPr/>
            <p:nvPr/>
          </p:nvSpPr>
          <p:spPr>
            <a:xfrm>
              <a:off x="5383530" y="5397499"/>
              <a:ext cx="378460" cy="316230"/>
            </a:xfrm>
            <a:prstGeom prst="rect">
              <a:avLst/>
            </a:prstGeom>
            <a:blipFill>
              <a:blip r:embed="rId17" cstate="print"/>
              <a:stretch>
                <a:fillRect/>
              </a:stretch>
            </a:blipFill>
          </p:spPr>
          <p:txBody>
            <a:bodyPr wrap="square" lIns="0" tIns="0" rIns="0" bIns="0" rtlCol="0"/>
            <a:lstStyle/>
            <a:p>
              <a:endParaRPr/>
            </a:p>
          </p:txBody>
        </p:sp>
        <p:sp>
          <p:nvSpPr>
            <p:cNvPr id="27" name="object 27"/>
            <p:cNvSpPr/>
            <p:nvPr/>
          </p:nvSpPr>
          <p:spPr>
            <a:xfrm>
              <a:off x="5137149" y="5135879"/>
              <a:ext cx="377189" cy="316230"/>
            </a:xfrm>
            <a:prstGeom prst="rect">
              <a:avLst/>
            </a:prstGeom>
            <a:blipFill>
              <a:blip r:embed="rId18" cstate="print"/>
              <a:stretch>
                <a:fillRect/>
              </a:stretch>
            </a:blipFill>
          </p:spPr>
          <p:txBody>
            <a:bodyPr wrap="square" lIns="0" tIns="0" rIns="0" bIns="0" rtlCol="0"/>
            <a:lstStyle/>
            <a:p>
              <a:endParaRPr/>
            </a:p>
          </p:txBody>
        </p:sp>
        <p:sp>
          <p:nvSpPr>
            <p:cNvPr id="28" name="object 28"/>
            <p:cNvSpPr/>
            <p:nvPr/>
          </p:nvSpPr>
          <p:spPr>
            <a:xfrm>
              <a:off x="4893310" y="4845050"/>
              <a:ext cx="377189" cy="316230"/>
            </a:xfrm>
            <a:prstGeom prst="rect">
              <a:avLst/>
            </a:prstGeom>
            <a:blipFill>
              <a:blip r:embed="rId19" cstate="print"/>
              <a:stretch>
                <a:fillRect/>
              </a:stretch>
            </a:blipFill>
          </p:spPr>
          <p:txBody>
            <a:bodyPr wrap="square" lIns="0" tIns="0" rIns="0" bIns="0" rtlCol="0"/>
            <a:lstStyle/>
            <a:p>
              <a:endParaRPr/>
            </a:p>
          </p:txBody>
        </p:sp>
        <p:sp>
          <p:nvSpPr>
            <p:cNvPr id="29" name="object 29"/>
            <p:cNvSpPr/>
            <p:nvPr/>
          </p:nvSpPr>
          <p:spPr>
            <a:xfrm>
              <a:off x="4743449" y="1907539"/>
              <a:ext cx="39370" cy="5184140"/>
            </a:xfrm>
            <a:custGeom>
              <a:avLst/>
              <a:gdLst/>
              <a:ahLst/>
              <a:cxnLst/>
              <a:rect l="l" t="t" r="r" b="b"/>
              <a:pathLst>
                <a:path w="39370" h="5184140">
                  <a:moveTo>
                    <a:pt x="0" y="0"/>
                  </a:moveTo>
                  <a:lnTo>
                    <a:pt x="39370" y="5184140"/>
                  </a:lnTo>
                </a:path>
              </a:pathLst>
            </a:custGeom>
            <a:ln w="3175">
              <a:solidFill>
                <a:srgbClr val="000000"/>
              </a:solidFill>
              <a:prstDash val="sysDot"/>
            </a:ln>
          </p:spPr>
          <p:txBody>
            <a:bodyPr wrap="square" lIns="0" tIns="0" rIns="0" bIns="0" rtlCol="0"/>
            <a:lstStyle/>
            <a:p>
              <a:endParaRPr/>
            </a:p>
          </p:txBody>
        </p:sp>
        <p:sp>
          <p:nvSpPr>
            <p:cNvPr id="30" name="object 30"/>
            <p:cNvSpPr/>
            <p:nvPr/>
          </p:nvSpPr>
          <p:spPr>
            <a:xfrm>
              <a:off x="4080510" y="3775710"/>
              <a:ext cx="552450" cy="311150"/>
            </a:xfrm>
            <a:custGeom>
              <a:avLst/>
              <a:gdLst/>
              <a:ahLst/>
              <a:cxnLst/>
              <a:rect l="l" t="t" r="r" b="b"/>
              <a:pathLst>
                <a:path w="552450" h="311150">
                  <a:moveTo>
                    <a:pt x="0" y="311150"/>
                  </a:moveTo>
                  <a:lnTo>
                    <a:pt x="191769" y="182879"/>
                  </a:lnTo>
                  <a:lnTo>
                    <a:pt x="270645" y="131188"/>
                  </a:lnTo>
                  <a:lnTo>
                    <a:pt x="333519" y="91405"/>
                  </a:lnTo>
                  <a:lnTo>
                    <a:pt x="382653" y="61898"/>
                  </a:lnTo>
                  <a:lnTo>
                    <a:pt x="420308" y="41036"/>
                  </a:lnTo>
                  <a:lnTo>
                    <a:pt x="470229" y="18720"/>
                  </a:lnTo>
                  <a:lnTo>
                    <a:pt x="515554" y="9291"/>
                  </a:lnTo>
                  <a:lnTo>
                    <a:pt x="531826" y="6034"/>
                  </a:lnTo>
                  <a:lnTo>
                    <a:pt x="552450" y="0"/>
                  </a:lnTo>
                </a:path>
              </a:pathLst>
            </a:custGeom>
            <a:ln w="3175">
              <a:solidFill>
                <a:srgbClr val="000000"/>
              </a:solidFill>
            </a:ln>
          </p:spPr>
          <p:txBody>
            <a:bodyPr wrap="square" lIns="0" tIns="0" rIns="0" bIns="0" rtlCol="0"/>
            <a:lstStyle/>
            <a:p>
              <a:endParaRPr/>
            </a:p>
          </p:txBody>
        </p:sp>
        <p:sp>
          <p:nvSpPr>
            <p:cNvPr id="31" name="object 31"/>
            <p:cNvSpPr/>
            <p:nvPr/>
          </p:nvSpPr>
          <p:spPr>
            <a:xfrm>
              <a:off x="3952240" y="3726179"/>
              <a:ext cx="830580" cy="445770"/>
            </a:xfrm>
            <a:custGeom>
              <a:avLst/>
              <a:gdLst/>
              <a:ahLst/>
              <a:cxnLst/>
              <a:rect l="l" t="t" r="r" b="b"/>
              <a:pathLst>
                <a:path w="830579" h="445770">
                  <a:moveTo>
                    <a:pt x="163830" y="401320"/>
                  </a:moveTo>
                  <a:lnTo>
                    <a:pt x="104140" y="311150"/>
                  </a:lnTo>
                  <a:lnTo>
                    <a:pt x="0" y="445770"/>
                  </a:lnTo>
                  <a:lnTo>
                    <a:pt x="163830" y="401320"/>
                  </a:lnTo>
                  <a:close/>
                </a:path>
                <a:path w="830579" h="445770">
                  <a:moveTo>
                    <a:pt x="830580" y="17780"/>
                  </a:moveTo>
                  <a:lnTo>
                    <a:pt x="660400" y="0"/>
                  </a:lnTo>
                  <a:lnTo>
                    <a:pt x="683260" y="105410"/>
                  </a:lnTo>
                  <a:lnTo>
                    <a:pt x="830580" y="17780"/>
                  </a:lnTo>
                  <a:close/>
                </a:path>
              </a:pathLst>
            </a:custGeom>
            <a:solidFill>
              <a:srgbClr val="000000"/>
            </a:solidFill>
          </p:spPr>
          <p:txBody>
            <a:bodyPr wrap="square" lIns="0" tIns="0" rIns="0" bIns="0" rtlCol="0"/>
            <a:lstStyle/>
            <a:p>
              <a:endParaRPr/>
            </a:p>
          </p:txBody>
        </p:sp>
      </p:grpSp>
      <p:sp>
        <p:nvSpPr>
          <p:cNvPr id="32" name="object 32"/>
          <p:cNvSpPr txBox="1"/>
          <p:nvPr/>
        </p:nvSpPr>
        <p:spPr>
          <a:xfrm>
            <a:off x="1070610" y="2025650"/>
            <a:ext cx="2232025" cy="421640"/>
          </a:xfrm>
          <a:prstGeom prst="rect">
            <a:avLst/>
          </a:prstGeom>
        </p:spPr>
        <p:txBody>
          <a:bodyPr vert="horz" wrap="square" lIns="0" tIns="12700" rIns="0" bIns="0" rtlCol="0">
            <a:spAutoFit/>
          </a:bodyPr>
          <a:lstStyle/>
          <a:p>
            <a:pPr marL="12700">
              <a:lnSpc>
                <a:spcPct val="100000"/>
              </a:lnSpc>
              <a:spcBef>
                <a:spcPts val="100"/>
              </a:spcBef>
            </a:pPr>
            <a:r>
              <a:rPr sz="2600" dirty="0">
                <a:latin typeface="Liberation Sans"/>
                <a:cs typeface="Liberation Sans"/>
              </a:rPr>
              <a:t>polarized</a:t>
            </a:r>
            <a:r>
              <a:rPr sz="2600" spc="-85" dirty="0">
                <a:latin typeface="Liberation Sans"/>
                <a:cs typeface="Liberation Sans"/>
              </a:rPr>
              <a:t> </a:t>
            </a:r>
            <a:r>
              <a:rPr sz="2600" dirty="0">
                <a:latin typeface="Liberation Sans"/>
                <a:cs typeface="Liberation Sans"/>
              </a:rPr>
              <a:t>wave</a:t>
            </a:r>
            <a:endParaRPr sz="2600">
              <a:latin typeface="Liberation Sans"/>
              <a:cs typeface="Liberation Sans"/>
            </a:endParaRPr>
          </a:p>
        </p:txBody>
      </p:sp>
      <p:sp>
        <p:nvSpPr>
          <p:cNvPr id="33" name="object 33"/>
          <p:cNvSpPr txBox="1"/>
          <p:nvPr/>
        </p:nvSpPr>
        <p:spPr>
          <a:xfrm>
            <a:off x="6026150" y="2708909"/>
            <a:ext cx="1807210" cy="792480"/>
          </a:xfrm>
          <a:prstGeom prst="rect">
            <a:avLst/>
          </a:prstGeom>
        </p:spPr>
        <p:txBody>
          <a:bodyPr vert="horz" wrap="square" lIns="0" tIns="45720" rIns="0" bIns="0" rtlCol="0">
            <a:spAutoFit/>
          </a:bodyPr>
          <a:lstStyle/>
          <a:p>
            <a:pPr marL="12700" marR="5080">
              <a:lnSpc>
                <a:spcPts val="2920"/>
              </a:lnSpc>
              <a:spcBef>
                <a:spcPts val="360"/>
              </a:spcBef>
            </a:pPr>
            <a:r>
              <a:rPr sz="2600" spc="5" dirty="0">
                <a:latin typeface="Liberation Sans"/>
                <a:cs typeface="Liberation Sans"/>
              </a:rPr>
              <a:t>No</a:t>
            </a:r>
            <a:r>
              <a:rPr sz="2600" spc="-75" dirty="0">
                <a:latin typeface="Liberation Sans"/>
                <a:cs typeface="Liberation Sans"/>
              </a:rPr>
              <a:t> </a:t>
            </a:r>
            <a:r>
              <a:rPr sz="2600" spc="-5" dirty="0">
                <a:latin typeface="Liberation Sans"/>
                <a:cs typeface="Liberation Sans"/>
              </a:rPr>
              <a:t>reflected  </a:t>
            </a:r>
            <a:r>
              <a:rPr sz="2600" dirty="0">
                <a:latin typeface="Liberation Sans"/>
                <a:cs typeface="Liberation Sans"/>
              </a:rPr>
              <a:t>wave</a:t>
            </a:r>
            <a:endParaRPr sz="2600">
              <a:latin typeface="Liberation Sans"/>
              <a:cs typeface="Liberation Sans"/>
            </a:endParaRPr>
          </a:p>
        </p:txBody>
      </p:sp>
      <p:sp>
        <p:nvSpPr>
          <p:cNvPr id="34" name="object 34"/>
          <p:cNvSpPr txBox="1"/>
          <p:nvPr/>
        </p:nvSpPr>
        <p:spPr>
          <a:xfrm>
            <a:off x="4100829" y="3274059"/>
            <a:ext cx="338455" cy="572135"/>
          </a:xfrm>
          <a:prstGeom prst="rect">
            <a:avLst/>
          </a:prstGeom>
        </p:spPr>
        <p:txBody>
          <a:bodyPr vert="horz" wrap="square" lIns="0" tIns="12700" rIns="0" bIns="0" rtlCol="0">
            <a:spAutoFit/>
          </a:bodyPr>
          <a:lstStyle/>
          <a:p>
            <a:pPr marL="12700">
              <a:lnSpc>
                <a:spcPts val="2870"/>
              </a:lnSpc>
              <a:spcBef>
                <a:spcPts val="100"/>
              </a:spcBef>
            </a:pPr>
            <a:r>
              <a:rPr sz="2800" dirty="0">
                <a:latin typeface="Liberation Sans"/>
                <a:cs typeface="Liberation Sans"/>
              </a:rPr>
              <a:t>θ</a:t>
            </a:r>
            <a:endParaRPr sz="2800">
              <a:latin typeface="Liberation Sans"/>
              <a:cs typeface="Liberation Sans"/>
            </a:endParaRPr>
          </a:p>
          <a:p>
            <a:pPr marL="210820">
              <a:lnSpc>
                <a:spcPts val="1430"/>
              </a:lnSpc>
            </a:pPr>
            <a:r>
              <a:rPr sz="1600" spc="10" dirty="0">
                <a:latin typeface="Liberation Sans"/>
                <a:cs typeface="Liberation Sans"/>
              </a:rPr>
              <a:t>p</a:t>
            </a:r>
            <a:endParaRPr sz="1600">
              <a:latin typeface="Liberation Sans"/>
              <a:cs typeface="Liberation Sans"/>
            </a:endParaRPr>
          </a:p>
        </p:txBody>
      </p:sp>
      <p:sp>
        <p:nvSpPr>
          <p:cNvPr id="35" name="object 35"/>
          <p:cNvSpPr txBox="1"/>
          <p:nvPr/>
        </p:nvSpPr>
        <p:spPr>
          <a:xfrm>
            <a:off x="5073650" y="5830570"/>
            <a:ext cx="290830" cy="570865"/>
          </a:xfrm>
          <a:prstGeom prst="rect">
            <a:avLst/>
          </a:prstGeom>
        </p:spPr>
        <p:txBody>
          <a:bodyPr vert="horz" wrap="square" lIns="0" tIns="12700" rIns="0" bIns="0" rtlCol="0">
            <a:spAutoFit/>
          </a:bodyPr>
          <a:lstStyle/>
          <a:p>
            <a:pPr marL="12700">
              <a:lnSpc>
                <a:spcPts val="2865"/>
              </a:lnSpc>
              <a:spcBef>
                <a:spcPts val="100"/>
              </a:spcBef>
            </a:pPr>
            <a:r>
              <a:rPr sz="2800" dirty="0">
                <a:latin typeface="Liberation Sans"/>
                <a:cs typeface="Liberation Sans"/>
              </a:rPr>
              <a:t>θ</a:t>
            </a:r>
            <a:endParaRPr sz="2800">
              <a:latin typeface="Liberation Sans"/>
              <a:cs typeface="Liberation Sans"/>
            </a:endParaRPr>
          </a:p>
          <a:p>
            <a:pPr marR="5080" algn="r">
              <a:lnSpc>
                <a:spcPts val="1425"/>
              </a:lnSpc>
            </a:pPr>
            <a:r>
              <a:rPr sz="1600" spc="5" dirty="0">
                <a:latin typeface="Liberation Sans"/>
                <a:cs typeface="Liberation Sans"/>
              </a:rPr>
              <a:t>r</a:t>
            </a:r>
            <a:endParaRPr sz="1600">
              <a:latin typeface="Liberation Sans"/>
              <a:cs typeface="Liberation Sans"/>
            </a:endParaRPr>
          </a:p>
        </p:txBody>
      </p:sp>
      <p:grpSp>
        <p:nvGrpSpPr>
          <p:cNvPr id="36" name="object 36"/>
          <p:cNvGrpSpPr/>
          <p:nvPr/>
        </p:nvGrpSpPr>
        <p:grpSpPr>
          <a:xfrm>
            <a:off x="4782820" y="5651500"/>
            <a:ext cx="1270000" cy="372110"/>
            <a:chOff x="4782820" y="5651500"/>
            <a:chExt cx="1270000" cy="372110"/>
          </a:xfrm>
        </p:grpSpPr>
        <p:sp>
          <p:nvSpPr>
            <p:cNvPr id="37" name="object 37"/>
            <p:cNvSpPr/>
            <p:nvPr/>
          </p:nvSpPr>
          <p:spPr>
            <a:xfrm>
              <a:off x="4930140" y="5702300"/>
              <a:ext cx="970280" cy="269240"/>
            </a:xfrm>
            <a:custGeom>
              <a:avLst/>
              <a:gdLst/>
              <a:ahLst/>
              <a:cxnLst/>
              <a:rect l="l" t="t" r="r" b="b"/>
              <a:pathLst>
                <a:path w="970279" h="269239">
                  <a:moveTo>
                    <a:pt x="0" y="0"/>
                  </a:moveTo>
                  <a:lnTo>
                    <a:pt x="342900" y="115569"/>
                  </a:lnTo>
                  <a:lnTo>
                    <a:pt x="447694" y="150580"/>
                  </a:lnTo>
                  <a:lnTo>
                    <a:pt x="536936" y="179271"/>
                  </a:lnTo>
                  <a:lnTo>
                    <a:pt x="612298" y="202312"/>
                  </a:lnTo>
                  <a:lnTo>
                    <a:pt x="675451" y="220372"/>
                  </a:lnTo>
                  <a:lnTo>
                    <a:pt x="728067" y="234121"/>
                  </a:lnTo>
                  <a:lnTo>
                    <a:pt x="771818" y="244229"/>
                  </a:lnTo>
                  <a:lnTo>
                    <a:pt x="839412" y="256196"/>
                  </a:lnTo>
                  <a:lnTo>
                    <a:pt x="891607" y="261628"/>
                  </a:lnTo>
                  <a:lnTo>
                    <a:pt x="916108" y="263568"/>
                  </a:lnTo>
                  <a:lnTo>
                    <a:pt x="941775" y="265882"/>
                  </a:lnTo>
                  <a:lnTo>
                    <a:pt x="970280" y="269240"/>
                  </a:lnTo>
                </a:path>
              </a:pathLst>
            </a:custGeom>
            <a:ln w="3175">
              <a:solidFill>
                <a:srgbClr val="000000"/>
              </a:solidFill>
            </a:ln>
          </p:spPr>
          <p:txBody>
            <a:bodyPr wrap="square" lIns="0" tIns="0" rIns="0" bIns="0" rtlCol="0"/>
            <a:lstStyle/>
            <a:p>
              <a:endParaRPr/>
            </a:p>
          </p:txBody>
        </p:sp>
        <p:sp>
          <p:nvSpPr>
            <p:cNvPr id="38" name="object 38"/>
            <p:cNvSpPr/>
            <p:nvPr/>
          </p:nvSpPr>
          <p:spPr>
            <a:xfrm>
              <a:off x="4782820" y="5651499"/>
              <a:ext cx="1270000" cy="372110"/>
            </a:xfrm>
            <a:custGeom>
              <a:avLst/>
              <a:gdLst/>
              <a:ahLst/>
              <a:cxnLst/>
              <a:rect l="l" t="t" r="r" b="b"/>
              <a:pathLst>
                <a:path w="1270000" h="372110">
                  <a:moveTo>
                    <a:pt x="171450" y="1270"/>
                  </a:moveTo>
                  <a:lnTo>
                    <a:pt x="0" y="0"/>
                  </a:lnTo>
                  <a:lnTo>
                    <a:pt x="135890" y="102870"/>
                  </a:lnTo>
                  <a:lnTo>
                    <a:pt x="171450" y="1270"/>
                  </a:lnTo>
                  <a:close/>
                </a:path>
                <a:path w="1270000" h="372110">
                  <a:moveTo>
                    <a:pt x="1270000" y="334010"/>
                  </a:moveTo>
                  <a:lnTo>
                    <a:pt x="1113790" y="265430"/>
                  </a:lnTo>
                  <a:lnTo>
                    <a:pt x="1103630" y="372110"/>
                  </a:lnTo>
                  <a:lnTo>
                    <a:pt x="1270000" y="334010"/>
                  </a:lnTo>
                  <a:close/>
                </a:path>
              </a:pathLst>
            </a:custGeom>
            <a:solidFill>
              <a:srgbClr val="000000"/>
            </a:solidFill>
          </p:spPr>
          <p:txBody>
            <a:bodyPr wrap="square" lIns="0" tIns="0" rIns="0" bIns="0" rtlCol="0"/>
            <a:lstStyle/>
            <a:p>
              <a:endParaRPr/>
            </a:p>
          </p:txBody>
        </p:sp>
      </p:grpSp>
      <p:sp>
        <p:nvSpPr>
          <p:cNvPr id="39" name="object 39"/>
          <p:cNvSpPr txBox="1">
            <a:spLocks noGrp="1"/>
          </p:cNvSpPr>
          <p:nvPr>
            <p:ph type="title"/>
          </p:nvPr>
        </p:nvSpPr>
        <p:spPr>
          <a:xfrm>
            <a:off x="220979" y="369569"/>
            <a:ext cx="9515475" cy="850900"/>
          </a:xfrm>
          <a:prstGeom prst="rect">
            <a:avLst/>
          </a:prstGeom>
        </p:spPr>
        <p:txBody>
          <a:bodyPr vert="horz" wrap="square" lIns="0" tIns="48895" rIns="0" bIns="0" rtlCol="0">
            <a:spAutoFit/>
          </a:bodyPr>
          <a:lstStyle/>
          <a:p>
            <a:pPr marL="12700" marR="5080">
              <a:lnSpc>
                <a:spcPts val="3140"/>
              </a:lnSpc>
              <a:spcBef>
                <a:spcPts val="385"/>
              </a:spcBef>
            </a:pPr>
            <a:r>
              <a:rPr dirty="0"/>
              <a:t>If </a:t>
            </a:r>
            <a:r>
              <a:rPr spc="-5" dirty="0"/>
              <a:t>an wave polarised in plane of paper </a:t>
            </a:r>
            <a:r>
              <a:rPr dirty="0"/>
              <a:t>is </a:t>
            </a:r>
            <a:r>
              <a:rPr spc="-5" dirty="0"/>
              <a:t>incident at Brewster  angle, then there will be no reflected</a:t>
            </a:r>
            <a:r>
              <a:rPr spc="5" dirty="0"/>
              <a:t> </a:t>
            </a:r>
            <a:r>
              <a:rPr spc="-5" dirty="0"/>
              <a:t>beam!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047740" y="826769"/>
            <a:ext cx="124460" cy="260350"/>
          </a:xfrm>
          <a:prstGeom prst="rect">
            <a:avLst/>
          </a:prstGeom>
        </p:spPr>
        <p:txBody>
          <a:bodyPr vert="horz" wrap="square" lIns="0" tIns="11430" rIns="0" bIns="0" rtlCol="0">
            <a:spAutoFit/>
          </a:bodyPr>
          <a:lstStyle/>
          <a:p>
            <a:pPr marL="12700">
              <a:lnSpc>
                <a:spcPct val="100000"/>
              </a:lnSpc>
              <a:spcBef>
                <a:spcPts val="90"/>
              </a:spcBef>
            </a:pPr>
            <a:r>
              <a:rPr sz="1550" i="1" dirty="0">
                <a:latin typeface="Liberation Serif"/>
                <a:cs typeface="Liberation Serif"/>
              </a:rPr>
              <a:t>p</a:t>
            </a:r>
            <a:endParaRPr sz="1550">
              <a:latin typeface="Liberation Serif"/>
              <a:cs typeface="Liberation Serif"/>
            </a:endParaRPr>
          </a:p>
        </p:txBody>
      </p:sp>
      <p:sp>
        <p:nvSpPr>
          <p:cNvPr id="3" name="object 3"/>
          <p:cNvSpPr txBox="1"/>
          <p:nvPr/>
        </p:nvSpPr>
        <p:spPr>
          <a:xfrm>
            <a:off x="6846569" y="581660"/>
            <a:ext cx="285750" cy="260350"/>
          </a:xfrm>
          <a:prstGeom prst="rect">
            <a:avLst/>
          </a:prstGeom>
        </p:spPr>
        <p:txBody>
          <a:bodyPr vert="horz" wrap="square" lIns="0" tIns="11430" rIns="0" bIns="0" rtlCol="0">
            <a:spAutoFit/>
          </a:bodyPr>
          <a:lstStyle/>
          <a:p>
            <a:pPr marL="12700">
              <a:lnSpc>
                <a:spcPct val="100000"/>
              </a:lnSpc>
              <a:spcBef>
                <a:spcPts val="90"/>
              </a:spcBef>
            </a:pPr>
            <a:r>
              <a:rPr sz="1550" spc="35" dirty="0">
                <a:latin typeface="OpenSymbol"/>
                <a:cs typeface="OpenSymbol"/>
              </a:rPr>
              <a:t>−</a:t>
            </a:r>
            <a:r>
              <a:rPr sz="1550" dirty="0">
                <a:latin typeface="Liberation Serif"/>
                <a:cs typeface="Liberation Serif"/>
              </a:rPr>
              <a:t>1</a:t>
            </a:r>
            <a:endParaRPr sz="1550">
              <a:latin typeface="Liberation Serif"/>
              <a:cs typeface="Liberation Serif"/>
            </a:endParaRPr>
          </a:p>
        </p:txBody>
      </p:sp>
      <p:sp>
        <p:nvSpPr>
          <p:cNvPr id="4" name="object 4"/>
          <p:cNvSpPr txBox="1"/>
          <p:nvPr/>
        </p:nvSpPr>
        <p:spPr>
          <a:xfrm>
            <a:off x="7268209" y="375919"/>
            <a:ext cx="346710" cy="417195"/>
          </a:xfrm>
          <a:prstGeom prst="rect">
            <a:avLst/>
          </a:prstGeom>
        </p:spPr>
        <p:txBody>
          <a:bodyPr vert="horz" wrap="square" lIns="0" tIns="15240" rIns="0" bIns="0" rtlCol="0">
            <a:spAutoFit/>
          </a:bodyPr>
          <a:lstStyle/>
          <a:p>
            <a:pPr marL="38100">
              <a:lnSpc>
                <a:spcPct val="100000"/>
              </a:lnSpc>
              <a:spcBef>
                <a:spcPts val="120"/>
              </a:spcBef>
            </a:pPr>
            <a:r>
              <a:rPr sz="2550" i="1" spc="35" dirty="0">
                <a:latin typeface="Liberation Serif"/>
                <a:cs typeface="Liberation Serif"/>
              </a:rPr>
              <a:t>n</a:t>
            </a:r>
            <a:r>
              <a:rPr sz="2325" spc="52" baseline="-21505" dirty="0">
                <a:latin typeface="Liberation Serif"/>
                <a:cs typeface="Liberation Serif"/>
              </a:rPr>
              <a:t>2</a:t>
            </a:r>
            <a:endParaRPr sz="2325" baseline="-21505">
              <a:latin typeface="Liberation Serif"/>
              <a:cs typeface="Liberation Serif"/>
            </a:endParaRPr>
          </a:p>
        </p:txBody>
      </p:sp>
      <p:sp>
        <p:nvSpPr>
          <p:cNvPr id="5" name="object 5"/>
          <p:cNvSpPr/>
          <p:nvPr/>
        </p:nvSpPr>
        <p:spPr>
          <a:xfrm>
            <a:off x="7278369" y="855980"/>
            <a:ext cx="307340" cy="15240"/>
          </a:xfrm>
          <a:custGeom>
            <a:avLst/>
            <a:gdLst/>
            <a:ahLst/>
            <a:cxnLst/>
            <a:rect l="l" t="t" r="r" b="b"/>
            <a:pathLst>
              <a:path w="307340" h="15240">
                <a:moveTo>
                  <a:pt x="307339" y="0"/>
                </a:moveTo>
                <a:lnTo>
                  <a:pt x="0" y="0"/>
                </a:lnTo>
                <a:lnTo>
                  <a:pt x="0" y="15240"/>
                </a:lnTo>
                <a:lnTo>
                  <a:pt x="307339" y="15240"/>
                </a:lnTo>
                <a:lnTo>
                  <a:pt x="307339" y="0"/>
                </a:lnTo>
                <a:close/>
              </a:path>
            </a:pathLst>
          </a:custGeom>
          <a:solidFill>
            <a:srgbClr val="000000"/>
          </a:solidFill>
        </p:spPr>
        <p:txBody>
          <a:bodyPr wrap="square" lIns="0" tIns="0" rIns="0" bIns="0" rtlCol="0"/>
          <a:lstStyle/>
          <a:p>
            <a:endParaRPr/>
          </a:p>
        </p:txBody>
      </p:sp>
      <p:sp>
        <p:nvSpPr>
          <p:cNvPr id="6" name="object 6"/>
          <p:cNvSpPr txBox="1"/>
          <p:nvPr/>
        </p:nvSpPr>
        <p:spPr>
          <a:xfrm>
            <a:off x="5831840" y="610869"/>
            <a:ext cx="1938655" cy="417195"/>
          </a:xfrm>
          <a:prstGeom prst="rect">
            <a:avLst/>
          </a:prstGeom>
        </p:spPr>
        <p:txBody>
          <a:bodyPr vert="horz" wrap="square" lIns="0" tIns="15240" rIns="0" bIns="0" rtlCol="0">
            <a:spAutoFit/>
          </a:bodyPr>
          <a:lstStyle/>
          <a:p>
            <a:pPr marL="38100">
              <a:lnSpc>
                <a:spcPct val="100000"/>
              </a:lnSpc>
              <a:spcBef>
                <a:spcPts val="120"/>
              </a:spcBef>
              <a:tabLst>
                <a:tab pos="1302385" algn="l"/>
                <a:tab pos="1787525" algn="l"/>
              </a:tabLst>
            </a:pPr>
            <a:r>
              <a:rPr sz="2550" spc="20" dirty="0">
                <a:latin typeface="OpenSymbol"/>
                <a:cs typeface="OpenSymbol"/>
              </a:rPr>
              <a:t>θ</a:t>
            </a:r>
            <a:r>
              <a:rPr sz="2550" spc="-229" dirty="0">
                <a:latin typeface="OpenSymbol"/>
                <a:cs typeface="OpenSymbol"/>
              </a:rPr>
              <a:t> </a:t>
            </a:r>
            <a:r>
              <a:rPr sz="2550" spc="65" dirty="0">
                <a:latin typeface="OpenSymbol"/>
                <a:cs typeface="OpenSymbol"/>
              </a:rPr>
              <a:t>=</a:t>
            </a:r>
            <a:r>
              <a:rPr sz="2550" spc="65" dirty="0">
                <a:latin typeface="Liberation Serif"/>
                <a:cs typeface="Liberation Serif"/>
              </a:rPr>
              <a:t>tan	</a:t>
            </a:r>
            <a:r>
              <a:rPr sz="2550" spc="15" dirty="0">
                <a:latin typeface="OpenSymbol"/>
                <a:cs typeface="OpenSymbol"/>
              </a:rPr>
              <a:t>(</a:t>
            </a:r>
            <a:r>
              <a:rPr sz="2550" spc="-810" dirty="0">
                <a:latin typeface="OpenSymbol"/>
                <a:cs typeface="OpenSymbol"/>
              </a:rPr>
              <a:t> </a:t>
            </a:r>
            <a:r>
              <a:rPr sz="3825" i="1" spc="30" baseline="-39215" dirty="0">
                <a:latin typeface="Liberation Serif"/>
                <a:cs typeface="Liberation Serif"/>
              </a:rPr>
              <a:t>n	</a:t>
            </a:r>
            <a:r>
              <a:rPr sz="2550" spc="15" dirty="0">
                <a:latin typeface="OpenSymbol"/>
                <a:cs typeface="OpenSymbol"/>
              </a:rPr>
              <a:t>)</a:t>
            </a:r>
            <a:endParaRPr sz="2550">
              <a:latin typeface="OpenSymbol"/>
              <a:cs typeface="OpenSymbol"/>
            </a:endParaRPr>
          </a:p>
        </p:txBody>
      </p:sp>
      <p:sp>
        <p:nvSpPr>
          <p:cNvPr id="7" name="object 7"/>
          <p:cNvSpPr txBox="1"/>
          <p:nvPr/>
        </p:nvSpPr>
        <p:spPr>
          <a:xfrm>
            <a:off x="7465059" y="1042669"/>
            <a:ext cx="124460" cy="260350"/>
          </a:xfrm>
          <a:prstGeom prst="rect">
            <a:avLst/>
          </a:prstGeom>
        </p:spPr>
        <p:txBody>
          <a:bodyPr vert="horz" wrap="square" lIns="0" tIns="11430" rIns="0" bIns="0" rtlCol="0">
            <a:spAutoFit/>
          </a:bodyPr>
          <a:lstStyle/>
          <a:p>
            <a:pPr marL="12700">
              <a:lnSpc>
                <a:spcPct val="100000"/>
              </a:lnSpc>
              <a:spcBef>
                <a:spcPts val="90"/>
              </a:spcBef>
            </a:pPr>
            <a:r>
              <a:rPr sz="1550" dirty="0">
                <a:latin typeface="Liberation Serif"/>
                <a:cs typeface="Liberation Serif"/>
              </a:rPr>
              <a:t>1</a:t>
            </a:r>
            <a:endParaRPr sz="1550">
              <a:latin typeface="Liberation Serif"/>
              <a:cs typeface="Liberation Serif"/>
            </a:endParaRPr>
          </a:p>
        </p:txBody>
      </p:sp>
      <p:sp>
        <p:nvSpPr>
          <p:cNvPr id="8" name="object 8"/>
          <p:cNvSpPr txBox="1">
            <a:spLocks noGrp="1"/>
          </p:cNvSpPr>
          <p:nvPr>
            <p:ph type="title"/>
          </p:nvPr>
        </p:nvSpPr>
        <p:spPr>
          <a:xfrm>
            <a:off x="596900" y="553719"/>
            <a:ext cx="4494530" cy="452120"/>
          </a:xfrm>
          <a:prstGeom prst="rect">
            <a:avLst/>
          </a:prstGeom>
        </p:spPr>
        <p:txBody>
          <a:bodyPr vert="horz" wrap="square" lIns="0" tIns="12700" rIns="0" bIns="0" rtlCol="0">
            <a:spAutoFit/>
          </a:bodyPr>
          <a:lstStyle/>
          <a:p>
            <a:pPr marL="12700">
              <a:lnSpc>
                <a:spcPct val="100000"/>
              </a:lnSpc>
              <a:spcBef>
                <a:spcPts val="100"/>
              </a:spcBef>
            </a:pPr>
            <a:r>
              <a:rPr b="1" spc="-5" dirty="0">
                <a:latin typeface="Liberation Sans"/>
                <a:cs typeface="Liberation Sans"/>
              </a:rPr>
              <a:t>Brewster </a:t>
            </a:r>
            <a:r>
              <a:rPr spc="-5" dirty="0"/>
              <a:t>angle is given by</a:t>
            </a:r>
            <a:r>
              <a:rPr spc="-40" dirty="0"/>
              <a:t> </a:t>
            </a:r>
            <a:r>
              <a:rPr dirty="0"/>
              <a:t>:</a:t>
            </a:r>
          </a:p>
        </p:txBody>
      </p:sp>
      <p:sp>
        <p:nvSpPr>
          <p:cNvPr id="9" name="object 9"/>
          <p:cNvSpPr txBox="1"/>
          <p:nvPr/>
        </p:nvSpPr>
        <p:spPr>
          <a:xfrm>
            <a:off x="687069" y="1658620"/>
            <a:ext cx="7711440" cy="1683385"/>
          </a:xfrm>
          <a:prstGeom prst="rect">
            <a:avLst/>
          </a:prstGeom>
        </p:spPr>
        <p:txBody>
          <a:bodyPr vert="horz" wrap="square" lIns="0" tIns="12700" rIns="0" bIns="0" rtlCol="0">
            <a:spAutoFit/>
          </a:bodyPr>
          <a:lstStyle/>
          <a:p>
            <a:pPr algn="ctr">
              <a:lnSpc>
                <a:spcPts val="2655"/>
              </a:lnSpc>
              <a:spcBef>
                <a:spcPts val="100"/>
              </a:spcBef>
              <a:tabLst>
                <a:tab pos="5621655" algn="l"/>
              </a:tabLst>
            </a:pPr>
            <a:r>
              <a:rPr sz="2600" spc="-5" dirty="0">
                <a:latin typeface="Liberation Sans"/>
                <a:cs typeface="Liberation Sans"/>
              </a:rPr>
              <a:t>If </a:t>
            </a:r>
            <a:r>
              <a:rPr sz="2600" dirty="0">
                <a:latin typeface="Liberation Sans"/>
                <a:cs typeface="Liberation Sans"/>
              </a:rPr>
              <a:t>wave </a:t>
            </a:r>
            <a:r>
              <a:rPr sz="2600" spc="-5" dirty="0">
                <a:latin typeface="Liberation Sans"/>
                <a:cs typeface="Liberation Sans"/>
              </a:rPr>
              <a:t>is </a:t>
            </a:r>
            <a:r>
              <a:rPr sz="2600" dirty="0">
                <a:latin typeface="Liberation Sans"/>
                <a:cs typeface="Liberation Sans"/>
              </a:rPr>
              <a:t>incident </a:t>
            </a:r>
            <a:r>
              <a:rPr sz="2600" spc="-5" dirty="0">
                <a:latin typeface="Liberation Sans"/>
                <a:cs typeface="Liberation Sans"/>
              </a:rPr>
              <a:t>from air to</a:t>
            </a:r>
            <a:r>
              <a:rPr sz="2600" spc="30" dirty="0">
                <a:latin typeface="Liberation Sans"/>
                <a:cs typeface="Liberation Sans"/>
              </a:rPr>
              <a:t> </a:t>
            </a:r>
            <a:r>
              <a:rPr sz="2600" dirty="0">
                <a:latin typeface="Liberation Sans"/>
                <a:cs typeface="Liberation Sans"/>
              </a:rPr>
              <a:t>glass,</a:t>
            </a:r>
            <a:r>
              <a:rPr sz="2600" spc="-5" dirty="0">
                <a:latin typeface="Liberation Sans"/>
                <a:cs typeface="Liberation Sans"/>
              </a:rPr>
              <a:t> </a:t>
            </a:r>
            <a:r>
              <a:rPr sz="2600" dirty="0">
                <a:latin typeface="Liberation Sans"/>
                <a:cs typeface="Liberation Sans"/>
              </a:rPr>
              <a:t>n	= 1.</a:t>
            </a:r>
            <a:r>
              <a:rPr sz="2600" spc="-100" dirty="0">
                <a:latin typeface="Liberation Sans"/>
                <a:cs typeface="Liberation Sans"/>
              </a:rPr>
              <a:t> </a:t>
            </a:r>
            <a:r>
              <a:rPr sz="2600" spc="-5" dirty="0">
                <a:latin typeface="Liberation Sans"/>
                <a:cs typeface="Liberation Sans"/>
              </a:rPr>
              <a:t>Therfore,</a:t>
            </a:r>
            <a:endParaRPr sz="2600">
              <a:latin typeface="Liberation Sans"/>
              <a:cs typeface="Liberation Sans"/>
            </a:endParaRPr>
          </a:p>
          <a:p>
            <a:pPr marR="2121535" algn="r">
              <a:lnSpc>
                <a:spcPts val="1335"/>
              </a:lnSpc>
            </a:pPr>
            <a:r>
              <a:rPr sz="1500" spc="5" dirty="0">
                <a:latin typeface="Liberation Sans"/>
                <a:cs typeface="Liberation Sans"/>
              </a:rPr>
              <a:t>1</a:t>
            </a:r>
            <a:endParaRPr sz="1500">
              <a:latin typeface="Liberation Sans"/>
              <a:cs typeface="Liberation Sans"/>
            </a:endParaRPr>
          </a:p>
          <a:p>
            <a:pPr>
              <a:lnSpc>
                <a:spcPct val="100000"/>
              </a:lnSpc>
              <a:spcBef>
                <a:spcPts val="10"/>
              </a:spcBef>
            </a:pPr>
            <a:endParaRPr sz="2250">
              <a:latin typeface="Liberation Sans"/>
              <a:cs typeface="Liberation Sans"/>
            </a:endParaRPr>
          </a:p>
          <a:p>
            <a:pPr marR="34925" algn="ctr">
              <a:lnSpc>
                <a:spcPts val="690"/>
              </a:lnSpc>
            </a:pPr>
            <a:r>
              <a:rPr sz="2550" spc="75" dirty="0">
                <a:latin typeface="OpenSymbol"/>
                <a:cs typeface="OpenSymbol"/>
              </a:rPr>
              <a:t>θ</a:t>
            </a:r>
            <a:r>
              <a:rPr sz="2325" i="1" spc="112" baseline="-21505" dirty="0">
                <a:latin typeface="Liberation Serif"/>
                <a:cs typeface="Liberation Serif"/>
              </a:rPr>
              <a:t>p</a:t>
            </a:r>
            <a:r>
              <a:rPr sz="2550" spc="75" dirty="0">
                <a:latin typeface="OpenSymbol"/>
                <a:cs typeface="OpenSymbol"/>
              </a:rPr>
              <a:t>=</a:t>
            </a:r>
            <a:r>
              <a:rPr sz="2550" spc="75" dirty="0">
                <a:latin typeface="Liberation Serif"/>
                <a:cs typeface="Liberation Serif"/>
              </a:rPr>
              <a:t>tan</a:t>
            </a:r>
            <a:r>
              <a:rPr sz="2325" spc="112" baseline="44802" dirty="0">
                <a:latin typeface="OpenSymbol"/>
                <a:cs typeface="OpenSymbol"/>
              </a:rPr>
              <a:t>−</a:t>
            </a:r>
            <a:r>
              <a:rPr sz="2325" spc="209" baseline="44802" dirty="0">
                <a:latin typeface="OpenSymbol"/>
                <a:cs typeface="OpenSymbol"/>
              </a:rPr>
              <a:t> </a:t>
            </a:r>
            <a:r>
              <a:rPr sz="2550" spc="114" dirty="0">
                <a:latin typeface="OpenSymbol"/>
                <a:cs typeface="OpenSymbol"/>
              </a:rPr>
              <a:t>(</a:t>
            </a:r>
            <a:r>
              <a:rPr sz="2550" i="1" spc="114" dirty="0">
                <a:latin typeface="Liberation Serif"/>
                <a:cs typeface="Liberation Serif"/>
              </a:rPr>
              <a:t>n</a:t>
            </a:r>
            <a:r>
              <a:rPr sz="2325" spc="172" baseline="-21505" dirty="0">
                <a:latin typeface="Liberation Serif"/>
                <a:cs typeface="Liberation Serif"/>
              </a:rPr>
              <a:t>2</a:t>
            </a:r>
            <a:r>
              <a:rPr sz="2550" spc="114" dirty="0">
                <a:latin typeface="OpenSymbol"/>
                <a:cs typeface="OpenSymbol"/>
              </a:rPr>
              <a:t>)⇒</a:t>
            </a:r>
            <a:r>
              <a:rPr sz="2550" spc="-880" dirty="0">
                <a:latin typeface="OpenSymbol"/>
                <a:cs typeface="OpenSymbol"/>
              </a:rPr>
              <a:t> </a:t>
            </a:r>
            <a:r>
              <a:rPr sz="2550" spc="15" dirty="0">
                <a:latin typeface="Liberation Serif"/>
                <a:cs typeface="Liberation Serif"/>
              </a:rPr>
              <a:t>tan</a:t>
            </a:r>
            <a:r>
              <a:rPr sz="2550" spc="-360" dirty="0">
                <a:latin typeface="Liberation Serif"/>
                <a:cs typeface="Liberation Serif"/>
              </a:rPr>
              <a:t> </a:t>
            </a:r>
            <a:r>
              <a:rPr sz="2550" spc="85" dirty="0">
                <a:latin typeface="OpenSymbol"/>
                <a:cs typeface="OpenSymbol"/>
              </a:rPr>
              <a:t>(θ</a:t>
            </a:r>
            <a:r>
              <a:rPr sz="2325" i="1" spc="127" baseline="-21505" dirty="0">
                <a:latin typeface="Liberation Serif"/>
                <a:cs typeface="Liberation Serif"/>
              </a:rPr>
              <a:t>p</a:t>
            </a:r>
            <a:r>
              <a:rPr sz="2325" i="1" spc="-284" baseline="-21505" dirty="0">
                <a:latin typeface="Liberation Serif"/>
                <a:cs typeface="Liberation Serif"/>
              </a:rPr>
              <a:t> </a:t>
            </a:r>
            <a:r>
              <a:rPr sz="2550" spc="40" dirty="0">
                <a:latin typeface="OpenSymbol"/>
                <a:cs typeface="OpenSymbol"/>
              </a:rPr>
              <a:t>)=</a:t>
            </a:r>
            <a:r>
              <a:rPr sz="2550" i="1" spc="40" dirty="0">
                <a:latin typeface="Liberation Serif"/>
                <a:cs typeface="Liberation Serif"/>
              </a:rPr>
              <a:t>n</a:t>
            </a:r>
            <a:r>
              <a:rPr sz="2325" spc="60" baseline="-21505" dirty="0">
                <a:latin typeface="Liberation Serif"/>
                <a:cs typeface="Liberation Serif"/>
              </a:rPr>
              <a:t>2</a:t>
            </a:r>
            <a:endParaRPr sz="2325" baseline="-21505">
              <a:latin typeface="Liberation Serif"/>
              <a:cs typeface="Liberation Serif"/>
            </a:endParaRPr>
          </a:p>
          <a:p>
            <a:pPr marL="3157220">
              <a:lnSpc>
                <a:spcPts val="919"/>
              </a:lnSpc>
            </a:pPr>
            <a:r>
              <a:rPr sz="1550" dirty="0">
                <a:latin typeface="Liberation Serif"/>
                <a:cs typeface="Liberation Serif"/>
              </a:rPr>
              <a:t>1</a:t>
            </a:r>
            <a:endParaRPr sz="1550">
              <a:latin typeface="Liberation Serif"/>
              <a:cs typeface="Liberation Serif"/>
            </a:endParaRPr>
          </a:p>
          <a:p>
            <a:pPr>
              <a:lnSpc>
                <a:spcPct val="100000"/>
              </a:lnSpc>
              <a:spcBef>
                <a:spcPts val="10"/>
              </a:spcBef>
            </a:pPr>
            <a:endParaRPr sz="1550">
              <a:latin typeface="Liberation Serif"/>
              <a:cs typeface="Liberation Serif"/>
            </a:endParaRPr>
          </a:p>
          <a:p>
            <a:pPr marL="3081020">
              <a:lnSpc>
                <a:spcPct val="100000"/>
              </a:lnSpc>
            </a:pPr>
            <a:r>
              <a:rPr sz="2550" spc="110" dirty="0">
                <a:latin typeface="Liberation Serif"/>
                <a:cs typeface="Liberation Serif"/>
              </a:rPr>
              <a:t>sin</a:t>
            </a:r>
            <a:r>
              <a:rPr sz="2550" spc="110" dirty="0">
                <a:latin typeface="OpenSymbol"/>
                <a:cs typeface="OpenSymbol"/>
              </a:rPr>
              <a:t>(θ</a:t>
            </a:r>
            <a:r>
              <a:rPr sz="2325" i="1" spc="165" baseline="-21505" dirty="0">
                <a:latin typeface="Liberation Serif"/>
                <a:cs typeface="Liberation Serif"/>
              </a:rPr>
              <a:t>p</a:t>
            </a:r>
            <a:r>
              <a:rPr sz="2550" spc="110" dirty="0">
                <a:latin typeface="OpenSymbol"/>
                <a:cs typeface="OpenSymbol"/>
              </a:rPr>
              <a:t>)</a:t>
            </a:r>
            <a:r>
              <a:rPr sz="2550" spc="-825" dirty="0">
                <a:latin typeface="OpenSymbol"/>
                <a:cs typeface="OpenSymbol"/>
              </a:rPr>
              <a:t> </a:t>
            </a:r>
            <a:r>
              <a:rPr sz="3825" spc="67" baseline="-40305" dirty="0">
                <a:latin typeface="OpenSymbol"/>
                <a:cs typeface="OpenSymbol"/>
              </a:rPr>
              <a:t>=</a:t>
            </a:r>
            <a:r>
              <a:rPr sz="3825" i="1" spc="67" baseline="-40305" dirty="0">
                <a:latin typeface="Liberation Serif"/>
                <a:cs typeface="Liberation Serif"/>
              </a:rPr>
              <a:t>n</a:t>
            </a:r>
            <a:endParaRPr sz="3825" baseline="-40305">
              <a:latin typeface="Liberation Serif"/>
              <a:cs typeface="Liberation Serif"/>
            </a:endParaRPr>
          </a:p>
        </p:txBody>
      </p:sp>
      <p:sp>
        <p:nvSpPr>
          <p:cNvPr id="10" name="object 10"/>
          <p:cNvSpPr/>
          <p:nvPr/>
        </p:nvSpPr>
        <p:spPr>
          <a:xfrm>
            <a:off x="3719829" y="3404870"/>
            <a:ext cx="1043940" cy="15240"/>
          </a:xfrm>
          <a:custGeom>
            <a:avLst/>
            <a:gdLst/>
            <a:ahLst/>
            <a:cxnLst/>
            <a:rect l="l" t="t" r="r" b="b"/>
            <a:pathLst>
              <a:path w="1043939" h="15239">
                <a:moveTo>
                  <a:pt x="1043940" y="0"/>
                </a:moveTo>
                <a:lnTo>
                  <a:pt x="0" y="0"/>
                </a:lnTo>
                <a:lnTo>
                  <a:pt x="0" y="15239"/>
                </a:lnTo>
                <a:lnTo>
                  <a:pt x="1043940" y="15239"/>
                </a:lnTo>
                <a:lnTo>
                  <a:pt x="1043940" y="0"/>
                </a:lnTo>
                <a:close/>
              </a:path>
            </a:pathLst>
          </a:custGeom>
          <a:solidFill>
            <a:srgbClr val="000000"/>
          </a:solidFill>
        </p:spPr>
        <p:txBody>
          <a:bodyPr wrap="square" lIns="0" tIns="0" rIns="0" bIns="0" rtlCol="0"/>
          <a:lstStyle/>
          <a:p>
            <a:endParaRPr/>
          </a:p>
        </p:txBody>
      </p:sp>
      <p:sp>
        <p:nvSpPr>
          <p:cNvPr id="11" name="object 11"/>
          <p:cNvSpPr txBox="1"/>
          <p:nvPr/>
        </p:nvSpPr>
        <p:spPr>
          <a:xfrm>
            <a:off x="4516120" y="3600450"/>
            <a:ext cx="124460" cy="260350"/>
          </a:xfrm>
          <a:prstGeom prst="rect">
            <a:avLst/>
          </a:prstGeom>
        </p:spPr>
        <p:txBody>
          <a:bodyPr vert="horz" wrap="square" lIns="0" tIns="11430" rIns="0" bIns="0" rtlCol="0">
            <a:spAutoFit/>
          </a:bodyPr>
          <a:lstStyle/>
          <a:p>
            <a:pPr marL="12700">
              <a:lnSpc>
                <a:spcPct val="100000"/>
              </a:lnSpc>
              <a:spcBef>
                <a:spcPts val="90"/>
              </a:spcBef>
            </a:pPr>
            <a:r>
              <a:rPr sz="1550" i="1" dirty="0">
                <a:latin typeface="Liberation Serif"/>
                <a:cs typeface="Liberation Serif"/>
              </a:rPr>
              <a:t>p</a:t>
            </a:r>
            <a:endParaRPr sz="1550">
              <a:latin typeface="Liberation Serif"/>
              <a:cs typeface="Liberation Serif"/>
            </a:endParaRPr>
          </a:p>
        </p:txBody>
      </p:sp>
      <p:sp>
        <p:nvSpPr>
          <p:cNvPr id="12" name="object 12"/>
          <p:cNvSpPr txBox="1"/>
          <p:nvPr/>
        </p:nvSpPr>
        <p:spPr>
          <a:xfrm>
            <a:off x="3726179" y="3395979"/>
            <a:ext cx="1050925" cy="415925"/>
          </a:xfrm>
          <a:prstGeom prst="rect">
            <a:avLst/>
          </a:prstGeom>
        </p:spPr>
        <p:txBody>
          <a:bodyPr vert="horz" wrap="square" lIns="0" tIns="13970" rIns="0" bIns="0" rtlCol="0">
            <a:spAutoFit/>
          </a:bodyPr>
          <a:lstStyle/>
          <a:p>
            <a:pPr marL="12700">
              <a:lnSpc>
                <a:spcPct val="100000"/>
              </a:lnSpc>
              <a:spcBef>
                <a:spcPts val="110"/>
              </a:spcBef>
            </a:pPr>
            <a:r>
              <a:rPr sz="2550" spc="90" dirty="0">
                <a:latin typeface="Liberation Serif"/>
                <a:cs typeface="Liberation Serif"/>
              </a:rPr>
              <a:t>cos</a:t>
            </a:r>
            <a:r>
              <a:rPr sz="2550" spc="90" dirty="0">
                <a:latin typeface="OpenSymbol"/>
                <a:cs typeface="OpenSymbol"/>
              </a:rPr>
              <a:t>(θ</a:t>
            </a:r>
            <a:r>
              <a:rPr sz="2550" spc="-235" dirty="0">
                <a:latin typeface="OpenSymbol"/>
                <a:cs typeface="OpenSymbol"/>
              </a:rPr>
              <a:t> </a:t>
            </a:r>
            <a:r>
              <a:rPr sz="2550" spc="15" dirty="0">
                <a:latin typeface="OpenSymbol"/>
                <a:cs typeface="OpenSymbol"/>
              </a:rPr>
              <a:t>)</a:t>
            </a:r>
            <a:endParaRPr sz="2550">
              <a:latin typeface="OpenSymbol"/>
              <a:cs typeface="OpenSymbol"/>
            </a:endParaRPr>
          </a:p>
        </p:txBody>
      </p:sp>
      <p:sp>
        <p:nvSpPr>
          <p:cNvPr id="13" name="object 13"/>
          <p:cNvSpPr txBox="1"/>
          <p:nvPr/>
        </p:nvSpPr>
        <p:spPr>
          <a:xfrm>
            <a:off x="5219700" y="3375660"/>
            <a:ext cx="124460" cy="260350"/>
          </a:xfrm>
          <a:prstGeom prst="rect">
            <a:avLst/>
          </a:prstGeom>
        </p:spPr>
        <p:txBody>
          <a:bodyPr vert="horz" wrap="square" lIns="0" tIns="11430" rIns="0" bIns="0" rtlCol="0">
            <a:spAutoFit/>
          </a:bodyPr>
          <a:lstStyle/>
          <a:p>
            <a:pPr marL="12700">
              <a:lnSpc>
                <a:spcPct val="100000"/>
              </a:lnSpc>
              <a:spcBef>
                <a:spcPts val="90"/>
              </a:spcBef>
            </a:pPr>
            <a:r>
              <a:rPr sz="1550" dirty="0">
                <a:latin typeface="Liberation Serif"/>
                <a:cs typeface="Liberation Serif"/>
              </a:rPr>
              <a:t>2</a:t>
            </a:r>
            <a:endParaRPr sz="1550">
              <a:latin typeface="Liberation Serif"/>
              <a:cs typeface="Liberation Serif"/>
            </a:endParaRPr>
          </a:p>
        </p:txBody>
      </p:sp>
      <p:sp>
        <p:nvSpPr>
          <p:cNvPr id="14" name="object 14"/>
          <p:cNvSpPr txBox="1"/>
          <p:nvPr/>
        </p:nvSpPr>
        <p:spPr>
          <a:xfrm>
            <a:off x="614680" y="4005579"/>
            <a:ext cx="3119120" cy="421640"/>
          </a:xfrm>
          <a:prstGeom prst="rect">
            <a:avLst/>
          </a:prstGeom>
        </p:spPr>
        <p:txBody>
          <a:bodyPr vert="horz" wrap="square" lIns="0" tIns="12700" rIns="0" bIns="0" rtlCol="0">
            <a:spAutoFit/>
          </a:bodyPr>
          <a:lstStyle/>
          <a:p>
            <a:pPr marL="12700">
              <a:lnSpc>
                <a:spcPct val="100000"/>
              </a:lnSpc>
              <a:spcBef>
                <a:spcPts val="100"/>
              </a:spcBef>
            </a:pPr>
            <a:r>
              <a:rPr sz="2600" spc="-5" dirty="0">
                <a:latin typeface="Liberation Sans"/>
                <a:cs typeface="Liberation Sans"/>
              </a:rPr>
              <a:t>Applying Snell's law</a:t>
            </a:r>
            <a:r>
              <a:rPr sz="2600" spc="-30" dirty="0">
                <a:latin typeface="Liberation Sans"/>
                <a:cs typeface="Liberation Sans"/>
              </a:rPr>
              <a:t> </a:t>
            </a:r>
            <a:r>
              <a:rPr sz="2600" dirty="0">
                <a:latin typeface="Liberation Sans"/>
                <a:cs typeface="Liberation Sans"/>
              </a:rPr>
              <a:t>:</a:t>
            </a:r>
            <a:endParaRPr sz="2600">
              <a:latin typeface="Liberation Sans"/>
              <a:cs typeface="Liberation Sans"/>
            </a:endParaRPr>
          </a:p>
        </p:txBody>
      </p:sp>
      <p:sp>
        <p:nvSpPr>
          <p:cNvPr id="15" name="object 15"/>
          <p:cNvSpPr txBox="1"/>
          <p:nvPr/>
        </p:nvSpPr>
        <p:spPr>
          <a:xfrm>
            <a:off x="5067300" y="3789679"/>
            <a:ext cx="1508125" cy="420370"/>
          </a:xfrm>
          <a:prstGeom prst="rect">
            <a:avLst/>
          </a:prstGeom>
        </p:spPr>
        <p:txBody>
          <a:bodyPr vert="horz" wrap="square" lIns="0" tIns="11430" rIns="0" bIns="0" rtlCol="0">
            <a:spAutoFit/>
          </a:bodyPr>
          <a:lstStyle/>
          <a:p>
            <a:pPr marL="38100">
              <a:lnSpc>
                <a:spcPct val="100000"/>
              </a:lnSpc>
              <a:spcBef>
                <a:spcPts val="90"/>
              </a:spcBef>
            </a:pPr>
            <a:r>
              <a:rPr sz="2600" spc="80" dirty="0">
                <a:latin typeface="Liberation Serif"/>
                <a:cs typeface="Liberation Serif"/>
              </a:rPr>
              <a:t>sin</a:t>
            </a:r>
            <a:r>
              <a:rPr sz="2600" spc="80" dirty="0">
                <a:latin typeface="OpenSymbol"/>
                <a:cs typeface="OpenSymbol"/>
              </a:rPr>
              <a:t>(θ</a:t>
            </a:r>
            <a:r>
              <a:rPr sz="2325" i="1" spc="120" baseline="-21505" dirty="0">
                <a:latin typeface="Liberation Serif"/>
                <a:cs typeface="Liberation Serif"/>
              </a:rPr>
              <a:t>p</a:t>
            </a:r>
            <a:r>
              <a:rPr sz="2325" i="1" spc="-337" baseline="-21505" dirty="0">
                <a:latin typeface="Liberation Serif"/>
                <a:cs typeface="Liberation Serif"/>
              </a:rPr>
              <a:t> </a:t>
            </a:r>
            <a:r>
              <a:rPr sz="2600" spc="85" dirty="0">
                <a:latin typeface="OpenSymbol"/>
                <a:cs typeface="OpenSymbol"/>
              </a:rPr>
              <a:t>)</a:t>
            </a:r>
            <a:r>
              <a:rPr sz="3900" spc="127" baseline="-40598" dirty="0">
                <a:latin typeface="OpenSymbol"/>
                <a:cs typeface="OpenSymbol"/>
              </a:rPr>
              <a:t>=</a:t>
            </a:r>
            <a:r>
              <a:rPr sz="3900" i="1" spc="127" baseline="-40598" dirty="0">
                <a:latin typeface="Liberation Serif"/>
                <a:cs typeface="Liberation Serif"/>
              </a:rPr>
              <a:t>n</a:t>
            </a:r>
            <a:endParaRPr sz="3900" baseline="-40598">
              <a:latin typeface="Liberation Serif"/>
              <a:cs typeface="Liberation Serif"/>
            </a:endParaRPr>
          </a:p>
        </p:txBody>
      </p:sp>
      <p:sp>
        <p:nvSpPr>
          <p:cNvPr id="16" name="object 16"/>
          <p:cNvSpPr/>
          <p:nvPr/>
        </p:nvSpPr>
        <p:spPr>
          <a:xfrm>
            <a:off x="5077459" y="4264659"/>
            <a:ext cx="994410" cy="16510"/>
          </a:xfrm>
          <a:custGeom>
            <a:avLst/>
            <a:gdLst/>
            <a:ahLst/>
            <a:cxnLst/>
            <a:rect l="l" t="t" r="r" b="b"/>
            <a:pathLst>
              <a:path w="994410" h="16510">
                <a:moveTo>
                  <a:pt x="994410" y="0"/>
                </a:moveTo>
                <a:lnTo>
                  <a:pt x="0" y="0"/>
                </a:lnTo>
                <a:lnTo>
                  <a:pt x="0" y="16510"/>
                </a:lnTo>
                <a:lnTo>
                  <a:pt x="994410" y="16510"/>
                </a:lnTo>
                <a:lnTo>
                  <a:pt x="994410" y="0"/>
                </a:lnTo>
                <a:close/>
              </a:path>
            </a:pathLst>
          </a:custGeom>
          <a:solidFill>
            <a:srgbClr val="000000"/>
          </a:solidFill>
        </p:spPr>
        <p:txBody>
          <a:bodyPr wrap="square" lIns="0" tIns="0" rIns="0" bIns="0" rtlCol="0"/>
          <a:lstStyle/>
          <a:p>
            <a:endParaRPr/>
          </a:p>
        </p:txBody>
      </p:sp>
      <p:sp>
        <p:nvSpPr>
          <p:cNvPr id="17" name="object 17"/>
          <p:cNvSpPr txBox="1"/>
          <p:nvPr/>
        </p:nvSpPr>
        <p:spPr>
          <a:xfrm>
            <a:off x="5826759" y="4465320"/>
            <a:ext cx="102235" cy="261620"/>
          </a:xfrm>
          <a:prstGeom prst="rect">
            <a:avLst/>
          </a:prstGeom>
        </p:spPr>
        <p:txBody>
          <a:bodyPr vert="horz" wrap="square" lIns="0" tIns="12700" rIns="0" bIns="0" rtlCol="0">
            <a:spAutoFit/>
          </a:bodyPr>
          <a:lstStyle/>
          <a:p>
            <a:pPr marL="12700">
              <a:lnSpc>
                <a:spcPct val="100000"/>
              </a:lnSpc>
              <a:spcBef>
                <a:spcPts val="100"/>
              </a:spcBef>
            </a:pPr>
            <a:r>
              <a:rPr sz="1550" i="1" dirty="0">
                <a:latin typeface="Liberation Serif"/>
                <a:cs typeface="Liberation Serif"/>
              </a:rPr>
              <a:t>r</a:t>
            </a:r>
            <a:endParaRPr sz="1550">
              <a:latin typeface="Liberation Serif"/>
              <a:cs typeface="Liberation Serif"/>
            </a:endParaRPr>
          </a:p>
        </p:txBody>
      </p:sp>
      <p:sp>
        <p:nvSpPr>
          <p:cNvPr id="18" name="object 18"/>
          <p:cNvSpPr txBox="1"/>
          <p:nvPr/>
        </p:nvSpPr>
        <p:spPr>
          <a:xfrm>
            <a:off x="5102859" y="4257040"/>
            <a:ext cx="965835" cy="420370"/>
          </a:xfrm>
          <a:prstGeom prst="rect">
            <a:avLst/>
          </a:prstGeom>
        </p:spPr>
        <p:txBody>
          <a:bodyPr vert="horz" wrap="square" lIns="0" tIns="11430" rIns="0" bIns="0" rtlCol="0">
            <a:spAutoFit/>
          </a:bodyPr>
          <a:lstStyle/>
          <a:p>
            <a:pPr marL="12700">
              <a:lnSpc>
                <a:spcPct val="100000"/>
              </a:lnSpc>
              <a:spcBef>
                <a:spcPts val="90"/>
              </a:spcBef>
            </a:pPr>
            <a:r>
              <a:rPr sz="2600" spc="-10" dirty="0">
                <a:latin typeface="Liberation Serif"/>
                <a:cs typeface="Liberation Serif"/>
              </a:rPr>
              <a:t>sin </a:t>
            </a:r>
            <a:r>
              <a:rPr sz="2600" spc="75" dirty="0">
                <a:latin typeface="OpenSymbol"/>
                <a:cs typeface="OpenSymbol"/>
              </a:rPr>
              <a:t>(θ</a:t>
            </a:r>
            <a:r>
              <a:rPr sz="2600" spc="-925" dirty="0">
                <a:latin typeface="OpenSymbol"/>
                <a:cs typeface="OpenSymbol"/>
              </a:rPr>
              <a:t> </a:t>
            </a:r>
            <a:r>
              <a:rPr sz="2600" spc="-5" dirty="0">
                <a:latin typeface="OpenSymbol"/>
                <a:cs typeface="OpenSymbol"/>
              </a:rPr>
              <a:t>)</a:t>
            </a:r>
            <a:endParaRPr sz="2600">
              <a:latin typeface="OpenSymbol"/>
              <a:cs typeface="OpenSymbol"/>
            </a:endParaRPr>
          </a:p>
        </p:txBody>
      </p:sp>
      <p:sp>
        <p:nvSpPr>
          <p:cNvPr id="19" name="object 19"/>
          <p:cNvSpPr txBox="1"/>
          <p:nvPr/>
        </p:nvSpPr>
        <p:spPr>
          <a:xfrm>
            <a:off x="6531609" y="4236720"/>
            <a:ext cx="123825" cy="261620"/>
          </a:xfrm>
          <a:prstGeom prst="rect">
            <a:avLst/>
          </a:prstGeom>
        </p:spPr>
        <p:txBody>
          <a:bodyPr vert="horz" wrap="square" lIns="0" tIns="12700" rIns="0" bIns="0" rtlCol="0">
            <a:spAutoFit/>
          </a:bodyPr>
          <a:lstStyle/>
          <a:p>
            <a:pPr marL="12700">
              <a:lnSpc>
                <a:spcPct val="100000"/>
              </a:lnSpc>
              <a:spcBef>
                <a:spcPts val="100"/>
              </a:spcBef>
            </a:pPr>
            <a:r>
              <a:rPr sz="1550" dirty="0">
                <a:latin typeface="Liberation Serif"/>
                <a:cs typeface="Liberation Serif"/>
              </a:rPr>
              <a:t>2</a:t>
            </a:r>
            <a:endParaRPr sz="1550">
              <a:latin typeface="Liberation Serif"/>
              <a:cs typeface="Liberation Serif"/>
            </a:endParaRPr>
          </a:p>
        </p:txBody>
      </p:sp>
      <p:sp>
        <p:nvSpPr>
          <p:cNvPr id="20" name="object 20"/>
          <p:cNvSpPr txBox="1"/>
          <p:nvPr/>
        </p:nvSpPr>
        <p:spPr>
          <a:xfrm>
            <a:off x="473709" y="5114290"/>
            <a:ext cx="4418330" cy="421640"/>
          </a:xfrm>
          <a:prstGeom prst="rect">
            <a:avLst/>
          </a:prstGeom>
        </p:spPr>
        <p:txBody>
          <a:bodyPr vert="horz" wrap="square" lIns="0" tIns="12700" rIns="0" bIns="0" rtlCol="0">
            <a:spAutoFit/>
          </a:bodyPr>
          <a:lstStyle/>
          <a:p>
            <a:pPr marL="12700">
              <a:lnSpc>
                <a:spcPct val="100000"/>
              </a:lnSpc>
              <a:spcBef>
                <a:spcPts val="100"/>
              </a:spcBef>
            </a:pPr>
            <a:r>
              <a:rPr sz="2600" dirty="0">
                <a:latin typeface="Liberation Sans"/>
                <a:cs typeface="Liberation Sans"/>
              </a:rPr>
              <a:t>From both of these</a:t>
            </a:r>
            <a:r>
              <a:rPr sz="2600" spc="-105" dirty="0">
                <a:latin typeface="Liberation Sans"/>
                <a:cs typeface="Liberation Sans"/>
              </a:rPr>
              <a:t> </a:t>
            </a:r>
            <a:r>
              <a:rPr sz="2600" dirty="0">
                <a:latin typeface="Liberation Sans"/>
                <a:cs typeface="Liberation Sans"/>
              </a:rPr>
              <a:t>equations:</a:t>
            </a:r>
            <a:endParaRPr sz="2600">
              <a:latin typeface="Liberation Sans"/>
              <a:cs typeface="Liberation Sans"/>
            </a:endParaRPr>
          </a:p>
        </p:txBody>
      </p:sp>
      <p:sp>
        <p:nvSpPr>
          <p:cNvPr id="21" name="object 21"/>
          <p:cNvSpPr/>
          <p:nvPr/>
        </p:nvSpPr>
        <p:spPr>
          <a:xfrm>
            <a:off x="5970270" y="5309870"/>
            <a:ext cx="996950" cy="15240"/>
          </a:xfrm>
          <a:custGeom>
            <a:avLst/>
            <a:gdLst/>
            <a:ahLst/>
            <a:cxnLst/>
            <a:rect l="l" t="t" r="r" b="b"/>
            <a:pathLst>
              <a:path w="996950" h="15239">
                <a:moveTo>
                  <a:pt x="996950" y="0"/>
                </a:moveTo>
                <a:lnTo>
                  <a:pt x="0" y="0"/>
                </a:lnTo>
                <a:lnTo>
                  <a:pt x="0" y="15239"/>
                </a:lnTo>
                <a:lnTo>
                  <a:pt x="996950" y="15239"/>
                </a:lnTo>
                <a:lnTo>
                  <a:pt x="996950" y="0"/>
                </a:lnTo>
                <a:close/>
              </a:path>
            </a:pathLst>
          </a:custGeom>
          <a:solidFill>
            <a:srgbClr val="000000"/>
          </a:solidFill>
        </p:spPr>
        <p:txBody>
          <a:bodyPr wrap="square" lIns="0" tIns="0" rIns="0" bIns="0" rtlCol="0"/>
          <a:lstStyle/>
          <a:p>
            <a:endParaRPr/>
          </a:p>
        </p:txBody>
      </p:sp>
      <p:sp>
        <p:nvSpPr>
          <p:cNvPr id="22" name="object 22"/>
          <p:cNvSpPr/>
          <p:nvPr/>
        </p:nvSpPr>
        <p:spPr>
          <a:xfrm>
            <a:off x="7274559" y="5309870"/>
            <a:ext cx="1046480" cy="15240"/>
          </a:xfrm>
          <a:custGeom>
            <a:avLst/>
            <a:gdLst/>
            <a:ahLst/>
            <a:cxnLst/>
            <a:rect l="l" t="t" r="r" b="b"/>
            <a:pathLst>
              <a:path w="1046479" h="15239">
                <a:moveTo>
                  <a:pt x="1046480" y="0"/>
                </a:moveTo>
                <a:lnTo>
                  <a:pt x="0" y="0"/>
                </a:lnTo>
                <a:lnTo>
                  <a:pt x="0" y="15239"/>
                </a:lnTo>
                <a:lnTo>
                  <a:pt x="1046480" y="15239"/>
                </a:lnTo>
                <a:lnTo>
                  <a:pt x="1046480" y="0"/>
                </a:lnTo>
                <a:close/>
              </a:path>
            </a:pathLst>
          </a:custGeom>
          <a:solidFill>
            <a:srgbClr val="000000"/>
          </a:solidFill>
        </p:spPr>
        <p:txBody>
          <a:bodyPr wrap="square" lIns="0" tIns="0" rIns="0" bIns="0" rtlCol="0"/>
          <a:lstStyle/>
          <a:p>
            <a:endParaRPr/>
          </a:p>
        </p:txBody>
      </p:sp>
      <p:sp>
        <p:nvSpPr>
          <p:cNvPr id="23" name="object 23"/>
          <p:cNvSpPr txBox="1"/>
          <p:nvPr/>
        </p:nvSpPr>
        <p:spPr>
          <a:xfrm>
            <a:off x="5938520" y="4763770"/>
            <a:ext cx="2436495" cy="957580"/>
          </a:xfrm>
          <a:prstGeom prst="rect">
            <a:avLst/>
          </a:prstGeom>
        </p:spPr>
        <p:txBody>
          <a:bodyPr vert="horz" wrap="square" lIns="0" tIns="82550" rIns="0" bIns="0" rtlCol="0">
            <a:spAutoFit/>
          </a:bodyPr>
          <a:lstStyle/>
          <a:p>
            <a:pPr marL="50800">
              <a:lnSpc>
                <a:spcPct val="100000"/>
              </a:lnSpc>
              <a:spcBef>
                <a:spcPts val="650"/>
              </a:spcBef>
            </a:pPr>
            <a:r>
              <a:rPr sz="2600" spc="-5" dirty="0">
                <a:latin typeface="Liberation Serif"/>
                <a:cs typeface="Liberation Serif"/>
              </a:rPr>
              <a:t>sin</a:t>
            </a:r>
            <a:r>
              <a:rPr sz="2600" spc="-395" dirty="0">
                <a:latin typeface="Liberation Serif"/>
                <a:cs typeface="Liberation Serif"/>
              </a:rPr>
              <a:t> </a:t>
            </a:r>
            <a:r>
              <a:rPr sz="2600" spc="40" dirty="0">
                <a:latin typeface="OpenSymbol"/>
                <a:cs typeface="OpenSymbol"/>
              </a:rPr>
              <a:t>(θ</a:t>
            </a:r>
            <a:r>
              <a:rPr sz="2600" spc="-1085" dirty="0">
                <a:latin typeface="OpenSymbol"/>
                <a:cs typeface="OpenSymbol"/>
              </a:rPr>
              <a:t> </a:t>
            </a:r>
            <a:r>
              <a:rPr sz="2325" i="1" spc="179" baseline="-21505" dirty="0">
                <a:latin typeface="Liberation Serif"/>
                <a:cs typeface="Liberation Serif"/>
              </a:rPr>
              <a:t>p</a:t>
            </a:r>
            <a:r>
              <a:rPr sz="2600" spc="120" dirty="0">
                <a:latin typeface="OpenSymbol"/>
                <a:cs typeface="OpenSymbol"/>
              </a:rPr>
              <a:t>)</a:t>
            </a:r>
            <a:r>
              <a:rPr sz="3900" spc="179" baseline="-39529" dirty="0">
                <a:latin typeface="OpenSymbol"/>
                <a:cs typeface="OpenSymbol"/>
              </a:rPr>
              <a:t>=</a:t>
            </a:r>
            <a:r>
              <a:rPr sz="3900" spc="-1155" baseline="-39529" dirty="0">
                <a:latin typeface="OpenSymbol"/>
                <a:cs typeface="OpenSymbol"/>
              </a:rPr>
              <a:t> </a:t>
            </a:r>
            <a:r>
              <a:rPr sz="2600" spc="-5" dirty="0">
                <a:latin typeface="Liberation Serif"/>
                <a:cs typeface="Liberation Serif"/>
              </a:rPr>
              <a:t>sin</a:t>
            </a:r>
            <a:r>
              <a:rPr sz="2600" spc="-390" dirty="0">
                <a:latin typeface="Liberation Serif"/>
                <a:cs typeface="Liberation Serif"/>
              </a:rPr>
              <a:t> </a:t>
            </a:r>
            <a:r>
              <a:rPr sz="2600" spc="40" dirty="0">
                <a:latin typeface="OpenSymbol"/>
                <a:cs typeface="OpenSymbol"/>
              </a:rPr>
              <a:t>(θ</a:t>
            </a:r>
            <a:r>
              <a:rPr sz="2600" spc="-1085" dirty="0">
                <a:latin typeface="OpenSymbol"/>
                <a:cs typeface="OpenSymbol"/>
              </a:rPr>
              <a:t> </a:t>
            </a:r>
            <a:r>
              <a:rPr sz="2325" i="1" spc="89" baseline="-21505" dirty="0">
                <a:latin typeface="Liberation Serif"/>
                <a:cs typeface="Liberation Serif"/>
              </a:rPr>
              <a:t>p</a:t>
            </a:r>
            <a:r>
              <a:rPr sz="2600" spc="60" dirty="0">
                <a:latin typeface="OpenSymbol"/>
                <a:cs typeface="OpenSymbol"/>
              </a:rPr>
              <a:t>)</a:t>
            </a:r>
            <a:endParaRPr sz="2600">
              <a:latin typeface="OpenSymbol"/>
              <a:cs typeface="OpenSymbol"/>
            </a:endParaRPr>
          </a:p>
          <a:p>
            <a:pPr marL="69850">
              <a:lnSpc>
                <a:spcPct val="100000"/>
              </a:lnSpc>
              <a:spcBef>
                <a:spcPts val="550"/>
              </a:spcBef>
              <a:tabLst>
                <a:tab pos="1354455" algn="l"/>
              </a:tabLst>
            </a:pPr>
            <a:r>
              <a:rPr sz="2600" spc="-5" dirty="0">
                <a:latin typeface="Liberation Serif"/>
                <a:cs typeface="Liberation Serif"/>
              </a:rPr>
              <a:t>sin</a:t>
            </a:r>
            <a:r>
              <a:rPr sz="2600" spc="-380" dirty="0">
                <a:latin typeface="Liberation Serif"/>
                <a:cs typeface="Liberation Serif"/>
              </a:rPr>
              <a:t> </a:t>
            </a:r>
            <a:r>
              <a:rPr sz="2600" spc="50" dirty="0">
                <a:latin typeface="OpenSymbol"/>
                <a:cs typeface="OpenSymbol"/>
              </a:rPr>
              <a:t>(θ</a:t>
            </a:r>
            <a:r>
              <a:rPr sz="2325" i="1" spc="75" baseline="-23297" dirty="0">
                <a:latin typeface="Liberation Serif"/>
                <a:cs typeface="Liberation Serif"/>
              </a:rPr>
              <a:t>r</a:t>
            </a:r>
            <a:r>
              <a:rPr sz="2325" i="1" spc="-367" baseline="-23297" dirty="0">
                <a:latin typeface="Liberation Serif"/>
                <a:cs typeface="Liberation Serif"/>
              </a:rPr>
              <a:t> </a:t>
            </a:r>
            <a:r>
              <a:rPr sz="2600" dirty="0">
                <a:latin typeface="OpenSymbol"/>
                <a:cs typeface="OpenSymbol"/>
              </a:rPr>
              <a:t>)	</a:t>
            </a:r>
            <a:r>
              <a:rPr sz="2600" spc="90" dirty="0">
                <a:latin typeface="Liberation Serif"/>
                <a:cs typeface="Liberation Serif"/>
              </a:rPr>
              <a:t>cos</a:t>
            </a:r>
            <a:r>
              <a:rPr sz="2600" spc="90" dirty="0">
                <a:latin typeface="OpenSymbol"/>
                <a:cs typeface="OpenSymbol"/>
              </a:rPr>
              <a:t>(θ</a:t>
            </a:r>
            <a:r>
              <a:rPr sz="2325" i="1" spc="135" baseline="-23297" dirty="0">
                <a:latin typeface="Liberation Serif"/>
                <a:cs typeface="Liberation Serif"/>
              </a:rPr>
              <a:t>p</a:t>
            </a:r>
            <a:r>
              <a:rPr sz="2600" spc="90" dirty="0">
                <a:latin typeface="OpenSymbol"/>
                <a:cs typeface="OpenSymbol"/>
              </a:rPr>
              <a:t>)</a:t>
            </a:r>
            <a:endParaRPr sz="2600">
              <a:latin typeface="OpenSymbol"/>
              <a:cs typeface="OpenSymbol"/>
            </a:endParaRPr>
          </a:p>
        </p:txBody>
      </p:sp>
      <p:sp>
        <p:nvSpPr>
          <p:cNvPr id="24" name="object 24"/>
          <p:cNvSpPr txBox="1"/>
          <p:nvPr/>
        </p:nvSpPr>
        <p:spPr>
          <a:xfrm>
            <a:off x="5858509" y="5748020"/>
            <a:ext cx="2582545" cy="421640"/>
          </a:xfrm>
          <a:prstGeom prst="rect">
            <a:avLst/>
          </a:prstGeom>
        </p:spPr>
        <p:txBody>
          <a:bodyPr vert="horz" wrap="square" lIns="0" tIns="12700" rIns="0" bIns="0" rtlCol="0">
            <a:spAutoFit/>
          </a:bodyPr>
          <a:lstStyle/>
          <a:p>
            <a:pPr marL="25400">
              <a:lnSpc>
                <a:spcPct val="100000"/>
              </a:lnSpc>
              <a:spcBef>
                <a:spcPts val="100"/>
              </a:spcBef>
            </a:pPr>
            <a:r>
              <a:rPr sz="2600" dirty="0">
                <a:latin typeface="OpenSymbol"/>
                <a:cs typeface="OpenSymbol"/>
              </a:rPr>
              <a:t>⇒</a:t>
            </a:r>
            <a:r>
              <a:rPr sz="2600" spc="-1010" dirty="0">
                <a:latin typeface="OpenSymbol"/>
                <a:cs typeface="OpenSymbol"/>
              </a:rPr>
              <a:t> </a:t>
            </a:r>
            <a:r>
              <a:rPr sz="2600" spc="70" dirty="0">
                <a:latin typeface="Liberation Serif"/>
                <a:cs typeface="Liberation Serif"/>
              </a:rPr>
              <a:t>sin</a:t>
            </a:r>
            <a:r>
              <a:rPr sz="2600" spc="70" dirty="0">
                <a:latin typeface="OpenSymbol"/>
                <a:cs typeface="OpenSymbol"/>
              </a:rPr>
              <a:t>(θ</a:t>
            </a:r>
            <a:r>
              <a:rPr sz="2325" i="1" spc="104" baseline="-21505" dirty="0">
                <a:latin typeface="Liberation Serif"/>
                <a:cs typeface="Liberation Serif"/>
              </a:rPr>
              <a:t>r</a:t>
            </a:r>
            <a:r>
              <a:rPr sz="2325" i="1" spc="-390" baseline="-21505" dirty="0">
                <a:latin typeface="Liberation Serif"/>
                <a:cs typeface="Liberation Serif"/>
              </a:rPr>
              <a:t> </a:t>
            </a:r>
            <a:r>
              <a:rPr sz="2600" spc="70" dirty="0">
                <a:latin typeface="OpenSymbol"/>
                <a:cs typeface="OpenSymbol"/>
              </a:rPr>
              <a:t>)=</a:t>
            </a:r>
            <a:r>
              <a:rPr sz="2600" spc="70" dirty="0">
                <a:latin typeface="Liberation Serif"/>
                <a:cs typeface="Liberation Serif"/>
              </a:rPr>
              <a:t>cos</a:t>
            </a:r>
            <a:r>
              <a:rPr sz="2600" spc="70" dirty="0">
                <a:latin typeface="OpenSymbol"/>
                <a:cs typeface="OpenSymbol"/>
              </a:rPr>
              <a:t>(θ</a:t>
            </a:r>
            <a:r>
              <a:rPr sz="2325" i="1" spc="104" baseline="-21505" dirty="0">
                <a:latin typeface="Liberation Serif"/>
                <a:cs typeface="Liberation Serif"/>
              </a:rPr>
              <a:t>p</a:t>
            </a:r>
            <a:r>
              <a:rPr sz="2325" i="1" spc="-322" baseline="-21505" dirty="0">
                <a:latin typeface="Liberation Serif"/>
                <a:cs typeface="Liberation Serif"/>
              </a:rPr>
              <a:t> </a:t>
            </a:r>
            <a:r>
              <a:rPr sz="2600" dirty="0">
                <a:latin typeface="OpenSymbol"/>
                <a:cs typeface="OpenSymbol"/>
              </a:rPr>
              <a:t>)</a:t>
            </a:r>
            <a:endParaRPr sz="2600">
              <a:latin typeface="OpenSymbol"/>
              <a:cs typeface="OpenSymbol"/>
            </a:endParaRPr>
          </a:p>
        </p:txBody>
      </p:sp>
      <p:sp>
        <p:nvSpPr>
          <p:cNvPr id="25" name="object 25"/>
          <p:cNvSpPr txBox="1"/>
          <p:nvPr/>
        </p:nvSpPr>
        <p:spPr>
          <a:xfrm>
            <a:off x="7827009" y="6193790"/>
            <a:ext cx="99060" cy="263525"/>
          </a:xfrm>
          <a:prstGeom prst="rect">
            <a:avLst/>
          </a:prstGeom>
        </p:spPr>
        <p:txBody>
          <a:bodyPr vert="horz" wrap="square" lIns="0" tIns="13970" rIns="0" bIns="0" rtlCol="0">
            <a:spAutoFit/>
          </a:bodyPr>
          <a:lstStyle/>
          <a:p>
            <a:pPr>
              <a:lnSpc>
                <a:spcPct val="100000"/>
              </a:lnSpc>
              <a:spcBef>
                <a:spcPts val="110"/>
              </a:spcBef>
            </a:pPr>
            <a:r>
              <a:rPr sz="1550" i="1" spc="5" dirty="0">
                <a:latin typeface="Liberation Serif"/>
                <a:cs typeface="Liberation Serif"/>
              </a:rPr>
              <a:t>o</a:t>
            </a:r>
            <a:endParaRPr sz="1550">
              <a:latin typeface="Liberation Serif"/>
              <a:cs typeface="Liberation Serif"/>
            </a:endParaRPr>
          </a:p>
        </p:txBody>
      </p:sp>
      <p:sp>
        <p:nvSpPr>
          <p:cNvPr id="26" name="object 26"/>
          <p:cNvSpPr txBox="1"/>
          <p:nvPr/>
        </p:nvSpPr>
        <p:spPr>
          <a:xfrm>
            <a:off x="5259070" y="6141720"/>
            <a:ext cx="3769360" cy="989330"/>
          </a:xfrm>
          <a:prstGeom prst="rect">
            <a:avLst/>
          </a:prstGeom>
        </p:spPr>
        <p:txBody>
          <a:bodyPr vert="horz" wrap="square" lIns="0" tIns="95250" rIns="0" bIns="0" rtlCol="0">
            <a:spAutoFit/>
          </a:bodyPr>
          <a:lstStyle/>
          <a:p>
            <a:pPr marL="167005">
              <a:lnSpc>
                <a:spcPct val="100000"/>
              </a:lnSpc>
              <a:spcBef>
                <a:spcPts val="750"/>
              </a:spcBef>
            </a:pPr>
            <a:r>
              <a:rPr sz="2600" dirty="0">
                <a:latin typeface="OpenSymbol"/>
                <a:cs typeface="OpenSymbol"/>
              </a:rPr>
              <a:t>⇒</a:t>
            </a:r>
            <a:r>
              <a:rPr sz="2600" spc="-985" dirty="0">
                <a:latin typeface="OpenSymbol"/>
                <a:cs typeface="OpenSymbol"/>
              </a:rPr>
              <a:t> </a:t>
            </a:r>
            <a:r>
              <a:rPr sz="2600" spc="70" dirty="0">
                <a:latin typeface="Liberation Serif"/>
                <a:cs typeface="Liberation Serif"/>
              </a:rPr>
              <a:t>sin</a:t>
            </a:r>
            <a:r>
              <a:rPr sz="2600" spc="70" dirty="0">
                <a:latin typeface="OpenSymbol"/>
                <a:cs typeface="OpenSymbol"/>
              </a:rPr>
              <a:t>(θ</a:t>
            </a:r>
            <a:r>
              <a:rPr sz="2325" i="1" spc="104" baseline="-21505" dirty="0">
                <a:latin typeface="Liberation Serif"/>
                <a:cs typeface="Liberation Serif"/>
              </a:rPr>
              <a:t>r</a:t>
            </a:r>
            <a:r>
              <a:rPr sz="2325" i="1" spc="-367" baseline="-21505" dirty="0">
                <a:latin typeface="Liberation Serif"/>
                <a:cs typeface="Liberation Serif"/>
              </a:rPr>
              <a:t> </a:t>
            </a:r>
            <a:r>
              <a:rPr sz="2600" spc="20" dirty="0">
                <a:latin typeface="OpenSymbol"/>
                <a:cs typeface="OpenSymbol"/>
              </a:rPr>
              <a:t>)=</a:t>
            </a:r>
            <a:r>
              <a:rPr sz="2600" spc="20" dirty="0">
                <a:latin typeface="Liberation Serif"/>
                <a:cs typeface="Liberation Serif"/>
              </a:rPr>
              <a:t>sin</a:t>
            </a:r>
            <a:r>
              <a:rPr sz="2600" spc="-390" dirty="0">
                <a:latin typeface="Liberation Serif"/>
                <a:cs typeface="Liberation Serif"/>
              </a:rPr>
              <a:t> </a:t>
            </a:r>
            <a:r>
              <a:rPr sz="2600" spc="55" dirty="0">
                <a:latin typeface="OpenSymbol"/>
                <a:cs typeface="OpenSymbol"/>
              </a:rPr>
              <a:t>(</a:t>
            </a:r>
            <a:r>
              <a:rPr sz="2600" spc="55" dirty="0">
                <a:latin typeface="Liberation Serif"/>
                <a:cs typeface="Liberation Serif"/>
              </a:rPr>
              <a:t>90</a:t>
            </a:r>
            <a:r>
              <a:rPr sz="2600" spc="254" dirty="0">
                <a:latin typeface="Liberation Serif"/>
                <a:cs typeface="Liberation Serif"/>
              </a:rPr>
              <a:t> </a:t>
            </a:r>
            <a:r>
              <a:rPr sz="2600" spc="65" dirty="0">
                <a:latin typeface="OpenSymbol"/>
                <a:cs typeface="OpenSymbol"/>
              </a:rPr>
              <a:t>−(θ</a:t>
            </a:r>
            <a:r>
              <a:rPr sz="2325" i="1" spc="97" baseline="-21505" dirty="0">
                <a:latin typeface="Liberation Serif"/>
                <a:cs typeface="Liberation Serif"/>
              </a:rPr>
              <a:t>p</a:t>
            </a:r>
            <a:r>
              <a:rPr sz="2600" spc="65" dirty="0">
                <a:latin typeface="OpenSymbol"/>
                <a:cs typeface="OpenSymbol"/>
              </a:rPr>
              <a:t>))</a:t>
            </a:r>
            <a:endParaRPr sz="2600">
              <a:latin typeface="OpenSymbol"/>
              <a:cs typeface="OpenSymbol"/>
            </a:endParaRPr>
          </a:p>
          <a:p>
            <a:pPr marL="1214755">
              <a:lnSpc>
                <a:spcPts val="1080"/>
              </a:lnSpc>
              <a:spcBef>
                <a:spcPts val="400"/>
              </a:spcBef>
              <a:tabLst>
                <a:tab pos="3644265" algn="l"/>
              </a:tabLst>
            </a:pPr>
            <a:r>
              <a:rPr sz="1550" i="1" spc="5" dirty="0">
                <a:latin typeface="Liberation Serif"/>
                <a:cs typeface="Liberation Serif"/>
              </a:rPr>
              <a:t>o	o</a:t>
            </a:r>
            <a:endParaRPr sz="1550">
              <a:latin typeface="Liberation Serif"/>
              <a:cs typeface="Liberation Serif"/>
            </a:endParaRPr>
          </a:p>
          <a:p>
            <a:pPr marL="25400">
              <a:lnSpc>
                <a:spcPts val="2340"/>
              </a:lnSpc>
            </a:pPr>
            <a:r>
              <a:rPr sz="2600" spc="105" dirty="0">
                <a:latin typeface="OpenSymbol"/>
                <a:cs typeface="OpenSymbol"/>
              </a:rPr>
              <a:t>⇒θ</a:t>
            </a:r>
            <a:r>
              <a:rPr sz="2325" i="1" spc="157" baseline="-21505" dirty="0">
                <a:latin typeface="Liberation Serif"/>
                <a:cs typeface="Liberation Serif"/>
              </a:rPr>
              <a:t>r</a:t>
            </a:r>
            <a:r>
              <a:rPr sz="2325" i="1" spc="-375" baseline="-21505" dirty="0">
                <a:latin typeface="Liberation Serif"/>
                <a:cs typeface="Liberation Serif"/>
              </a:rPr>
              <a:t> </a:t>
            </a:r>
            <a:r>
              <a:rPr sz="2600" spc="30" dirty="0">
                <a:latin typeface="OpenSymbol"/>
                <a:cs typeface="OpenSymbol"/>
              </a:rPr>
              <a:t>=</a:t>
            </a:r>
            <a:r>
              <a:rPr sz="2600" spc="30" dirty="0">
                <a:latin typeface="Liberation Serif"/>
                <a:cs typeface="Liberation Serif"/>
              </a:rPr>
              <a:t>90</a:t>
            </a:r>
            <a:r>
              <a:rPr sz="2600" spc="265" dirty="0">
                <a:latin typeface="Liberation Serif"/>
                <a:cs typeface="Liberation Serif"/>
              </a:rPr>
              <a:t> </a:t>
            </a:r>
            <a:r>
              <a:rPr sz="2600" spc="80" dirty="0">
                <a:latin typeface="OpenSymbol"/>
                <a:cs typeface="OpenSymbol"/>
              </a:rPr>
              <a:t>−θ</a:t>
            </a:r>
            <a:r>
              <a:rPr sz="2325" i="1" spc="120" baseline="-21505" dirty="0">
                <a:latin typeface="Liberation Serif"/>
                <a:cs typeface="Liberation Serif"/>
              </a:rPr>
              <a:t>p</a:t>
            </a:r>
            <a:r>
              <a:rPr sz="2325" i="1" spc="-187" baseline="-21505" dirty="0">
                <a:latin typeface="Liberation Serif"/>
                <a:cs typeface="Liberation Serif"/>
              </a:rPr>
              <a:t> </a:t>
            </a:r>
            <a:r>
              <a:rPr sz="2600" dirty="0">
                <a:latin typeface="OpenSymbol"/>
                <a:cs typeface="OpenSymbol"/>
              </a:rPr>
              <a:t>⇒</a:t>
            </a:r>
            <a:r>
              <a:rPr sz="2600" spc="-980" dirty="0">
                <a:latin typeface="OpenSymbol"/>
                <a:cs typeface="OpenSymbol"/>
              </a:rPr>
              <a:t> </a:t>
            </a:r>
            <a:r>
              <a:rPr sz="2600" spc="-5" dirty="0">
                <a:latin typeface="OpenSymbol"/>
                <a:cs typeface="OpenSymbol"/>
              </a:rPr>
              <a:t>θ</a:t>
            </a:r>
            <a:r>
              <a:rPr sz="2325" i="1" spc="-7" baseline="-21505" dirty="0">
                <a:latin typeface="Liberation Serif"/>
                <a:cs typeface="Liberation Serif"/>
              </a:rPr>
              <a:t>r</a:t>
            </a:r>
            <a:r>
              <a:rPr sz="2325" i="1" spc="-254" baseline="-21505" dirty="0">
                <a:latin typeface="Liberation Serif"/>
                <a:cs typeface="Liberation Serif"/>
              </a:rPr>
              <a:t> </a:t>
            </a:r>
            <a:r>
              <a:rPr sz="2600" spc="95" dirty="0">
                <a:latin typeface="OpenSymbol"/>
                <a:cs typeface="OpenSymbol"/>
              </a:rPr>
              <a:t>+θ</a:t>
            </a:r>
            <a:r>
              <a:rPr sz="2325" i="1" spc="142" baseline="-21505" dirty="0">
                <a:latin typeface="Liberation Serif"/>
                <a:cs typeface="Liberation Serif"/>
              </a:rPr>
              <a:t>p</a:t>
            </a:r>
            <a:r>
              <a:rPr sz="2600" spc="95" dirty="0">
                <a:latin typeface="OpenSymbol"/>
                <a:cs typeface="OpenSymbol"/>
              </a:rPr>
              <a:t>=</a:t>
            </a:r>
            <a:r>
              <a:rPr sz="2600" spc="95" dirty="0">
                <a:latin typeface="Liberation Serif"/>
                <a:cs typeface="Liberation Serif"/>
              </a:rPr>
              <a:t>90</a:t>
            </a:r>
            <a:endParaRPr sz="2600">
              <a:latin typeface="Liberation Serif"/>
              <a:cs typeface="Liberation Serif"/>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66419" y="3251200"/>
            <a:ext cx="7344409" cy="0"/>
          </a:xfrm>
          <a:custGeom>
            <a:avLst/>
            <a:gdLst/>
            <a:ahLst/>
            <a:cxnLst/>
            <a:rect l="l" t="t" r="r" b="b"/>
            <a:pathLst>
              <a:path w="7344409">
                <a:moveTo>
                  <a:pt x="0" y="0"/>
                </a:moveTo>
                <a:lnTo>
                  <a:pt x="7344409" y="0"/>
                </a:lnTo>
              </a:path>
            </a:pathLst>
          </a:custGeom>
          <a:ln w="3175">
            <a:solidFill>
              <a:srgbClr val="000000"/>
            </a:solidFill>
          </a:ln>
        </p:spPr>
        <p:txBody>
          <a:bodyPr wrap="square" lIns="0" tIns="0" rIns="0" bIns="0" rtlCol="0"/>
          <a:lstStyle/>
          <a:p>
            <a:endParaRPr/>
          </a:p>
        </p:txBody>
      </p:sp>
      <p:sp>
        <p:nvSpPr>
          <p:cNvPr id="3" name="object 3"/>
          <p:cNvSpPr txBox="1"/>
          <p:nvPr/>
        </p:nvSpPr>
        <p:spPr>
          <a:xfrm>
            <a:off x="7700009" y="2758440"/>
            <a:ext cx="30416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Liberation Sans"/>
                <a:cs typeface="Liberation Sans"/>
              </a:rPr>
              <a:t>Air</a:t>
            </a:r>
            <a:endParaRPr sz="1800">
              <a:latin typeface="Liberation Sans"/>
              <a:cs typeface="Liberation Sans"/>
            </a:endParaRPr>
          </a:p>
        </p:txBody>
      </p:sp>
      <p:sp>
        <p:nvSpPr>
          <p:cNvPr id="4" name="object 4"/>
          <p:cNvSpPr txBox="1"/>
          <p:nvPr/>
        </p:nvSpPr>
        <p:spPr>
          <a:xfrm>
            <a:off x="7772400" y="3694429"/>
            <a:ext cx="60896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Liberation Sans"/>
                <a:cs typeface="Liberation Sans"/>
              </a:rPr>
              <a:t>Gl</a:t>
            </a:r>
            <a:r>
              <a:rPr sz="1800" spc="-15" dirty="0">
                <a:latin typeface="Liberation Sans"/>
                <a:cs typeface="Liberation Sans"/>
              </a:rPr>
              <a:t>a</a:t>
            </a:r>
            <a:r>
              <a:rPr sz="1800" spc="5" dirty="0">
                <a:latin typeface="Liberation Sans"/>
                <a:cs typeface="Liberation Sans"/>
              </a:rPr>
              <a:t>s</a:t>
            </a:r>
            <a:r>
              <a:rPr sz="1800" dirty="0">
                <a:latin typeface="Liberation Sans"/>
                <a:cs typeface="Liberation Sans"/>
              </a:rPr>
              <a:t>s</a:t>
            </a:r>
            <a:endParaRPr sz="1800">
              <a:latin typeface="Liberation Sans"/>
              <a:cs typeface="Liberation Sans"/>
            </a:endParaRPr>
          </a:p>
        </p:txBody>
      </p:sp>
      <p:grpSp>
        <p:nvGrpSpPr>
          <p:cNvPr id="5" name="object 5"/>
          <p:cNvGrpSpPr/>
          <p:nvPr/>
        </p:nvGrpSpPr>
        <p:grpSpPr>
          <a:xfrm>
            <a:off x="854710" y="515619"/>
            <a:ext cx="7056120" cy="5471160"/>
            <a:chOff x="854710" y="515619"/>
            <a:chExt cx="7056120" cy="5471160"/>
          </a:xfrm>
        </p:grpSpPr>
        <p:sp>
          <p:nvSpPr>
            <p:cNvPr id="6" name="object 6"/>
            <p:cNvSpPr/>
            <p:nvPr/>
          </p:nvSpPr>
          <p:spPr>
            <a:xfrm>
              <a:off x="854710" y="1198879"/>
              <a:ext cx="3530600" cy="2035810"/>
            </a:xfrm>
            <a:custGeom>
              <a:avLst/>
              <a:gdLst/>
              <a:ahLst/>
              <a:cxnLst/>
              <a:rect l="l" t="t" r="r" b="b"/>
              <a:pathLst>
                <a:path w="3530600" h="2035810">
                  <a:moveTo>
                    <a:pt x="3530600" y="2035810"/>
                  </a:moveTo>
                  <a:lnTo>
                    <a:pt x="0" y="0"/>
                  </a:lnTo>
                </a:path>
              </a:pathLst>
            </a:custGeom>
            <a:ln w="3175">
              <a:solidFill>
                <a:srgbClr val="000000"/>
              </a:solidFill>
            </a:ln>
          </p:spPr>
          <p:txBody>
            <a:bodyPr wrap="square" lIns="0" tIns="0" rIns="0" bIns="0" rtlCol="0"/>
            <a:lstStyle/>
            <a:p>
              <a:endParaRPr/>
            </a:p>
          </p:txBody>
        </p:sp>
        <p:sp>
          <p:nvSpPr>
            <p:cNvPr id="7" name="object 7"/>
            <p:cNvSpPr/>
            <p:nvPr/>
          </p:nvSpPr>
          <p:spPr>
            <a:xfrm>
              <a:off x="4198619" y="3051809"/>
              <a:ext cx="91440" cy="157480"/>
            </a:xfrm>
            <a:custGeom>
              <a:avLst/>
              <a:gdLst/>
              <a:ahLst/>
              <a:cxnLst/>
              <a:rect l="l" t="t" r="r" b="b"/>
              <a:pathLst>
                <a:path w="91439" h="157480">
                  <a:moveTo>
                    <a:pt x="0" y="157479"/>
                  </a:moveTo>
                  <a:lnTo>
                    <a:pt x="91439" y="0"/>
                  </a:lnTo>
                </a:path>
              </a:pathLst>
            </a:custGeom>
            <a:ln w="3175">
              <a:solidFill>
                <a:srgbClr val="000000"/>
              </a:solidFill>
            </a:ln>
          </p:spPr>
          <p:txBody>
            <a:bodyPr wrap="square" lIns="0" tIns="0" rIns="0" bIns="0" rtlCol="0"/>
            <a:lstStyle/>
            <a:p>
              <a:endParaRPr/>
            </a:p>
          </p:txBody>
        </p:sp>
        <p:sp>
          <p:nvSpPr>
            <p:cNvPr id="8" name="object 8"/>
            <p:cNvSpPr/>
            <p:nvPr/>
          </p:nvSpPr>
          <p:spPr>
            <a:xfrm>
              <a:off x="4121150" y="2917189"/>
              <a:ext cx="246379" cy="426720"/>
            </a:xfrm>
            <a:custGeom>
              <a:avLst/>
              <a:gdLst/>
              <a:ahLst/>
              <a:cxnLst/>
              <a:rect l="l" t="t" r="r" b="b"/>
              <a:pathLst>
                <a:path w="246379" h="426720">
                  <a:moveTo>
                    <a:pt x="128270" y="313690"/>
                  </a:moveTo>
                  <a:lnTo>
                    <a:pt x="34290" y="259080"/>
                  </a:lnTo>
                  <a:lnTo>
                    <a:pt x="0" y="426720"/>
                  </a:lnTo>
                  <a:lnTo>
                    <a:pt x="128270" y="313690"/>
                  </a:lnTo>
                  <a:close/>
                </a:path>
                <a:path w="246379" h="426720">
                  <a:moveTo>
                    <a:pt x="246380" y="0"/>
                  </a:moveTo>
                  <a:lnTo>
                    <a:pt x="118110" y="113030"/>
                  </a:lnTo>
                  <a:lnTo>
                    <a:pt x="212090" y="167640"/>
                  </a:lnTo>
                  <a:lnTo>
                    <a:pt x="246380" y="0"/>
                  </a:lnTo>
                  <a:close/>
                </a:path>
              </a:pathLst>
            </a:custGeom>
            <a:solidFill>
              <a:srgbClr val="000000"/>
            </a:solidFill>
          </p:spPr>
          <p:txBody>
            <a:bodyPr wrap="square" lIns="0" tIns="0" rIns="0" bIns="0" rtlCol="0"/>
            <a:lstStyle/>
            <a:p>
              <a:endParaRPr/>
            </a:p>
          </p:txBody>
        </p:sp>
        <p:sp>
          <p:nvSpPr>
            <p:cNvPr id="9" name="object 9"/>
            <p:cNvSpPr/>
            <p:nvPr/>
          </p:nvSpPr>
          <p:spPr>
            <a:xfrm>
              <a:off x="3949700" y="2908299"/>
              <a:ext cx="91440" cy="157480"/>
            </a:xfrm>
            <a:custGeom>
              <a:avLst/>
              <a:gdLst/>
              <a:ahLst/>
              <a:cxnLst/>
              <a:rect l="l" t="t" r="r" b="b"/>
              <a:pathLst>
                <a:path w="91439" h="157480">
                  <a:moveTo>
                    <a:pt x="0" y="157479"/>
                  </a:moveTo>
                  <a:lnTo>
                    <a:pt x="91439" y="0"/>
                  </a:lnTo>
                </a:path>
              </a:pathLst>
            </a:custGeom>
            <a:ln w="3175">
              <a:solidFill>
                <a:srgbClr val="000000"/>
              </a:solidFill>
            </a:ln>
          </p:spPr>
          <p:txBody>
            <a:bodyPr wrap="square" lIns="0" tIns="0" rIns="0" bIns="0" rtlCol="0"/>
            <a:lstStyle/>
            <a:p>
              <a:endParaRPr/>
            </a:p>
          </p:txBody>
        </p:sp>
        <p:sp>
          <p:nvSpPr>
            <p:cNvPr id="10" name="object 10"/>
            <p:cNvSpPr/>
            <p:nvPr/>
          </p:nvSpPr>
          <p:spPr>
            <a:xfrm>
              <a:off x="3872230" y="2773679"/>
              <a:ext cx="246379" cy="426720"/>
            </a:xfrm>
            <a:custGeom>
              <a:avLst/>
              <a:gdLst/>
              <a:ahLst/>
              <a:cxnLst/>
              <a:rect l="l" t="t" r="r" b="b"/>
              <a:pathLst>
                <a:path w="246379" h="426719">
                  <a:moveTo>
                    <a:pt x="128270" y="312420"/>
                  </a:moveTo>
                  <a:lnTo>
                    <a:pt x="34290" y="259080"/>
                  </a:lnTo>
                  <a:lnTo>
                    <a:pt x="0" y="426720"/>
                  </a:lnTo>
                  <a:lnTo>
                    <a:pt x="128270" y="312420"/>
                  </a:lnTo>
                  <a:close/>
                </a:path>
                <a:path w="246379" h="426719">
                  <a:moveTo>
                    <a:pt x="246380" y="0"/>
                  </a:moveTo>
                  <a:lnTo>
                    <a:pt x="118110" y="113030"/>
                  </a:lnTo>
                  <a:lnTo>
                    <a:pt x="212090" y="167640"/>
                  </a:lnTo>
                  <a:lnTo>
                    <a:pt x="246380" y="0"/>
                  </a:lnTo>
                  <a:close/>
                </a:path>
              </a:pathLst>
            </a:custGeom>
            <a:solidFill>
              <a:srgbClr val="000000"/>
            </a:solidFill>
          </p:spPr>
          <p:txBody>
            <a:bodyPr wrap="square" lIns="0" tIns="0" rIns="0" bIns="0" rtlCol="0"/>
            <a:lstStyle/>
            <a:p>
              <a:endParaRPr/>
            </a:p>
          </p:txBody>
        </p:sp>
        <p:sp>
          <p:nvSpPr>
            <p:cNvPr id="11" name="object 11"/>
            <p:cNvSpPr/>
            <p:nvPr/>
          </p:nvSpPr>
          <p:spPr>
            <a:xfrm>
              <a:off x="3656330" y="2738119"/>
              <a:ext cx="91440" cy="158750"/>
            </a:xfrm>
            <a:custGeom>
              <a:avLst/>
              <a:gdLst/>
              <a:ahLst/>
              <a:cxnLst/>
              <a:rect l="l" t="t" r="r" b="b"/>
              <a:pathLst>
                <a:path w="91439" h="158750">
                  <a:moveTo>
                    <a:pt x="0" y="158750"/>
                  </a:moveTo>
                  <a:lnTo>
                    <a:pt x="91440" y="0"/>
                  </a:lnTo>
                </a:path>
              </a:pathLst>
            </a:custGeom>
            <a:ln w="3175">
              <a:solidFill>
                <a:srgbClr val="000000"/>
              </a:solidFill>
            </a:ln>
          </p:spPr>
          <p:txBody>
            <a:bodyPr wrap="square" lIns="0" tIns="0" rIns="0" bIns="0" rtlCol="0"/>
            <a:lstStyle/>
            <a:p>
              <a:endParaRPr/>
            </a:p>
          </p:txBody>
        </p:sp>
        <p:sp>
          <p:nvSpPr>
            <p:cNvPr id="12" name="object 12"/>
            <p:cNvSpPr/>
            <p:nvPr/>
          </p:nvSpPr>
          <p:spPr>
            <a:xfrm>
              <a:off x="3578860" y="2604769"/>
              <a:ext cx="246379" cy="425450"/>
            </a:xfrm>
            <a:custGeom>
              <a:avLst/>
              <a:gdLst/>
              <a:ahLst/>
              <a:cxnLst/>
              <a:rect l="l" t="t" r="r" b="b"/>
              <a:pathLst>
                <a:path w="246379" h="425450">
                  <a:moveTo>
                    <a:pt x="128270" y="312420"/>
                  </a:moveTo>
                  <a:lnTo>
                    <a:pt x="34290" y="257810"/>
                  </a:lnTo>
                  <a:lnTo>
                    <a:pt x="0" y="425450"/>
                  </a:lnTo>
                  <a:lnTo>
                    <a:pt x="128270" y="312420"/>
                  </a:lnTo>
                  <a:close/>
                </a:path>
                <a:path w="246379" h="425450">
                  <a:moveTo>
                    <a:pt x="246380" y="0"/>
                  </a:moveTo>
                  <a:lnTo>
                    <a:pt x="118110" y="113030"/>
                  </a:lnTo>
                  <a:lnTo>
                    <a:pt x="212090" y="166370"/>
                  </a:lnTo>
                  <a:lnTo>
                    <a:pt x="246380" y="0"/>
                  </a:lnTo>
                  <a:close/>
                </a:path>
              </a:pathLst>
            </a:custGeom>
            <a:solidFill>
              <a:srgbClr val="000000"/>
            </a:solidFill>
          </p:spPr>
          <p:txBody>
            <a:bodyPr wrap="square" lIns="0" tIns="0" rIns="0" bIns="0" rtlCol="0"/>
            <a:lstStyle/>
            <a:p>
              <a:endParaRPr/>
            </a:p>
          </p:txBody>
        </p:sp>
        <p:sp>
          <p:nvSpPr>
            <p:cNvPr id="13" name="object 13"/>
            <p:cNvSpPr/>
            <p:nvPr/>
          </p:nvSpPr>
          <p:spPr>
            <a:xfrm>
              <a:off x="3336289" y="2553969"/>
              <a:ext cx="91440" cy="158750"/>
            </a:xfrm>
            <a:custGeom>
              <a:avLst/>
              <a:gdLst/>
              <a:ahLst/>
              <a:cxnLst/>
              <a:rect l="l" t="t" r="r" b="b"/>
              <a:pathLst>
                <a:path w="91439" h="158750">
                  <a:moveTo>
                    <a:pt x="0" y="158750"/>
                  </a:moveTo>
                  <a:lnTo>
                    <a:pt x="91439" y="0"/>
                  </a:lnTo>
                </a:path>
              </a:pathLst>
            </a:custGeom>
            <a:ln w="3175">
              <a:solidFill>
                <a:srgbClr val="000000"/>
              </a:solidFill>
            </a:ln>
          </p:spPr>
          <p:txBody>
            <a:bodyPr wrap="square" lIns="0" tIns="0" rIns="0" bIns="0" rtlCol="0"/>
            <a:lstStyle/>
            <a:p>
              <a:endParaRPr/>
            </a:p>
          </p:txBody>
        </p:sp>
        <p:sp>
          <p:nvSpPr>
            <p:cNvPr id="14" name="object 14"/>
            <p:cNvSpPr/>
            <p:nvPr/>
          </p:nvSpPr>
          <p:spPr>
            <a:xfrm>
              <a:off x="3258820" y="2419349"/>
              <a:ext cx="246379" cy="426720"/>
            </a:xfrm>
            <a:custGeom>
              <a:avLst/>
              <a:gdLst/>
              <a:ahLst/>
              <a:cxnLst/>
              <a:rect l="l" t="t" r="r" b="b"/>
              <a:pathLst>
                <a:path w="246379" h="426719">
                  <a:moveTo>
                    <a:pt x="128270" y="313690"/>
                  </a:moveTo>
                  <a:lnTo>
                    <a:pt x="34290" y="259080"/>
                  </a:lnTo>
                  <a:lnTo>
                    <a:pt x="0" y="426720"/>
                  </a:lnTo>
                  <a:lnTo>
                    <a:pt x="128270" y="313690"/>
                  </a:lnTo>
                  <a:close/>
                </a:path>
                <a:path w="246379" h="426719">
                  <a:moveTo>
                    <a:pt x="246380" y="0"/>
                  </a:moveTo>
                  <a:lnTo>
                    <a:pt x="119380" y="114300"/>
                  </a:lnTo>
                  <a:lnTo>
                    <a:pt x="212090" y="167640"/>
                  </a:lnTo>
                  <a:lnTo>
                    <a:pt x="246380" y="0"/>
                  </a:lnTo>
                  <a:close/>
                </a:path>
              </a:pathLst>
            </a:custGeom>
            <a:solidFill>
              <a:srgbClr val="000000"/>
            </a:solidFill>
          </p:spPr>
          <p:txBody>
            <a:bodyPr wrap="square" lIns="0" tIns="0" rIns="0" bIns="0" rtlCol="0"/>
            <a:lstStyle/>
            <a:p>
              <a:endParaRPr/>
            </a:p>
          </p:txBody>
        </p:sp>
        <p:sp>
          <p:nvSpPr>
            <p:cNvPr id="15" name="object 15"/>
            <p:cNvSpPr/>
            <p:nvPr/>
          </p:nvSpPr>
          <p:spPr>
            <a:xfrm>
              <a:off x="3017520" y="2368549"/>
              <a:ext cx="91440" cy="158750"/>
            </a:xfrm>
            <a:custGeom>
              <a:avLst/>
              <a:gdLst/>
              <a:ahLst/>
              <a:cxnLst/>
              <a:rect l="l" t="t" r="r" b="b"/>
              <a:pathLst>
                <a:path w="91439" h="158750">
                  <a:moveTo>
                    <a:pt x="0" y="158750"/>
                  </a:moveTo>
                  <a:lnTo>
                    <a:pt x="91440" y="0"/>
                  </a:lnTo>
                </a:path>
              </a:pathLst>
            </a:custGeom>
            <a:ln w="3175">
              <a:solidFill>
                <a:srgbClr val="000000"/>
              </a:solidFill>
            </a:ln>
          </p:spPr>
          <p:txBody>
            <a:bodyPr wrap="square" lIns="0" tIns="0" rIns="0" bIns="0" rtlCol="0"/>
            <a:lstStyle/>
            <a:p>
              <a:endParaRPr/>
            </a:p>
          </p:txBody>
        </p:sp>
        <p:sp>
          <p:nvSpPr>
            <p:cNvPr id="16" name="object 16"/>
            <p:cNvSpPr/>
            <p:nvPr/>
          </p:nvSpPr>
          <p:spPr>
            <a:xfrm>
              <a:off x="2940050" y="2235199"/>
              <a:ext cx="246379" cy="426720"/>
            </a:xfrm>
            <a:custGeom>
              <a:avLst/>
              <a:gdLst/>
              <a:ahLst/>
              <a:cxnLst/>
              <a:rect l="l" t="t" r="r" b="b"/>
              <a:pathLst>
                <a:path w="246380" h="426719">
                  <a:moveTo>
                    <a:pt x="127000" y="312420"/>
                  </a:moveTo>
                  <a:lnTo>
                    <a:pt x="34290" y="259080"/>
                  </a:lnTo>
                  <a:lnTo>
                    <a:pt x="0" y="426720"/>
                  </a:lnTo>
                  <a:lnTo>
                    <a:pt x="127000" y="312420"/>
                  </a:lnTo>
                  <a:close/>
                </a:path>
                <a:path w="246380" h="426719">
                  <a:moveTo>
                    <a:pt x="246380" y="0"/>
                  </a:moveTo>
                  <a:lnTo>
                    <a:pt x="118110" y="113030"/>
                  </a:lnTo>
                  <a:lnTo>
                    <a:pt x="212090" y="167640"/>
                  </a:lnTo>
                  <a:lnTo>
                    <a:pt x="246380" y="0"/>
                  </a:lnTo>
                  <a:close/>
                </a:path>
              </a:pathLst>
            </a:custGeom>
            <a:solidFill>
              <a:srgbClr val="000000"/>
            </a:solidFill>
          </p:spPr>
          <p:txBody>
            <a:bodyPr wrap="square" lIns="0" tIns="0" rIns="0" bIns="0" rtlCol="0"/>
            <a:lstStyle/>
            <a:p>
              <a:endParaRPr/>
            </a:p>
          </p:txBody>
        </p:sp>
        <p:sp>
          <p:nvSpPr>
            <p:cNvPr id="17" name="object 17"/>
            <p:cNvSpPr/>
            <p:nvPr/>
          </p:nvSpPr>
          <p:spPr>
            <a:xfrm>
              <a:off x="2706370" y="2189480"/>
              <a:ext cx="91440" cy="158750"/>
            </a:xfrm>
            <a:custGeom>
              <a:avLst/>
              <a:gdLst/>
              <a:ahLst/>
              <a:cxnLst/>
              <a:rect l="l" t="t" r="r" b="b"/>
              <a:pathLst>
                <a:path w="91439" h="158750">
                  <a:moveTo>
                    <a:pt x="0" y="158750"/>
                  </a:moveTo>
                  <a:lnTo>
                    <a:pt x="91440" y="0"/>
                  </a:lnTo>
                </a:path>
              </a:pathLst>
            </a:custGeom>
            <a:ln w="3175">
              <a:solidFill>
                <a:srgbClr val="000000"/>
              </a:solidFill>
            </a:ln>
          </p:spPr>
          <p:txBody>
            <a:bodyPr wrap="square" lIns="0" tIns="0" rIns="0" bIns="0" rtlCol="0"/>
            <a:lstStyle/>
            <a:p>
              <a:endParaRPr/>
            </a:p>
          </p:txBody>
        </p:sp>
        <p:sp>
          <p:nvSpPr>
            <p:cNvPr id="18" name="object 18"/>
            <p:cNvSpPr/>
            <p:nvPr/>
          </p:nvSpPr>
          <p:spPr>
            <a:xfrm>
              <a:off x="2628900" y="2056129"/>
              <a:ext cx="246379" cy="425450"/>
            </a:xfrm>
            <a:custGeom>
              <a:avLst/>
              <a:gdLst/>
              <a:ahLst/>
              <a:cxnLst/>
              <a:rect l="l" t="t" r="r" b="b"/>
              <a:pathLst>
                <a:path w="246380" h="425450">
                  <a:moveTo>
                    <a:pt x="127000" y="312420"/>
                  </a:moveTo>
                  <a:lnTo>
                    <a:pt x="34290" y="257810"/>
                  </a:lnTo>
                  <a:lnTo>
                    <a:pt x="0" y="425450"/>
                  </a:lnTo>
                  <a:lnTo>
                    <a:pt x="127000" y="312420"/>
                  </a:lnTo>
                  <a:close/>
                </a:path>
                <a:path w="246380" h="425450">
                  <a:moveTo>
                    <a:pt x="246380" y="0"/>
                  </a:moveTo>
                  <a:lnTo>
                    <a:pt x="118110" y="113030"/>
                  </a:lnTo>
                  <a:lnTo>
                    <a:pt x="212090" y="166370"/>
                  </a:lnTo>
                  <a:lnTo>
                    <a:pt x="246380" y="0"/>
                  </a:lnTo>
                  <a:close/>
                </a:path>
              </a:pathLst>
            </a:custGeom>
            <a:solidFill>
              <a:srgbClr val="000000"/>
            </a:solidFill>
          </p:spPr>
          <p:txBody>
            <a:bodyPr wrap="square" lIns="0" tIns="0" rIns="0" bIns="0" rtlCol="0"/>
            <a:lstStyle/>
            <a:p>
              <a:endParaRPr/>
            </a:p>
          </p:txBody>
        </p:sp>
        <p:sp>
          <p:nvSpPr>
            <p:cNvPr id="19" name="object 19"/>
            <p:cNvSpPr/>
            <p:nvPr/>
          </p:nvSpPr>
          <p:spPr>
            <a:xfrm>
              <a:off x="2430780" y="2030730"/>
              <a:ext cx="91440" cy="157480"/>
            </a:xfrm>
            <a:custGeom>
              <a:avLst/>
              <a:gdLst/>
              <a:ahLst/>
              <a:cxnLst/>
              <a:rect l="l" t="t" r="r" b="b"/>
              <a:pathLst>
                <a:path w="91439" h="157480">
                  <a:moveTo>
                    <a:pt x="0" y="157480"/>
                  </a:moveTo>
                  <a:lnTo>
                    <a:pt x="91439" y="0"/>
                  </a:lnTo>
                </a:path>
              </a:pathLst>
            </a:custGeom>
            <a:ln w="3175">
              <a:solidFill>
                <a:srgbClr val="000000"/>
              </a:solidFill>
            </a:ln>
          </p:spPr>
          <p:txBody>
            <a:bodyPr wrap="square" lIns="0" tIns="0" rIns="0" bIns="0" rtlCol="0"/>
            <a:lstStyle/>
            <a:p>
              <a:endParaRPr/>
            </a:p>
          </p:txBody>
        </p:sp>
        <p:sp>
          <p:nvSpPr>
            <p:cNvPr id="20" name="object 20"/>
            <p:cNvSpPr/>
            <p:nvPr/>
          </p:nvSpPr>
          <p:spPr>
            <a:xfrm>
              <a:off x="2353310" y="1896109"/>
              <a:ext cx="246379" cy="426720"/>
            </a:xfrm>
            <a:custGeom>
              <a:avLst/>
              <a:gdLst/>
              <a:ahLst/>
              <a:cxnLst/>
              <a:rect l="l" t="t" r="r" b="b"/>
              <a:pathLst>
                <a:path w="246380" h="426719">
                  <a:moveTo>
                    <a:pt x="127000" y="313690"/>
                  </a:moveTo>
                  <a:lnTo>
                    <a:pt x="34290" y="259080"/>
                  </a:lnTo>
                  <a:lnTo>
                    <a:pt x="0" y="426720"/>
                  </a:lnTo>
                  <a:lnTo>
                    <a:pt x="127000" y="313690"/>
                  </a:lnTo>
                  <a:close/>
                </a:path>
                <a:path w="246380" h="426719">
                  <a:moveTo>
                    <a:pt x="246380" y="0"/>
                  </a:moveTo>
                  <a:lnTo>
                    <a:pt x="118110" y="114300"/>
                  </a:lnTo>
                  <a:lnTo>
                    <a:pt x="212090" y="167640"/>
                  </a:lnTo>
                  <a:lnTo>
                    <a:pt x="246380" y="0"/>
                  </a:lnTo>
                  <a:close/>
                </a:path>
              </a:pathLst>
            </a:custGeom>
            <a:solidFill>
              <a:srgbClr val="000000"/>
            </a:solidFill>
          </p:spPr>
          <p:txBody>
            <a:bodyPr wrap="square" lIns="0" tIns="0" rIns="0" bIns="0" rtlCol="0"/>
            <a:lstStyle/>
            <a:p>
              <a:endParaRPr/>
            </a:p>
          </p:txBody>
        </p:sp>
        <p:sp>
          <p:nvSpPr>
            <p:cNvPr id="21" name="object 21"/>
            <p:cNvSpPr/>
            <p:nvPr/>
          </p:nvSpPr>
          <p:spPr>
            <a:xfrm>
              <a:off x="2137410" y="1861819"/>
              <a:ext cx="91440" cy="157480"/>
            </a:xfrm>
            <a:custGeom>
              <a:avLst/>
              <a:gdLst/>
              <a:ahLst/>
              <a:cxnLst/>
              <a:rect l="l" t="t" r="r" b="b"/>
              <a:pathLst>
                <a:path w="91439" h="157480">
                  <a:moveTo>
                    <a:pt x="0" y="157479"/>
                  </a:moveTo>
                  <a:lnTo>
                    <a:pt x="91439" y="0"/>
                  </a:lnTo>
                </a:path>
              </a:pathLst>
            </a:custGeom>
            <a:ln w="3175">
              <a:solidFill>
                <a:srgbClr val="000000"/>
              </a:solidFill>
            </a:ln>
          </p:spPr>
          <p:txBody>
            <a:bodyPr wrap="square" lIns="0" tIns="0" rIns="0" bIns="0" rtlCol="0"/>
            <a:lstStyle/>
            <a:p>
              <a:endParaRPr/>
            </a:p>
          </p:txBody>
        </p:sp>
        <p:sp>
          <p:nvSpPr>
            <p:cNvPr id="22" name="object 22"/>
            <p:cNvSpPr/>
            <p:nvPr/>
          </p:nvSpPr>
          <p:spPr>
            <a:xfrm>
              <a:off x="2059940" y="1727199"/>
              <a:ext cx="246379" cy="426720"/>
            </a:xfrm>
            <a:custGeom>
              <a:avLst/>
              <a:gdLst/>
              <a:ahLst/>
              <a:cxnLst/>
              <a:rect l="l" t="t" r="r" b="b"/>
              <a:pathLst>
                <a:path w="246380" h="426719">
                  <a:moveTo>
                    <a:pt x="128270" y="312420"/>
                  </a:moveTo>
                  <a:lnTo>
                    <a:pt x="34290" y="259080"/>
                  </a:lnTo>
                  <a:lnTo>
                    <a:pt x="0" y="426720"/>
                  </a:lnTo>
                  <a:lnTo>
                    <a:pt x="128270" y="312420"/>
                  </a:lnTo>
                  <a:close/>
                </a:path>
                <a:path w="246380" h="426719">
                  <a:moveTo>
                    <a:pt x="246380" y="0"/>
                  </a:moveTo>
                  <a:lnTo>
                    <a:pt x="118110" y="113030"/>
                  </a:lnTo>
                  <a:lnTo>
                    <a:pt x="212090" y="167640"/>
                  </a:lnTo>
                  <a:lnTo>
                    <a:pt x="246380" y="0"/>
                  </a:lnTo>
                  <a:close/>
                </a:path>
              </a:pathLst>
            </a:custGeom>
            <a:solidFill>
              <a:srgbClr val="000000"/>
            </a:solidFill>
          </p:spPr>
          <p:txBody>
            <a:bodyPr wrap="square" lIns="0" tIns="0" rIns="0" bIns="0" rtlCol="0"/>
            <a:lstStyle/>
            <a:p>
              <a:endParaRPr/>
            </a:p>
          </p:txBody>
        </p:sp>
        <p:sp>
          <p:nvSpPr>
            <p:cNvPr id="23" name="object 23"/>
            <p:cNvSpPr/>
            <p:nvPr/>
          </p:nvSpPr>
          <p:spPr>
            <a:xfrm>
              <a:off x="1861820" y="1701800"/>
              <a:ext cx="91440" cy="158750"/>
            </a:xfrm>
            <a:custGeom>
              <a:avLst/>
              <a:gdLst/>
              <a:ahLst/>
              <a:cxnLst/>
              <a:rect l="l" t="t" r="r" b="b"/>
              <a:pathLst>
                <a:path w="91439" h="158750">
                  <a:moveTo>
                    <a:pt x="0" y="158750"/>
                  </a:moveTo>
                  <a:lnTo>
                    <a:pt x="91440" y="0"/>
                  </a:lnTo>
                </a:path>
              </a:pathLst>
            </a:custGeom>
            <a:ln w="3175">
              <a:solidFill>
                <a:srgbClr val="000000"/>
              </a:solidFill>
            </a:ln>
          </p:spPr>
          <p:txBody>
            <a:bodyPr wrap="square" lIns="0" tIns="0" rIns="0" bIns="0" rtlCol="0"/>
            <a:lstStyle/>
            <a:p>
              <a:endParaRPr/>
            </a:p>
          </p:txBody>
        </p:sp>
        <p:sp>
          <p:nvSpPr>
            <p:cNvPr id="24" name="object 24"/>
            <p:cNvSpPr/>
            <p:nvPr/>
          </p:nvSpPr>
          <p:spPr>
            <a:xfrm>
              <a:off x="1784350" y="1568449"/>
              <a:ext cx="246379" cy="425450"/>
            </a:xfrm>
            <a:custGeom>
              <a:avLst/>
              <a:gdLst/>
              <a:ahLst/>
              <a:cxnLst/>
              <a:rect l="l" t="t" r="r" b="b"/>
              <a:pathLst>
                <a:path w="246380" h="425450">
                  <a:moveTo>
                    <a:pt x="127000" y="312420"/>
                  </a:moveTo>
                  <a:lnTo>
                    <a:pt x="34290" y="259080"/>
                  </a:lnTo>
                  <a:lnTo>
                    <a:pt x="0" y="425450"/>
                  </a:lnTo>
                  <a:lnTo>
                    <a:pt x="127000" y="312420"/>
                  </a:lnTo>
                  <a:close/>
                </a:path>
                <a:path w="246380" h="425450">
                  <a:moveTo>
                    <a:pt x="246380" y="0"/>
                  </a:moveTo>
                  <a:lnTo>
                    <a:pt x="118110" y="113030"/>
                  </a:lnTo>
                  <a:lnTo>
                    <a:pt x="212090" y="167640"/>
                  </a:lnTo>
                  <a:lnTo>
                    <a:pt x="246380" y="0"/>
                  </a:lnTo>
                  <a:close/>
                </a:path>
              </a:pathLst>
            </a:custGeom>
            <a:solidFill>
              <a:srgbClr val="000000"/>
            </a:solidFill>
          </p:spPr>
          <p:txBody>
            <a:bodyPr wrap="square" lIns="0" tIns="0" rIns="0" bIns="0" rtlCol="0"/>
            <a:lstStyle/>
            <a:p>
              <a:endParaRPr/>
            </a:p>
          </p:txBody>
        </p:sp>
        <p:sp>
          <p:nvSpPr>
            <p:cNvPr id="25" name="object 25"/>
            <p:cNvSpPr/>
            <p:nvPr/>
          </p:nvSpPr>
          <p:spPr>
            <a:xfrm>
              <a:off x="1540510" y="1540509"/>
              <a:ext cx="91440" cy="157480"/>
            </a:xfrm>
            <a:custGeom>
              <a:avLst/>
              <a:gdLst/>
              <a:ahLst/>
              <a:cxnLst/>
              <a:rect l="l" t="t" r="r" b="b"/>
              <a:pathLst>
                <a:path w="91439" h="157480">
                  <a:moveTo>
                    <a:pt x="0" y="157479"/>
                  </a:moveTo>
                  <a:lnTo>
                    <a:pt x="91440" y="0"/>
                  </a:lnTo>
                </a:path>
              </a:pathLst>
            </a:custGeom>
            <a:ln w="3175">
              <a:solidFill>
                <a:srgbClr val="000000"/>
              </a:solidFill>
            </a:ln>
          </p:spPr>
          <p:txBody>
            <a:bodyPr wrap="square" lIns="0" tIns="0" rIns="0" bIns="0" rtlCol="0"/>
            <a:lstStyle/>
            <a:p>
              <a:endParaRPr/>
            </a:p>
          </p:txBody>
        </p:sp>
        <p:sp>
          <p:nvSpPr>
            <p:cNvPr id="26" name="object 26"/>
            <p:cNvSpPr/>
            <p:nvPr/>
          </p:nvSpPr>
          <p:spPr>
            <a:xfrm>
              <a:off x="1463040" y="1405889"/>
              <a:ext cx="246379" cy="426720"/>
            </a:xfrm>
            <a:custGeom>
              <a:avLst/>
              <a:gdLst/>
              <a:ahLst/>
              <a:cxnLst/>
              <a:rect l="l" t="t" r="r" b="b"/>
              <a:pathLst>
                <a:path w="246380" h="426719">
                  <a:moveTo>
                    <a:pt x="128270" y="313690"/>
                  </a:moveTo>
                  <a:lnTo>
                    <a:pt x="34290" y="259080"/>
                  </a:lnTo>
                  <a:lnTo>
                    <a:pt x="0" y="426720"/>
                  </a:lnTo>
                  <a:lnTo>
                    <a:pt x="128270" y="313690"/>
                  </a:lnTo>
                  <a:close/>
                </a:path>
                <a:path w="246380" h="426719">
                  <a:moveTo>
                    <a:pt x="246380" y="0"/>
                  </a:moveTo>
                  <a:lnTo>
                    <a:pt x="118110" y="114300"/>
                  </a:lnTo>
                  <a:lnTo>
                    <a:pt x="212090" y="167640"/>
                  </a:lnTo>
                  <a:lnTo>
                    <a:pt x="246380" y="0"/>
                  </a:lnTo>
                  <a:close/>
                </a:path>
              </a:pathLst>
            </a:custGeom>
            <a:solidFill>
              <a:srgbClr val="000000"/>
            </a:solidFill>
          </p:spPr>
          <p:txBody>
            <a:bodyPr wrap="square" lIns="0" tIns="0" rIns="0" bIns="0" rtlCol="0"/>
            <a:lstStyle/>
            <a:p>
              <a:endParaRPr/>
            </a:p>
          </p:txBody>
        </p:sp>
        <p:sp>
          <p:nvSpPr>
            <p:cNvPr id="27" name="object 27"/>
            <p:cNvSpPr/>
            <p:nvPr/>
          </p:nvSpPr>
          <p:spPr>
            <a:xfrm>
              <a:off x="1211580" y="1350009"/>
              <a:ext cx="91440" cy="158750"/>
            </a:xfrm>
            <a:custGeom>
              <a:avLst/>
              <a:gdLst/>
              <a:ahLst/>
              <a:cxnLst/>
              <a:rect l="l" t="t" r="r" b="b"/>
              <a:pathLst>
                <a:path w="91440" h="158750">
                  <a:moveTo>
                    <a:pt x="0" y="158750"/>
                  </a:moveTo>
                  <a:lnTo>
                    <a:pt x="91439" y="0"/>
                  </a:lnTo>
                </a:path>
              </a:pathLst>
            </a:custGeom>
            <a:ln w="3175">
              <a:solidFill>
                <a:srgbClr val="000000"/>
              </a:solidFill>
            </a:ln>
          </p:spPr>
          <p:txBody>
            <a:bodyPr wrap="square" lIns="0" tIns="0" rIns="0" bIns="0" rtlCol="0"/>
            <a:lstStyle/>
            <a:p>
              <a:endParaRPr/>
            </a:p>
          </p:txBody>
        </p:sp>
        <p:sp>
          <p:nvSpPr>
            <p:cNvPr id="28" name="object 28"/>
            <p:cNvSpPr/>
            <p:nvPr/>
          </p:nvSpPr>
          <p:spPr>
            <a:xfrm>
              <a:off x="1134110" y="1216659"/>
              <a:ext cx="3156585" cy="1974850"/>
            </a:xfrm>
            <a:custGeom>
              <a:avLst/>
              <a:gdLst/>
              <a:ahLst/>
              <a:cxnLst/>
              <a:rect l="l" t="t" r="r" b="b"/>
              <a:pathLst>
                <a:path w="3156585" h="1974850">
                  <a:moveTo>
                    <a:pt x="128270" y="312420"/>
                  </a:moveTo>
                  <a:lnTo>
                    <a:pt x="34290" y="259080"/>
                  </a:lnTo>
                  <a:lnTo>
                    <a:pt x="0" y="425450"/>
                  </a:lnTo>
                  <a:lnTo>
                    <a:pt x="128270" y="312420"/>
                  </a:lnTo>
                  <a:close/>
                </a:path>
                <a:path w="3156585" h="1974850">
                  <a:moveTo>
                    <a:pt x="246380" y="0"/>
                  </a:moveTo>
                  <a:lnTo>
                    <a:pt x="118110" y="113030"/>
                  </a:lnTo>
                  <a:lnTo>
                    <a:pt x="212090" y="167640"/>
                  </a:lnTo>
                  <a:lnTo>
                    <a:pt x="246380" y="0"/>
                  </a:lnTo>
                  <a:close/>
                </a:path>
                <a:path w="3156585" h="1974850">
                  <a:moveTo>
                    <a:pt x="3156077" y="1929790"/>
                  </a:moveTo>
                  <a:lnTo>
                    <a:pt x="3154832" y="1910245"/>
                  </a:lnTo>
                  <a:lnTo>
                    <a:pt x="3146196" y="1892846"/>
                  </a:lnTo>
                  <a:lnTo>
                    <a:pt x="3130550" y="1879600"/>
                  </a:lnTo>
                  <a:lnTo>
                    <a:pt x="3111589" y="1872564"/>
                  </a:lnTo>
                  <a:lnTo>
                    <a:pt x="3092285" y="1873732"/>
                  </a:lnTo>
                  <a:lnTo>
                    <a:pt x="3074644" y="1882279"/>
                  </a:lnTo>
                  <a:lnTo>
                    <a:pt x="3060700" y="1897380"/>
                  </a:lnTo>
                  <a:lnTo>
                    <a:pt x="3054210" y="1917052"/>
                  </a:lnTo>
                  <a:lnTo>
                    <a:pt x="3055455" y="1936597"/>
                  </a:lnTo>
                  <a:lnTo>
                    <a:pt x="3064091" y="1953996"/>
                  </a:lnTo>
                  <a:lnTo>
                    <a:pt x="3079750" y="1967230"/>
                  </a:lnTo>
                  <a:lnTo>
                    <a:pt x="3099231" y="1974278"/>
                  </a:lnTo>
                  <a:lnTo>
                    <a:pt x="3118472" y="1973110"/>
                  </a:lnTo>
                  <a:lnTo>
                    <a:pt x="3135820" y="1964563"/>
                  </a:lnTo>
                  <a:lnTo>
                    <a:pt x="3149600" y="1949450"/>
                  </a:lnTo>
                  <a:lnTo>
                    <a:pt x="3156077" y="1929790"/>
                  </a:lnTo>
                  <a:close/>
                </a:path>
              </a:pathLst>
            </a:custGeom>
            <a:solidFill>
              <a:srgbClr val="000000"/>
            </a:solidFill>
          </p:spPr>
          <p:txBody>
            <a:bodyPr wrap="square" lIns="0" tIns="0" rIns="0" bIns="0" rtlCol="0"/>
            <a:lstStyle/>
            <a:p>
              <a:endParaRPr/>
            </a:p>
          </p:txBody>
        </p:sp>
        <p:sp>
          <p:nvSpPr>
            <p:cNvPr id="29" name="object 29"/>
            <p:cNvSpPr/>
            <p:nvPr/>
          </p:nvSpPr>
          <p:spPr>
            <a:xfrm>
              <a:off x="4188321" y="3069590"/>
              <a:ext cx="102235" cy="139700"/>
            </a:xfrm>
            <a:custGeom>
              <a:avLst/>
              <a:gdLst/>
              <a:ahLst/>
              <a:cxnLst/>
              <a:rect l="l" t="t" r="r" b="b"/>
              <a:pathLst>
                <a:path w="102235" h="139700">
                  <a:moveTo>
                    <a:pt x="25538" y="114300"/>
                  </a:moveTo>
                  <a:lnTo>
                    <a:pt x="9882" y="101064"/>
                  </a:lnTo>
                  <a:lnTo>
                    <a:pt x="1250" y="83661"/>
                  </a:lnTo>
                  <a:lnTo>
                    <a:pt x="0" y="64115"/>
                  </a:lnTo>
                  <a:lnTo>
                    <a:pt x="6488" y="44450"/>
                  </a:lnTo>
                  <a:lnTo>
                    <a:pt x="20439" y="29348"/>
                  </a:lnTo>
                  <a:lnTo>
                    <a:pt x="38080" y="20796"/>
                  </a:lnTo>
                  <a:lnTo>
                    <a:pt x="57388" y="19625"/>
                  </a:lnTo>
                  <a:lnTo>
                    <a:pt x="76338" y="26670"/>
                  </a:lnTo>
                  <a:lnTo>
                    <a:pt x="91995" y="39905"/>
                  </a:lnTo>
                  <a:lnTo>
                    <a:pt x="100627" y="57308"/>
                  </a:lnTo>
                  <a:lnTo>
                    <a:pt x="101877" y="76854"/>
                  </a:lnTo>
                  <a:lnTo>
                    <a:pt x="95388" y="96520"/>
                  </a:lnTo>
                  <a:lnTo>
                    <a:pt x="81617" y="111621"/>
                  </a:lnTo>
                  <a:lnTo>
                    <a:pt x="64273" y="120173"/>
                  </a:lnTo>
                  <a:lnTo>
                    <a:pt x="45025" y="121344"/>
                  </a:lnTo>
                  <a:lnTo>
                    <a:pt x="25538" y="114300"/>
                  </a:lnTo>
                  <a:close/>
                </a:path>
                <a:path w="102235" h="139700">
                  <a:moveTo>
                    <a:pt x="69988" y="139700"/>
                  </a:moveTo>
                  <a:lnTo>
                    <a:pt x="69988" y="139700"/>
                  </a:lnTo>
                </a:path>
                <a:path w="102235" h="139700">
                  <a:moveTo>
                    <a:pt x="31888" y="0"/>
                  </a:moveTo>
                  <a:lnTo>
                    <a:pt x="31888" y="0"/>
                  </a:lnTo>
                </a:path>
              </a:pathLst>
            </a:custGeom>
            <a:ln w="3175">
              <a:solidFill>
                <a:srgbClr val="3364A3"/>
              </a:solidFill>
            </a:ln>
          </p:spPr>
          <p:txBody>
            <a:bodyPr wrap="square" lIns="0" tIns="0" rIns="0" bIns="0" rtlCol="0"/>
            <a:lstStyle/>
            <a:p>
              <a:endParaRPr/>
            </a:p>
          </p:txBody>
        </p:sp>
        <p:sp>
          <p:nvSpPr>
            <p:cNvPr id="30" name="object 30"/>
            <p:cNvSpPr/>
            <p:nvPr/>
          </p:nvSpPr>
          <p:spPr>
            <a:xfrm>
              <a:off x="3939579" y="2944991"/>
              <a:ext cx="102235" cy="102235"/>
            </a:xfrm>
            <a:custGeom>
              <a:avLst/>
              <a:gdLst/>
              <a:ahLst/>
              <a:cxnLst/>
              <a:rect l="l" t="t" r="r" b="b"/>
              <a:pathLst>
                <a:path w="102235" h="102235">
                  <a:moveTo>
                    <a:pt x="56495" y="0"/>
                  </a:moveTo>
                  <a:lnTo>
                    <a:pt x="36949" y="1250"/>
                  </a:lnTo>
                  <a:lnTo>
                    <a:pt x="19546" y="9882"/>
                  </a:lnTo>
                  <a:lnTo>
                    <a:pt x="6310" y="25538"/>
                  </a:lnTo>
                  <a:lnTo>
                    <a:pt x="0" y="45204"/>
                  </a:lnTo>
                  <a:lnTo>
                    <a:pt x="1547" y="64750"/>
                  </a:lnTo>
                  <a:lnTo>
                    <a:pt x="10239" y="82153"/>
                  </a:lnTo>
                  <a:lnTo>
                    <a:pt x="25360" y="95388"/>
                  </a:lnTo>
                  <a:lnTo>
                    <a:pt x="45025" y="101877"/>
                  </a:lnTo>
                  <a:lnTo>
                    <a:pt x="64571" y="100627"/>
                  </a:lnTo>
                  <a:lnTo>
                    <a:pt x="81974" y="91995"/>
                  </a:lnTo>
                  <a:lnTo>
                    <a:pt x="95210" y="76338"/>
                  </a:lnTo>
                  <a:lnTo>
                    <a:pt x="101699" y="57209"/>
                  </a:lnTo>
                  <a:lnTo>
                    <a:pt x="100449" y="37603"/>
                  </a:lnTo>
                  <a:lnTo>
                    <a:pt x="91817" y="19903"/>
                  </a:lnTo>
                  <a:lnTo>
                    <a:pt x="76160" y="6488"/>
                  </a:lnTo>
                  <a:lnTo>
                    <a:pt x="56495" y="0"/>
                  </a:lnTo>
                  <a:close/>
                </a:path>
              </a:pathLst>
            </a:custGeom>
            <a:solidFill>
              <a:srgbClr val="000000"/>
            </a:solidFill>
          </p:spPr>
          <p:txBody>
            <a:bodyPr wrap="square" lIns="0" tIns="0" rIns="0" bIns="0" rtlCol="0"/>
            <a:lstStyle/>
            <a:p>
              <a:endParaRPr/>
            </a:p>
          </p:txBody>
        </p:sp>
        <p:sp>
          <p:nvSpPr>
            <p:cNvPr id="31" name="object 31"/>
            <p:cNvSpPr/>
            <p:nvPr/>
          </p:nvSpPr>
          <p:spPr>
            <a:xfrm>
              <a:off x="3939579" y="2924809"/>
              <a:ext cx="102235" cy="140970"/>
            </a:xfrm>
            <a:custGeom>
              <a:avLst/>
              <a:gdLst/>
              <a:ahLst/>
              <a:cxnLst/>
              <a:rect l="l" t="t" r="r" b="b"/>
              <a:pathLst>
                <a:path w="102235" h="140969">
                  <a:moveTo>
                    <a:pt x="25360" y="115569"/>
                  </a:moveTo>
                  <a:lnTo>
                    <a:pt x="10239" y="102334"/>
                  </a:lnTo>
                  <a:lnTo>
                    <a:pt x="1547" y="84931"/>
                  </a:lnTo>
                  <a:lnTo>
                    <a:pt x="0" y="65385"/>
                  </a:lnTo>
                  <a:lnTo>
                    <a:pt x="6310" y="45719"/>
                  </a:lnTo>
                  <a:lnTo>
                    <a:pt x="19546" y="30063"/>
                  </a:lnTo>
                  <a:lnTo>
                    <a:pt x="36949" y="21431"/>
                  </a:lnTo>
                  <a:lnTo>
                    <a:pt x="56495" y="20181"/>
                  </a:lnTo>
                  <a:lnTo>
                    <a:pt x="76160" y="26669"/>
                  </a:lnTo>
                  <a:lnTo>
                    <a:pt x="91817" y="40084"/>
                  </a:lnTo>
                  <a:lnTo>
                    <a:pt x="100449" y="57785"/>
                  </a:lnTo>
                  <a:lnTo>
                    <a:pt x="101699" y="77390"/>
                  </a:lnTo>
                  <a:lnTo>
                    <a:pt x="95210" y="96519"/>
                  </a:lnTo>
                  <a:lnTo>
                    <a:pt x="81974" y="112176"/>
                  </a:lnTo>
                  <a:lnTo>
                    <a:pt x="64571" y="120808"/>
                  </a:lnTo>
                  <a:lnTo>
                    <a:pt x="45025" y="122058"/>
                  </a:lnTo>
                  <a:lnTo>
                    <a:pt x="25360" y="115569"/>
                  </a:lnTo>
                  <a:close/>
                </a:path>
                <a:path w="102235" h="140969">
                  <a:moveTo>
                    <a:pt x="69810" y="140969"/>
                  </a:moveTo>
                  <a:lnTo>
                    <a:pt x="69810" y="140969"/>
                  </a:lnTo>
                </a:path>
                <a:path w="102235" h="140969">
                  <a:moveTo>
                    <a:pt x="31710" y="0"/>
                  </a:moveTo>
                  <a:lnTo>
                    <a:pt x="31710" y="0"/>
                  </a:lnTo>
                </a:path>
              </a:pathLst>
            </a:custGeom>
            <a:ln w="3175">
              <a:solidFill>
                <a:srgbClr val="3364A3"/>
              </a:solidFill>
            </a:ln>
          </p:spPr>
          <p:txBody>
            <a:bodyPr wrap="square" lIns="0" tIns="0" rIns="0" bIns="0" rtlCol="0"/>
            <a:lstStyle/>
            <a:p>
              <a:endParaRPr/>
            </a:p>
          </p:txBody>
        </p:sp>
        <p:sp>
          <p:nvSpPr>
            <p:cNvPr id="32" name="object 32"/>
            <p:cNvSpPr/>
            <p:nvPr/>
          </p:nvSpPr>
          <p:spPr>
            <a:xfrm>
              <a:off x="3637875" y="2769909"/>
              <a:ext cx="101600" cy="102235"/>
            </a:xfrm>
            <a:custGeom>
              <a:avLst/>
              <a:gdLst/>
              <a:ahLst/>
              <a:cxnLst/>
              <a:rect l="l" t="t" r="r" b="b"/>
              <a:pathLst>
                <a:path w="101600" h="102235">
                  <a:moveTo>
                    <a:pt x="57209" y="0"/>
                  </a:moveTo>
                  <a:lnTo>
                    <a:pt x="37663" y="1547"/>
                  </a:lnTo>
                  <a:lnTo>
                    <a:pt x="20260" y="10239"/>
                  </a:lnTo>
                  <a:lnTo>
                    <a:pt x="7024" y="25360"/>
                  </a:lnTo>
                  <a:lnTo>
                    <a:pt x="0" y="45025"/>
                  </a:lnTo>
                  <a:lnTo>
                    <a:pt x="1309" y="64571"/>
                  </a:lnTo>
                  <a:lnTo>
                    <a:pt x="10239" y="81974"/>
                  </a:lnTo>
                  <a:lnTo>
                    <a:pt x="26074" y="95210"/>
                  </a:lnTo>
                  <a:lnTo>
                    <a:pt x="45005" y="102234"/>
                  </a:lnTo>
                  <a:lnTo>
                    <a:pt x="64174" y="100925"/>
                  </a:lnTo>
                  <a:lnTo>
                    <a:pt x="81438" y="91995"/>
                  </a:lnTo>
                  <a:lnTo>
                    <a:pt x="94654" y="76160"/>
                  </a:lnTo>
                  <a:lnTo>
                    <a:pt x="101163" y="57209"/>
                  </a:lnTo>
                  <a:lnTo>
                    <a:pt x="100052" y="37901"/>
                  </a:lnTo>
                  <a:lnTo>
                    <a:pt x="91797" y="20260"/>
                  </a:lnTo>
                  <a:lnTo>
                    <a:pt x="76874" y="6310"/>
                  </a:lnTo>
                  <a:lnTo>
                    <a:pt x="57209" y="0"/>
                  </a:lnTo>
                  <a:close/>
                </a:path>
              </a:pathLst>
            </a:custGeom>
            <a:solidFill>
              <a:srgbClr val="000000"/>
            </a:solidFill>
          </p:spPr>
          <p:txBody>
            <a:bodyPr wrap="square" lIns="0" tIns="0" rIns="0" bIns="0" rtlCol="0"/>
            <a:lstStyle/>
            <a:p>
              <a:endParaRPr/>
            </a:p>
          </p:txBody>
        </p:sp>
        <p:sp>
          <p:nvSpPr>
            <p:cNvPr id="33" name="object 33"/>
            <p:cNvSpPr/>
            <p:nvPr/>
          </p:nvSpPr>
          <p:spPr>
            <a:xfrm>
              <a:off x="3637875" y="2749549"/>
              <a:ext cx="101600" cy="140970"/>
            </a:xfrm>
            <a:custGeom>
              <a:avLst/>
              <a:gdLst/>
              <a:ahLst/>
              <a:cxnLst/>
              <a:rect l="l" t="t" r="r" b="b"/>
              <a:pathLst>
                <a:path w="101600" h="140969">
                  <a:moveTo>
                    <a:pt x="26074" y="115570"/>
                  </a:moveTo>
                  <a:lnTo>
                    <a:pt x="10239" y="102334"/>
                  </a:lnTo>
                  <a:lnTo>
                    <a:pt x="1309" y="84931"/>
                  </a:lnTo>
                  <a:lnTo>
                    <a:pt x="0" y="65385"/>
                  </a:lnTo>
                  <a:lnTo>
                    <a:pt x="7024" y="45720"/>
                  </a:lnTo>
                  <a:lnTo>
                    <a:pt x="20260" y="30599"/>
                  </a:lnTo>
                  <a:lnTo>
                    <a:pt x="37663" y="21907"/>
                  </a:lnTo>
                  <a:lnTo>
                    <a:pt x="57209" y="20359"/>
                  </a:lnTo>
                  <a:lnTo>
                    <a:pt x="76874" y="26670"/>
                  </a:lnTo>
                  <a:lnTo>
                    <a:pt x="91797" y="40620"/>
                  </a:lnTo>
                  <a:lnTo>
                    <a:pt x="100052" y="58261"/>
                  </a:lnTo>
                  <a:lnTo>
                    <a:pt x="101163" y="77569"/>
                  </a:lnTo>
                  <a:lnTo>
                    <a:pt x="94654" y="96520"/>
                  </a:lnTo>
                  <a:lnTo>
                    <a:pt x="81438" y="112355"/>
                  </a:lnTo>
                  <a:lnTo>
                    <a:pt x="64174" y="121285"/>
                  </a:lnTo>
                  <a:lnTo>
                    <a:pt x="45005" y="122594"/>
                  </a:lnTo>
                  <a:lnTo>
                    <a:pt x="26074" y="115570"/>
                  </a:lnTo>
                  <a:close/>
                </a:path>
                <a:path w="101600" h="140969">
                  <a:moveTo>
                    <a:pt x="69254" y="140970"/>
                  </a:moveTo>
                  <a:lnTo>
                    <a:pt x="69254" y="140970"/>
                  </a:lnTo>
                </a:path>
                <a:path w="101600" h="140969">
                  <a:moveTo>
                    <a:pt x="31154" y="0"/>
                  </a:moveTo>
                  <a:lnTo>
                    <a:pt x="31154" y="0"/>
                  </a:lnTo>
                </a:path>
              </a:pathLst>
            </a:custGeom>
            <a:ln w="3175">
              <a:solidFill>
                <a:srgbClr val="3364A3"/>
              </a:solidFill>
            </a:ln>
          </p:spPr>
          <p:txBody>
            <a:bodyPr wrap="square" lIns="0" tIns="0" rIns="0" bIns="0" rtlCol="0"/>
            <a:lstStyle/>
            <a:p>
              <a:endParaRPr/>
            </a:p>
          </p:txBody>
        </p:sp>
        <p:sp>
          <p:nvSpPr>
            <p:cNvPr id="34" name="object 34"/>
            <p:cNvSpPr/>
            <p:nvPr/>
          </p:nvSpPr>
          <p:spPr>
            <a:xfrm>
              <a:off x="3327261" y="2591395"/>
              <a:ext cx="100965" cy="102235"/>
            </a:xfrm>
            <a:custGeom>
              <a:avLst/>
              <a:gdLst/>
              <a:ahLst/>
              <a:cxnLst/>
              <a:rect l="l" t="t" r="r" b="b"/>
              <a:pathLst>
                <a:path w="100964" h="102235">
                  <a:moveTo>
                    <a:pt x="56673" y="0"/>
                  </a:moveTo>
                  <a:lnTo>
                    <a:pt x="37127" y="1309"/>
                  </a:lnTo>
                  <a:lnTo>
                    <a:pt x="19724" y="10239"/>
                  </a:lnTo>
                  <a:lnTo>
                    <a:pt x="6488" y="26074"/>
                  </a:lnTo>
                  <a:lnTo>
                    <a:pt x="0" y="45025"/>
                  </a:lnTo>
                  <a:lnTo>
                    <a:pt x="1250" y="64333"/>
                  </a:lnTo>
                  <a:lnTo>
                    <a:pt x="9882" y="81974"/>
                  </a:lnTo>
                  <a:lnTo>
                    <a:pt x="25538" y="95924"/>
                  </a:lnTo>
                  <a:lnTo>
                    <a:pt x="44469" y="102234"/>
                  </a:lnTo>
                  <a:lnTo>
                    <a:pt x="63638" y="100687"/>
                  </a:lnTo>
                  <a:lnTo>
                    <a:pt x="80902" y="91995"/>
                  </a:lnTo>
                  <a:lnTo>
                    <a:pt x="94118" y="76874"/>
                  </a:lnTo>
                  <a:lnTo>
                    <a:pt x="100627" y="57209"/>
                  </a:lnTo>
                  <a:lnTo>
                    <a:pt x="99516" y="37663"/>
                  </a:lnTo>
                  <a:lnTo>
                    <a:pt x="91261" y="20260"/>
                  </a:lnTo>
                  <a:lnTo>
                    <a:pt x="76338" y="7024"/>
                  </a:lnTo>
                  <a:lnTo>
                    <a:pt x="56673" y="0"/>
                  </a:lnTo>
                  <a:close/>
                </a:path>
              </a:pathLst>
            </a:custGeom>
            <a:solidFill>
              <a:srgbClr val="000000"/>
            </a:solidFill>
          </p:spPr>
          <p:txBody>
            <a:bodyPr wrap="square" lIns="0" tIns="0" rIns="0" bIns="0" rtlCol="0"/>
            <a:lstStyle/>
            <a:p>
              <a:endParaRPr/>
            </a:p>
          </p:txBody>
        </p:sp>
        <p:sp>
          <p:nvSpPr>
            <p:cNvPr id="35" name="object 35"/>
            <p:cNvSpPr/>
            <p:nvPr/>
          </p:nvSpPr>
          <p:spPr>
            <a:xfrm>
              <a:off x="3327261" y="2571749"/>
              <a:ext cx="100965" cy="140970"/>
            </a:xfrm>
            <a:custGeom>
              <a:avLst/>
              <a:gdLst/>
              <a:ahLst/>
              <a:cxnLst/>
              <a:rect l="l" t="t" r="r" b="b"/>
              <a:pathLst>
                <a:path w="100964" h="140969">
                  <a:moveTo>
                    <a:pt x="25538" y="115570"/>
                  </a:moveTo>
                  <a:lnTo>
                    <a:pt x="9882" y="101619"/>
                  </a:lnTo>
                  <a:lnTo>
                    <a:pt x="1250" y="83978"/>
                  </a:lnTo>
                  <a:lnTo>
                    <a:pt x="0" y="64670"/>
                  </a:lnTo>
                  <a:lnTo>
                    <a:pt x="6488" y="45720"/>
                  </a:lnTo>
                  <a:lnTo>
                    <a:pt x="19724" y="29884"/>
                  </a:lnTo>
                  <a:lnTo>
                    <a:pt x="37127" y="20955"/>
                  </a:lnTo>
                  <a:lnTo>
                    <a:pt x="56673" y="19645"/>
                  </a:lnTo>
                  <a:lnTo>
                    <a:pt x="76338" y="26670"/>
                  </a:lnTo>
                  <a:lnTo>
                    <a:pt x="91261" y="39905"/>
                  </a:lnTo>
                  <a:lnTo>
                    <a:pt x="99516" y="57308"/>
                  </a:lnTo>
                  <a:lnTo>
                    <a:pt x="100627" y="76854"/>
                  </a:lnTo>
                  <a:lnTo>
                    <a:pt x="94118" y="96520"/>
                  </a:lnTo>
                  <a:lnTo>
                    <a:pt x="80902" y="111640"/>
                  </a:lnTo>
                  <a:lnTo>
                    <a:pt x="63638" y="120332"/>
                  </a:lnTo>
                  <a:lnTo>
                    <a:pt x="44469" y="121880"/>
                  </a:lnTo>
                  <a:lnTo>
                    <a:pt x="25538" y="115570"/>
                  </a:lnTo>
                  <a:close/>
                </a:path>
                <a:path w="100964" h="140969">
                  <a:moveTo>
                    <a:pt x="68718" y="140970"/>
                  </a:moveTo>
                  <a:lnTo>
                    <a:pt x="68718" y="140970"/>
                  </a:lnTo>
                </a:path>
                <a:path w="100964" h="140969">
                  <a:moveTo>
                    <a:pt x="30618" y="0"/>
                  </a:moveTo>
                  <a:lnTo>
                    <a:pt x="30618" y="0"/>
                  </a:lnTo>
                </a:path>
              </a:pathLst>
            </a:custGeom>
            <a:ln w="3175">
              <a:solidFill>
                <a:srgbClr val="3364A3"/>
              </a:solidFill>
            </a:ln>
          </p:spPr>
          <p:txBody>
            <a:bodyPr wrap="square" lIns="0" tIns="0" rIns="0" bIns="0" rtlCol="0"/>
            <a:lstStyle/>
            <a:p>
              <a:endParaRPr/>
            </a:p>
          </p:txBody>
        </p:sp>
        <p:sp>
          <p:nvSpPr>
            <p:cNvPr id="36" name="object 36"/>
            <p:cNvSpPr/>
            <p:nvPr/>
          </p:nvSpPr>
          <p:spPr>
            <a:xfrm>
              <a:off x="3006685" y="2406689"/>
              <a:ext cx="102235" cy="102235"/>
            </a:xfrm>
            <a:custGeom>
              <a:avLst/>
              <a:gdLst/>
              <a:ahLst/>
              <a:cxnLst/>
              <a:rect l="l" t="t" r="r" b="b"/>
              <a:pathLst>
                <a:path w="102235" h="102235">
                  <a:moveTo>
                    <a:pt x="57209" y="0"/>
                  </a:moveTo>
                  <a:lnTo>
                    <a:pt x="37663" y="1547"/>
                  </a:lnTo>
                  <a:lnTo>
                    <a:pt x="20260" y="10239"/>
                  </a:lnTo>
                  <a:lnTo>
                    <a:pt x="7024" y="25360"/>
                  </a:lnTo>
                  <a:lnTo>
                    <a:pt x="0" y="44846"/>
                  </a:lnTo>
                  <a:lnTo>
                    <a:pt x="1309" y="64095"/>
                  </a:lnTo>
                  <a:lnTo>
                    <a:pt x="10239" y="81438"/>
                  </a:lnTo>
                  <a:lnTo>
                    <a:pt x="26074" y="95210"/>
                  </a:lnTo>
                  <a:lnTo>
                    <a:pt x="45005" y="101699"/>
                  </a:lnTo>
                  <a:lnTo>
                    <a:pt x="64174" y="100449"/>
                  </a:lnTo>
                  <a:lnTo>
                    <a:pt x="81438" y="91817"/>
                  </a:lnTo>
                  <a:lnTo>
                    <a:pt x="94654" y="76160"/>
                  </a:lnTo>
                  <a:lnTo>
                    <a:pt x="101699" y="57209"/>
                  </a:lnTo>
                  <a:lnTo>
                    <a:pt x="100528" y="37901"/>
                  </a:lnTo>
                  <a:lnTo>
                    <a:pt x="91975" y="20260"/>
                  </a:lnTo>
                  <a:lnTo>
                    <a:pt x="76874" y="6310"/>
                  </a:lnTo>
                  <a:lnTo>
                    <a:pt x="57209" y="0"/>
                  </a:lnTo>
                  <a:close/>
                </a:path>
              </a:pathLst>
            </a:custGeom>
            <a:solidFill>
              <a:srgbClr val="000000"/>
            </a:solidFill>
          </p:spPr>
          <p:txBody>
            <a:bodyPr wrap="square" lIns="0" tIns="0" rIns="0" bIns="0" rtlCol="0"/>
            <a:lstStyle/>
            <a:p>
              <a:endParaRPr/>
            </a:p>
          </p:txBody>
        </p:sp>
        <p:sp>
          <p:nvSpPr>
            <p:cNvPr id="37" name="object 37"/>
            <p:cNvSpPr/>
            <p:nvPr/>
          </p:nvSpPr>
          <p:spPr>
            <a:xfrm>
              <a:off x="3006685" y="2387599"/>
              <a:ext cx="102235" cy="139700"/>
            </a:xfrm>
            <a:custGeom>
              <a:avLst/>
              <a:gdLst/>
              <a:ahLst/>
              <a:cxnLst/>
              <a:rect l="l" t="t" r="r" b="b"/>
              <a:pathLst>
                <a:path w="102235" h="139700">
                  <a:moveTo>
                    <a:pt x="26074" y="114300"/>
                  </a:moveTo>
                  <a:lnTo>
                    <a:pt x="10239" y="100528"/>
                  </a:lnTo>
                  <a:lnTo>
                    <a:pt x="1309" y="83184"/>
                  </a:lnTo>
                  <a:lnTo>
                    <a:pt x="0" y="63936"/>
                  </a:lnTo>
                  <a:lnTo>
                    <a:pt x="7024" y="44450"/>
                  </a:lnTo>
                  <a:lnTo>
                    <a:pt x="20260" y="29329"/>
                  </a:lnTo>
                  <a:lnTo>
                    <a:pt x="37663" y="20637"/>
                  </a:lnTo>
                  <a:lnTo>
                    <a:pt x="57209" y="19089"/>
                  </a:lnTo>
                  <a:lnTo>
                    <a:pt x="76874" y="25400"/>
                  </a:lnTo>
                  <a:lnTo>
                    <a:pt x="91975" y="39350"/>
                  </a:lnTo>
                  <a:lnTo>
                    <a:pt x="100528" y="56991"/>
                  </a:lnTo>
                  <a:lnTo>
                    <a:pt x="101699" y="76299"/>
                  </a:lnTo>
                  <a:lnTo>
                    <a:pt x="94654" y="95250"/>
                  </a:lnTo>
                  <a:lnTo>
                    <a:pt x="81438" y="110906"/>
                  </a:lnTo>
                  <a:lnTo>
                    <a:pt x="64174" y="119538"/>
                  </a:lnTo>
                  <a:lnTo>
                    <a:pt x="45005" y="120788"/>
                  </a:lnTo>
                  <a:lnTo>
                    <a:pt x="26074" y="114300"/>
                  </a:lnTo>
                  <a:close/>
                </a:path>
                <a:path w="102235" h="139700">
                  <a:moveTo>
                    <a:pt x="69254" y="139700"/>
                  </a:moveTo>
                  <a:lnTo>
                    <a:pt x="69254" y="139700"/>
                  </a:lnTo>
                </a:path>
                <a:path w="102235" h="139700">
                  <a:moveTo>
                    <a:pt x="32424" y="0"/>
                  </a:moveTo>
                  <a:lnTo>
                    <a:pt x="32424" y="0"/>
                  </a:lnTo>
                </a:path>
              </a:pathLst>
            </a:custGeom>
            <a:ln w="3175">
              <a:solidFill>
                <a:srgbClr val="3364A3"/>
              </a:solidFill>
            </a:ln>
          </p:spPr>
          <p:txBody>
            <a:bodyPr wrap="square" lIns="0" tIns="0" rIns="0" bIns="0" rtlCol="0"/>
            <a:lstStyle/>
            <a:p>
              <a:endParaRPr/>
            </a:p>
          </p:txBody>
        </p:sp>
        <p:sp>
          <p:nvSpPr>
            <p:cNvPr id="38" name="object 38"/>
            <p:cNvSpPr/>
            <p:nvPr/>
          </p:nvSpPr>
          <p:spPr>
            <a:xfrm>
              <a:off x="2696071" y="2225635"/>
              <a:ext cx="101600" cy="102870"/>
            </a:xfrm>
            <a:custGeom>
              <a:avLst/>
              <a:gdLst/>
              <a:ahLst/>
              <a:cxnLst/>
              <a:rect l="l" t="t" r="r" b="b"/>
              <a:pathLst>
                <a:path w="101600" h="102869">
                  <a:moveTo>
                    <a:pt x="56673" y="0"/>
                  </a:moveTo>
                  <a:lnTo>
                    <a:pt x="37127" y="1309"/>
                  </a:lnTo>
                  <a:lnTo>
                    <a:pt x="19724" y="10239"/>
                  </a:lnTo>
                  <a:lnTo>
                    <a:pt x="6488" y="26074"/>
                  </a:lnTo>
                  <a:lnTo>
                    <a:pt x="0" y="45025"/>
                  </a:lnTo>
                  <a:lnTo>
                    <a:pt x="1250" y="64333"/>
                  </a:lnTo>
                  <a:lnTo>
                    <a:pt x="9882" y="81974"/>
                  </a:lnTo>
                  <a:lnTo>
                    <a:pt x="25538" y="95924"/>
                  </a:lnTo>
                  <a:lnTo>
                    <a:pt x="44469" y="102413"/>
                  </a:lnTo>
                  <a:lnTo>
                    <a:pt x="63638" y="101163"/>
                  </a:lnTo>
                  <a:lnTo>
                    <a:pt x="80902" y="92531"/>
                  </a:lnTo>
                  <a:lnTo>
                    <a:pt x="94118" y="76874"/>
                  </a:lnTo>
                  <a:lnTo>
                    <a:pt x="101163" y="57209"/>
                  </a:lnTo>
                  <a:lnTo>
                    <a:pt x="99992" y="37663"/>
                  </a:lnTo>
                  <a:lnTo>
                    <a:pt x="91439" y="20260"/>
                  </a:lnTo>
                  <a:lnTo>
                    <a:pt x="76338" y="7024"/>
                  </a:lnTo>
                  <a:lnTo>
                    <a:pt x="56673" y="0"/>
                  </a:lnTo>
                  <a:close/>
                </a:path>
              </a:pathLst>
            </a:custGeom>
            <a:solidFill>
              <a:srgbClr val="000000"/>
            </a:solidFill>
          </p:spPr>
          <p:txBody>
            <a:bodyPr wrap="square" lIns="0" tIns="0" rIns="0" bIns="0" rtlCol="0"/>
            <a:lstStyle/>
            <a:p>
              <a:endParaRPr/>
            </a:p>
          </p:txBody>
        </p:sp>
        <p:sp>
          <p:nvSpPr>
            <p:cNvPr id="39" name="object 39"/>
            <p:cNvSpPr/>
            <p:nvPr/>
          </p:nvSpPr>
          <p:spPr>
            <a:xfrm>
              <a:off x="2696071" y="2205990"/>
              <a:ext cx="101600" cy="140970"/>
            </a:xfrm>
            <a:custGeom>
              <a:avLst/>
              <a:gdLst/>
              <a:ahLst/>
              <a:cxnLst/>
              <a:rect l="l" t="t" r="r" b="b"/>
              <a:pathLst>
                <a:path w="101600" h="140969">
                  <a:moveTo>
                    <a:pt x="25538" y="115570"/>
                  </a:moveTo>
                  <a:lnTo>
                    <a:pt x="9882" y="101619"/>
                  </a:lnTo>
                  <a:lnTo>
                    <a:pt x="1250" y="83978"/>
                  </a:lnTo>
                  <a:lnTo>
                    <a:pt x="0" y="64670"/>
                  </a:lnTo>
                  <a:lnTo>
                    <a:pt x="6488" y="45720"/>
                  </a:lnTo>
                  <a:lnTo>
                    <a:pt x="19724" y="29884"/>
                  </a:lnTo>
                  <a:lnTo>
                    <a:pt x="37127" y="20955"/>
                  </a:lnTo>
                  <a:lnTo>
                    <a:pt x="56673" y="19645"/>
                  </a:lnTo>
                  <a:lnTo>
                    <a:pt x="76338" y="26670"/>
                  </a:lnTo>
                  <a:lnTo>
                    <a:pt x="91439" y="39905"/>
                  </a:lnTo>
                  <a:lnTo>
                    <a:pt x="99992" y="57308"/>
                  </a:lnTo>
                  <a:lnTo>
                    <a:pt x="101163" y="76854"/>
                  </a:lnTo>
                  <a:lnTo>
                    <a:pt x="94118" y="96520"/>
                  </a:lnTo>
                  <a:lnTo>
                    <a:pt x="80902" y="112176"/>
                  </a:lnTo>
                  <a:lnTo>
                    <a:pt x="63638" y="120808"/>
                  </a:lnTo>
                  <a:lnTo>
                    <a:pt x="44469" y="122058"/>
                  </a:lnTo>
                  <a:lnTo>
                    <a:pt x="25538" y="115570"/>
                  </a:lnTo>
                  <a:close/>
                </a:path>
                <a:path w="101600" h="140969">
                  <a:moveTo>
                    <a:pt x="69988" y="140970"/>
                  </a:moveTo>
                  <a:lnTo>
                    <a:pt x="69988" y="140970"/>
                  </a:lnTo>
                </a:path>
                <a:path w="101600" h="140969">
                  <a:moveTo>
                    <a:pt x="31888" y="0"/>
                  </a:moveTo>
                  <a:lnTo>
                    <a:pt x="31888" y="0"/>
                  </a:lnTo>
                </a:path>
              </a:pathLst>
            </a:custGeom>
            <a:ln w="3175">
              <a:solidFill>
                <a:srgbClr val="3364A3"/>
              </a:solidFill>
            </a:ln>
          </p:spPr>
          <p:txBody>
            <a:bodyPr wrap="square" lIns="0" tIns="0" rIns="0" bIns="0" rtlCol="0"/>
            <a:lstStyle/>
            <a:p>
              <a:endParaRPr/>
            </a:p>
          </p:txBody>
        </p:sp>
        <p:sp>
          <p:nvSpPr>
            <p:cNvPr id="40" name="object 40"/>
            <p:cNvSpPr/>
            <p:nvPr/>
          </p:nvSpPr>
          <p:spPr>
            <a:xfrm>
              <a:off x="2411591" y="2061805"/>
              <a:ext cx="101600" cy="102235"/>
            </a:xfrm>
            <a:custGeom>
              <a:avLst/>
              <a:gdLst/>
              <a:ahLst/>
              <a:cxnLst/>
              <a:rect l="l" t="t" r="r" b="b"/>
              <a:pathLst>
                <a:path w="101600" h="102235">
                  <a:moveTo>
                    <a:pt x="56673" y="0"/>
                  </a:moveTo>
                  <a:lnTo>
                    <a:pt x="37127" y="1309"/>
                  </a:lnTo>
                  <a:lnTo>
                    <a:pt x="19724" y="10239"/>
                  </a:lnTo>
                  <a:lnTo>
                    <a:pt x="6488" y="26074"/>
                  </a:lnTo>
                  <a:lnTo>
                    <a:pt x="0" y="45005"/>
                  </a:lnTo>
                  <a:lnTo>
                    <a:pt x="1250" y="64174"/>
                  </a:lnTo>
                  <a:lnTo>
                    <a:pt x="9882" y="81438"/>
                  </a:lnTo>
                  <a:lnTo>
                    <a:pt x="25538" y="94654"/>
                  </a:lnTo>
                  <a:lnTo>
                    <a:pt x="45005" y="101699"/>
                  </a:lnTo>
                  <a:lnTo>
                    <a:pt x="64115" y="100528"/>
                  </a:lnTo>
                  <a:lnTo>
                    <a:pt x="81081" y="91975"/>
                  </a:lnTo>
                  <a:lnTo>
                    <a:pt x="94118" y="76874"/>
                  </a:lnTo>
                  <a:lnTo>
                    <a:pt x="101342" y="57209"/>
                  </a:lnTo>
                  <a:lnTo>
                    <a:pt x="100468" y="37663"/>
                  </a:lnTo>
                  <a:lnTo>
                    <a:pt x="91975" y="20260"/>
                  </a:lnTo>
                  <a:lnTo>
                    <a:pt x="76338" y="7024"/>
                  </a:lnTo>
                  <a:lnTo>
                    <a:pt x="56673" y="0"/>
                  </a:lnTo>
                  <a:close/>
                </a:path>
              </a:pathLst>
            </a:custGeom>
            <a:solidFill>
              <a:srgbClr val="000000"/>
            </a:solidFill>
          </p:spPr>
          <p:txBody>
            <a:bodyPr wrap="square" lIns="0" tIns="0" rIns="0" bIns="0" rtlCol="0"/>
            <a:lstStyle/>
            <a:p>
              <a:endParaRPr/>
            </a:p>
          </p:txBody>
        </p:sp>
        <p:sp>
          <p:nvSpPr>
            <p:cNvPr id="41" name="object 41"/>
            <p:cNvSpPr/>
            <p:nvPr/>
          </p:nvSpPr>
          <p:spPr>
            <a:xfrm>
              <a:off x="2411591" y="2042159"/>
              <a:ext cx="101600" cy="139700"/>
            </a:xfrm>
            <a:custGeom>
              <a:avLst/>
              <a:gdLst/>
              <a:ahLst/>
              <a:cxnLst/>
              <a:rect l="l" t="t" r="r" b="b"/>
              <a:pathLst>
                <a:path w="101600" h="139700">
                  <a:moveTo>
                    <a:pt x="25538" y="114300"/>
                  </a:moveTo>
                  <a:lnTo>
                    <a:pt x="9882" y="101084"/>
                  </a:lnTo>
                  <a:lnTo>
                    <a:pt x="1250" y="83819"/>
                  </a:lnTo>
                  <a:lnTo>
                    <a:pt x="0" y="64650"/>
                  </a:lnTo>
                  <a:lnTo>
                    <a:pt x="6488" y="45719"/>
                  </a:lnTo>
                  <a:lnTo>
                    <a:pt x="19724" y="29884"/>
                  </a:lnTo>
                  <a:lnTo>
                    <a:pt x="37127" y="20954"/>
                  </a:lnTo>
                  <a:lnTo>
                    <a:pt x="56673" y="19645"/>
                  </a:lnTo>
                  <a:lnTo>
                    <a:pt x="76338" y="26669"/>
                  </a:lnTo>
                  <a:lnTo>
                    <a:pt x="91975" y="39905"/>
                  </a:lnTo>
                  <a:lnTo>
                    <a:pt x="100468" y="57308"/>
                  </a:lnTo>
                  <a:lnTo>
                    <a:pt x="101342" y="76854"/>
                  </a:lnTo>
                  <a:lnTo>
                    <a:pt x="94118" y="96519"/>
                  </a:lnTo>
                  <a:lnTo>
                    <a:pt x="81081" y="111621"/>
                  </a:lnTo>
                  <a:lnTo>
                    <a:pt x="64115" y="120173"/>
                  </a:lnTo>
                  <a:lnTo>
                    <a:pt x="45005" y="121344"/>
                  </a:lnTo>
                  <a:lnTo>
                    <a:pt x="25538" y="114300"/>
                  </a:lnTo>
                  <a:close/>
                </a:path>
                <a:path w="101600" h="139700">
                  <a:moveTo>
                    <a:pt x="69988" y="139700"/>
                  </a:moveTo>
                  <a:lnTo>
                    <a:pt x="69988" y="139700"/>
                  </a:lnTo>
                </a:path>
                <a:path w="101600" h="139700">
                  <a:moveTo>
                    <a:pt x="31888" y="0"/>
                  </a:moveTo>
                  <a:lnTo>
                    <a:pt x="31888" y="0"/>
                  </a:lnTo>
                </a:path>
              </a:pathLst>
            </a:custGeom>
            <a:ln w="3175">
              <a:solidFill>
                <a:srgbClr val="3364A3"/>
              </a:solidFill>
            </a:ln>
          </p:spPr>
          <p:txBody>
            <a:bodyPr wrap="square" lIns="0" tIns="0" rIns="0" bIns="0" rtlCol="0"/>
            <a:lstStyle/>
            <a:p>
              <a:endParaRPr/>
            </a:p>
          </p:txBody>
        </p:sp>
        <p:sp>
          <p:nvSpPr>
            <p:cNvPr id="42" name="object 42"/>
            <p:cNvSpPr/>
            <p:nvPr/>
          </p:nvSpPr>
          <p:spPr>
            <a:xfrm>
              <a:off x="2127111" y="1897241"/>
              <a:ext cx="102235" cy="102235"/>
            </a:xfrm>
            <a:custGeom>
              <a:avLst/>
              <a:gdLst/>
              <a:ahLst/>
              <a:cxnLst/>
              <a:rect l="l" t="t" r="r" b="b"/>
              <a:pathLst>
                <a:path w="102235" h="102235">
                  <a:moveTo>
                    <a:pt x="56673" y="0"/>
                  </a:moveTo>
                  <a:lnTo>
                    <a:pt x="37127" y="1250"/>
                  </a:lnTo>
                  <a:lnTo>
                    <a:pt x="19724" y="9882"/>
                  </a:lnTo>
                  <a:lnTo>
                    <a:pt x="6488" y="25538"/>
                  </a:lnTo>
                  <a:lnTo>
                    <a:pt x="0" y="45025"/>
                  </a:lnTo>
                  <a:lnTo>
                    <a:pt x="1250" y="64273"/>
                  </a:lnTo>
                  <a:lnTo>
                    <a:pt x="9882" y="81617"/>
                  </a:lnTo>
                  <a:lnTo>
                    <a:pt x="25538" y="95388"/>
                  </a:lnTo>
                  <a:lnTo>
                    <a:pt x="45025" y="101877"/>
                  </a:lnTo>
                  <a:lnTo>
                    <a:pt x="64273" y="100627"/>
                  </a:lnTo>
                  <a:lnTo>
                    <a:pt x="81617" y="91995"/>
                  </a:lnTo>
                  <a:lnTo>
                    <a:pt x="95388" y="76338"/>
                  </a:lnTo>
                  <a:lnTo>
                    <a:pt x="101699" y="56673"/>
                  </a:lnTo>
                  <a:lnTo>
                    <a:pt x="100151" y="37127"/>
                  </a:lnTo>
                  <a:lnTo>
                    <a:pt x="91459" y="19724"/>
                  </a:lnTo>
                  <a:lnTo>
                    <a:pt x="76338" y="6488"/>
                  </a:lnTo>
                  <a:lnTo>
                    <a:pt x="56673" y="0"/>
                  </a:lnTo>
                  <a:close/>
                </a:path>
              </a:pathLst>
            </a:custGeom>
            <a:solidFill>
              <a:srgbClr val="000000"/>
            </a:solidFill>
          </p:spPr>
          <p:txBody>
            <a:bodyPr wrap="square" lIns="0" tIns="0" rIns="0" bIns="0" rtlCol="0"/>
            <a:lstStyle/>
            <a:p>
              <a:endParaRPr/>
            </a:p>
          </p:txBody>
        </p:sp>
        <p:sp>
          <p:nvSpPr>
            <p:cNvPr id="43" name="object 43"/>
            <p:cNvSpPr/>
            <p:nvPr/>
          </p:nvSpPr>
          <p:spPr>
            <a:xfrm>
              <a:off x="2127111" y="1877059"/>
              <a:ext cx="102235" cy="140970"/>
            </a:xfrm>
            <a:custGeom>
              <a:avLst/>
              <a:gdLst/>
              <a:ahLst/>
              <a:cxnLst/>
              <a:rect l="l" t="t" r="r" b="b"/>
              <a:pathLst>
                <a:path w="102235" h="140969">
                  <a:moveTo>
                    <a:pt x="25538" y="115569"/>
                  </a:moveTo>
                  <a:lnTo>
                    <a:pt x="9882" y="101798"/>
                  </a:lnTo>
                  <a:lnTo>
                    <a:pt x="1250" y="84454"/>
                  </a:lnTo>
                  <a:lnTo>
                    <a:pt x="0" y="65206"/>
                  </a:lnTo>
                  <a:lnTo>
                    <a:pt x="6488" y="45719"/>
                  </a:lnTo>
                  <a:lnTo>
                    <a:pt x="19724" y="30063"/>
                  </a:lnTo>
                  <a:lnTo>
                    <a:pt x="37127" y="21431"/>
                  </a:lnTo>
                  <a:lnTo>
                    <a:pt x="56673" y="20181"/>
                  </a:lnTo>
                  <a:lnTo>
                    <a:pt x="76338" y="26669"/>
                  </a:lnTo>
                  <a:lnTo>
                    <a:pt x="91459" y="39905"/>
                  </a:lnTo>
                  <a:lnTo>
                    <a:pt x="100151" y="57308"/>
                  </a:lnTo>
                  <a:lnTo>
                    <a:pt x="101699" y="76854"/>
                  </a:lnTo>
                  <a:lnTo>
                    <a:pt x="95388" y="96519"/>
                  </a:lnTo>
                  <a:lnTo>
                    <a:pt x="81617" y="112176"/>
                  </a:lnTo>
                  <a:lnTo>
                    <a:pt x="64273" y="120808"/>
                  </a:lnTo>
                  <a:lnTo>
                    <a:pt x="45025" y="122058"/>
                  </a:lnTo>
                  <a:lnTo>
                    <a:pt x="25538" y="115569"/>
                  </a:lnTo>
                  <a:close/>
                </a:path>
                <a:path w="102235" h="140969">
                  <a:moveTo>
                    <a:pt x="69988" y="140969"/>
                  </a:moveTo>
                  <a:lnTo>
                    <a:pt x="69988" y="140969"/>
                  </a:lnTo>
                </a:path>
                <a:path w="102235" h="140969">
                  <a:moveTo>
                    <a:pt x="31888" y="0"/>
                  </a:moveTo>
                  <a:lnTo>
                    <a:pt x="31888" y="0"/>
                  </a:lnTo>
                </a:path>
              </a:pathLst>
            </a:custGeom>
            <a:ln w="3175">
              <a:solidFill>
                <a:srgbClr val="3364A3"/>
              </a:solidFill>
            </a:ln>
          </p:spPr>
          <p:txBody>
            <a:bodyPr wrap="square" lIns="0" tIns="0" rIns="0" bIns="0" rtlCol="0"/>
            <a:lstStyle/>
            <a:p>
              <a:endParaRPr/>
            </a:p>
          </p:txBody>
        </p:sp>
        <p:sp>
          <p:nvSpPr>
            <p:cNvPr id="44" name="object 44"/>
            <p:cNvSpPr/>
            <p:nvPr/>
          </p:nvSpPr>
          <p:spPr>
            <a:xfrm>
              <a:off x="1860589" y="1743571"/>
              <a:ext cx="102235" cy="101600"/>
            </a:xfrm>
            <a:custGeom>
              <a:avLst/>
              <a:gdLst/>
              <a:ahLst/>
              <a:cxnLst/>
              <a:rect l="l" t="t" r="r" b="b"/>
              <a:pathLst>
                <a:path w="102235" h="101600">
                  <a:moveTo>
                    <a:pt x="56495" y="0"/>
                  </a:moveTo>
                  <a:lnTo>
                    <a:pt x="36949" y="1250"/>
                  </a:lnTo>
                  <a:lnTo>
                    <a:pt x="19546" y="9882"/>
                  </a:lnTo>
                  <a:lnTo>
                    <a:pt x="6310" y="25538"/>
                  </a:lnTo>
                  <a:lnTo>
                    <a:pt x="0" y="45005"/>
                  </a:lnTo>
                  <a:lnTo>
                    <a:pt x="1547" y="64115"/>
                  </a:lnTo>
                  <a:lnTo>
                    <a:pt x="10239" y="81081"/>
                  </a:lnTo>
                  <a:lnTo>
                    <a:pt x="25360" y="94118"/>
                  </a:lnTo>
                  <a:lnTo>
                    <a:pt x="44846" y="101342"/>
                  </a:lnTo>
                  <a:lnTo>
                    <a:pt x="64095" y="100468"/>
                  </a:lnTo>
                  <a:lnTo>
                    <a:pt x="81438" y="91975"/>
                  </a:lnTo>
                  <a:lnTo>
                    <a:pt x="95210" y="76338"/>
                  </a:lnTo>
                  <a:lnTo>
                    <a:pt x="101699" y="56673"/>
                  </a:lnTo>
                  <a:lnTo>
                    <a:pt x="100449" y="37127"/>
                  </a:lnTo>
                  <a:lnTo>
                    <a:pt x="91817" y="19724"/>
                  </a:lnTo>
                  <a:lnTo>
                    <a:pt x="76160" y="6488"/>
                  </a:lnTo>
                  <a:lnTo>
                    <a:pt x="56495" y="0"/>
                  </a:lnTo>
                  <a:close/>
                </a:path>
              </a:pathLst>
            </a:custGeom>
            <a:solidFill>
              <a:srgbClr val="000000"/>
            </a:solidFill>
          </p:spPr>
          <p:txBody>
            <a:bodyPr wrap="square" lIns="0" tIns="0" rIns="0" bIns="0" rtlCol="0"/>
            <a:lstStyle/>
            <a:p>
              <a:endParaRPr/>
            </a:p>
          </p:txBody>
        </p:sp>
        <p:sp>
          <p:nvSpPr>
            <p:cNvPr id="45" name="object 45"/>
            <p:cNvSpPr/>
            <p:nvPr/>
          </p:nvSpPr>
          <p:spPr>
            <a:xfrm>
              <a:off x="1860589" y="1723389"/>
              <a:ext cx="102235" cy="139700"/>
            </a:xfrm>
            <a:custGeom>
              <a:avLst/>
              <a:gdLst/>
              <a:ahLst/>
              <a:cxnLst/>
              <a:rect l="l" t="t" r="r" b="b"/>
              <a:pathLst>
                <a:path w="102235" h="139700">
                  <a:moveTo>
                    <a:pt x="25360" y="114300"/>
                  </a:moveTo>
                  <a:lnTo>
                    <a:pt x="10239" y="101262"/>
                  </a:lnTo>
                  <a:lnTo>
                    <a:pt x="1547" y="84296"/>
                  </a:lnTo>
                  <a:lnTo>
                    <a:pt x="0" y="65186"/>
                  </a:lnTo>
                  <a:lnTo>
                    <a:pt x="6310" y="45720"/>
                  </a:lnTo>
                  <a:lnTo>
                    <a:pt x="19546" y="30063"/>
                  </a:lnTo>
                  <a:lnTo>
                    <a:pt x="36949" y="21431"/>
                  </a:lnTo>
                  <a:lnTo>
                    <a:pt x="56495" y="20181"/>
                  </a:lnTo>
                  <a:lnTo>
                    <a:pt x="76160" y="26670"/>
                  </a:lnTo>
                  <a:lnTo>
                    <a:pt x="91817" y="39905"/>
                  </a:lnTo>
                  <a:lnTo>
                    <a:pt x="100449" y="57308"/>
                  </a:lnTo>
                  <a:lnTo>
                    <a:pt x="101699" y="76854"/>
                  </a:lnTo>
                  <a:lnTo>
                    <a:pt x="95210" y="96520"/>
                  </a:lnTo>
                  <a:lnTo>
                    <a:pt x="81438" y="112156"/>
                  </a:lnTo>
                  <a:lnTo>
                    <a:pt x="64095" y="120650"/>
                  </a:lnTo>
                  <a:lnTo>
                    <a:pt x="44846" y="121523"/>
                  </a:lnTo>
                  <a:lnTo>
                    <a:pt x="25360" y="114300"/>
                  </a:lnTo>
                  <a:close/>
                </a:path>
                <a:path w="102235" h="139700">
                  <a:moveTo>
                    <a:pt x="69810" y="139700"/>
                  </a:moveTo>
                  <a:lnTo>
                    <a:pt x="69810" y="139700"/>
                  </a:lnTo>
                </a:path>
                <a:path w="102235" h="139700">
                  <a:moveTo>
                    <a:pt x="31710" y="0"/>
                  </a:moveTo>
                  <a:lnTo>
                    <a:pt x="31710" y="0"/>
                  </a:lnTo>
                </a:path>
              </a:pathLst>
            </a:custGeom>
            <a:ln w="3175">
              <a:solidFill>
                <a:srgbClr val="3364A3"/>
              </a:solidFill>
            </a:ln>
          </p:spPr>
          <p:txBody>
            <a:bodyPr wrap="square" lIns="0" tIns="0" rIns="0" bIns="0" rtlCol="0"/>
            <a:lstStyle/>
            <a:p>
              <a:endParaRPr/>
            </a:p>
          </p:txBody>
        </p:sp>
        <p:sp>
          <p:nvSpPr>
            <p:cNvPr id="46" name="object 46"/>
            <p:cNvSpPr/>
            <p:nvPr/>
          </p:nvSpPr>
          <p:spPr>
            <a:xfrm>
              <a:off x="1540549" y="1558151"/>
              <a:ext cx="102235" cy="102870"/>
            </a:xfrm>
            <a:custGeom>
              <a:avLst/>
              <a:gdLst/>
              <a:ahLst/>
              <a:cxnLst/>
              <a:rect l="l" t="t" r="r" b="b"/>
              <a:pathLst>
                <a:path w="102235" h="102869">
                  <a:moveTo>
                    <a:pt x="57209" y="0"/>
                  </a:moveTo>
                  <a:lnTo>
                    <a:pt x="37901" y="1250"/>
                  </a:lnTo>
                  <a:lnTo>
                    <a:pt x="20260" y="9882"/>
                  </a:lnTo>
                  <a:lnTo>
                    <a:pt x="6310" y="25538"/>
                  </a:lnTo>
                  <a:lnTo>
                    <a:pt x="0" y="45204"/>
                  </a:lnTo>
                  <a:lnTo>
                    <a:pt x="1547" y="64750"/>
                  </a:lnTo>
                  <a:lnTo>
                    <a:pt x="10239" y="82153"/>
                  </a:lnTo>
                  <a:lnTo>
                    <a:pt x="25360" y="95388"/>
                  </a:lnTo>
                  <a:lnTo>
                    <a:pt x="45025" y="102413"/>
                  </a:lnTo>
                  <a:lnTo>
                    <a:pt x="64571" y="101103"/>
                  </a:lnTo>
                  <a:lnTo>
                    <a:pt x="81974" y="92174"/>
                  </a:lnTo>
                  <a:lnTo>
                    <a:pt x="95210" y="76338"/>
                  </a:lnTo>
                  <a:lnTo>
                    <a:pt x="101699" y="56852"/>
                  </a:lnTo>
                  <a:lnTo>
                    <a:pt x="100449" y="37603"/>
                  </a:lnTo>
                  <a:lnTo>
                    <a:pt x="91817" y="20260"/>
                  </a:lnTo>
                  <a:lnTo>
                    <a:pt x="76160" y="6488"/>
                  </a:lnTo>
                  <a:lnTo>
                    <a:pt x="57209" y="0"/>
                  </a:lnTo>
                  <a:close/>
                </a:path>
              </a:pathLst>
            </a:custGeom>
            <a:solidFill>
              <a:srgbClr val="000000"/>
            </a:solidFill>
          </p:spPr>
          <p:txBody>
            <a:bodyPr wrap="square" lIns="0" tIns="0" rIns="0" bIns="0" rtlCol="0"/>
            <a:lstStyle/>
            <a:p>
              <a:endParaRPr/>
            </a:p>
          </p:txBody>
        </p:sp>
        <p:sp>
          <p:nvSpPr>
            <p:cNvPr id="47" name="object 47"/>
            <p:cNvSpPr/>
            <p:nvPr/>
          </p:nvSpPr>
          <p:spPr>
            <a:xfrm>
              <a:off x="1540549" y="1537969"/>
              <a:ext cx="102235" cy="140970"/>
            </a:xfrm>
            <a:custGeom>
              <a:avLst/>
              <a:gdLst/>
              <a:ahLst/>
              <a:cxnLst/>
              <a:rect l="l" t="t" r="r" b="b"/>
              <a:pathLst>
                <a:path w="102235" h="140969">
                  <a:moveTo>
                    <a:pt x="25360" y="115569"/>
                  </a:moveTo>
                  <a:lnTo>
                    <a:pt x="10239" y="102334"/>
                  </a:lnTo>
                  <a:lnTo>
                    <a:pt x="1547" y="84931"/>
                  </a:lnTo>
                  <a:lnTo>
                    <a:pt x="0" y="65385"/>
                  </a:lnTo>
                  <a:lnTo>
                    <a:pt x="6310" y="45719"/>
                  </a:lnTo>
                  <a:lnTo>
                    <a:pt x="20260" y="30063"/>
                  </a:lnTo>
                  <a:lnTo>
                    <a:pt x="37901" y="21431"/>
                  </a:lnTo>
                  <a:lnTo>
                    <a:pt x="57209" y="20181"/>
                  </a:lnTo>
                  <a:lnTo>
                    <a:pt x="76160" y="26669"/>
                  </a:lnTo>
                  <a:lnTo>
                    <a:pt x="91817" y="40441"/>
                  </a:lnTo>
                  <a:lnTo>
                    <a:pt x="100449" y="57785"/>
                  </a:lnTo>
                  <a:lnTo>
                    <a:pt x="101699" y="77033"/>
                  </a:lnTo>
                  <a:lnTo>
                    <a:pt x="95210" y="96519"/>
                  </a:lnTo>
                  <a:lnTo>
                    <a:pt x="81974" y="112355"/>
                  </a:lnTo>
                  <a:lnTo>
                    <a:pt x="64571" y="121284"/>
                  </a:lnTo>
                  <a:lnTo>
                    <a:pt x="45025" y="122594"/>
                  </a:lnTo>
                  <a:lnTo>
                    <a:pt x="25360" y="115569"/>
                  </a:lnTo>
                  <a:close/>
                </a:path>
                <a:path w="102235" h="140969">
                  <a:moveTo>
                    <a:pt x="69810" y="140969"/>
                  </a:moveTo>
                  <a:lnTo>
                    <a:pt x="69810" y="140969"/>
                  </a:lnTo>
                </a:path>
                <a:path w="102235" h="140969">
                  <a:moveTo>
                    <a:pt x="31710" y="0"/>
                  </a:moveTo>
                  <a:lnTo>
                    <a:pt x="31710" y="0"/>
                  </a:lnTo>
                </a:path>
              </a:pathLst>
            </a:custGeom>
            <a:ln w="3175">
              <a:solidFill>
                <a:srgbClr val="3364A3"/>
              </a:solidFill>
            </a:ln>
          </p:spPr>
          <p:txBody>
            <a:bodyPr wrap="square" lIns="0" tIns="0" rIns="0" bIns="0" rtlCol="0"/>
            <a:lstStyle/>
            <a:p>
              <a:endParaRPr/>
            </a:p>
          </p:txBody>
        </p:sp>
        <p:sp>
          <p:nvSpPr>
            <p:cNvPr id="48" name="object 48"/>
            <p:cNvSpPr/>
            <p:nvPr/>
          </p:nvSpPr>
          <p:spPr>
            <a:xfrm>
              <a:off x="1213981" y="1369635"/>
              <a:ext cx="102235" cy="101600"/>
            </a:xfrm>
            <a:custGeom>
              <a:avLst/>
              <a:gdLst/>
              <a:ahLst/>
              <a:cxnLst/>
              <a:rect l="l" t="t" r="r" b="b"/>
              <a:pathLst>
                <a:path w="102234" h="101600">
                  <a:moveTo>
                    <a:pt x="57388" y="0"/>
                  </a:moveTo>
                  <a:lnTo>
                    <a:pt x="38080" y="1170"/>
                  </a:lnTo>
                  <a:lnTo>
                    <a:pt x="20439" y="9723"/>
                  </a:lnTo>
                  <a:lnTo>
                    <a:pt x="6488" y="24824"/>
                  </a:lnTo>
                  <a:lnTo>
                    <a:pt x="0" y="44489"/>
                  </a:lnTo>
                  <a:lnTo>
                    <a:pt x="1250" y="64035"/>
                  </a:lnTo>
                  <a:lnTo>
                    <a:pt x="9882" y="81438"/>
                  </a:lnTo>
                  <a:lnTo>
                    <a:pt x="25538" y="94674"/>
                  </a:lnTo>
                  <a:lnTo>
                    <a:pt x="45025" y="101163"/>
                  </a:lnTo>
                  <a:lnTo>
                    <a:pt x="64273" y="99913"/>
                  </a:lnTo>
                  <a:lnTo>
                    <a:pt x="81617" y="91281"/>
                  </a:lnTo>
                  <a:lnTo>
                    <a:pt x="95388" y="75624"/>
                  </a:lnTo>
                  <a:lnTo>
                    <a:pt x="101877" y="56693"/>
                  </a:lnTo>
                  <a:lnTo>
                    <a:pt x="100627" y="37524"/>
                  </a:lnTo>
                  <a:lnTo>
                    <a:pt x="91995" y="20260"/>
                  </a:lnTo>
                  <a:lnTo>
                    <a:pt x="76338" y="7044"/>
                  </a:lnTo>
                  <a:lnTo>
                    <a:pt x="57388" y="0"/>
                  </a:lnTo>
                  <a:close/>
                </a:path>
              </a:pathLst>
            </a:custGeom>
            <a:solidFill>
              <a:srgbClr val="000000"/>
            </a:solidFill>
          </p:spPr>
          <p:txBody>
            <a:bodyPr wrap="square" lIns="0" tIns="0" rIns="0" bIns="0" rtlCol="0"/>
            <a:lstStyle/>
            <a:p>
              <a:endParaRPr/>
            </a:p>
          </p:txBody>
        </p:sp>
        <p:sp>
          <p:nvSpPr>
            <p:cNvPr id="49" name="object 49"/>
            <p:cNvSpPr/>
            <p:nvPr/>
          </p:nvSpPr>
          <p:spPr>
            <a:xfrm>
              <a:off x="1213981" y="1350009"/>
              <a:ext cx="102235" cy="139700"/>
            </a:xfrm>
            <a:custGeom>
              <a:avLst/>
              <a:gdLst/>
              <a:ahLst/>
              <a:cxnLst/>
              <a:rect l="l" t="t" r="r" b="b"/>
              <a:pathLst>
                <a:path w="102234" h="139700">
                  <a:moveTo>
                    <a:pt x="25538" y="114300"/>
                  </a:moveTo>
                  <a:lnTo>
                    <a:pt x="9882" y="101064"/>
                  </a:lnTo>
                  <a:lnTo>
                    <a:pt x="1250" y="83661"/>
                  </a:lnTo>
                  <a:lnTo>
                    <a:pt x="0" y="64115"/>
                  </a:lnTo>
                  <a:lnTo>
                    <a:pt x="6488" y="44450"/>
                  </a:lnTo>
                  <a:lnTo>
                    <a:pt x="20439" y="29348"/>
                  </a:lnTo>
                  <a:lnTo>
                    <a:pt x="38080" y="20796"/>
                  </a:lnTo>
                  <a:lnTo>
                    <a:pt x="57388" y="19625"/>
                  </a:lnTo>
                  <a:lnTo>
                    <a:pt x="76338" y="26669"/>
                  </a:lnTo>
                  <a:lnTo>
                    <a:pt x="91995" y="39885"/>
                  </a:lnTo>
                  <a:lnTo>
                    <a:pt x="100627" y="57150"/>
                  </a:lnTo>
                  <a:lnTo>
                    <a:pt x="101877" y="76319"/>
                  </a:lnTo>
                  <a:lnTo>
                    <a:pt x="95388" y="95250"/>
                  </a:lnTo>
                  <a:lnTo>
                    <a:pt x="81617" y="110906"/>
                  </a:lnTo>
                  <a:lnTo>
                    <a:pt x="64273" y="119538"/>
                  </a:lnTo>
                  <a:lnTo>
                    <a:pt x="45025" y="120788"/>
                  </a:lnTo>
                  <a:lnTo>
                    <a:pt x="25538" y="114300"/>
                  </a:lnTo>
                  <a:close/>
                </a:path>
                <a:path w="102234" h="139700">
                  <a:moveTo>
                    <a:pt x="69988" y="139700"/>
                  </a:moveTo>
                  <a:lnTo>
                    <a:pt x="69988" y="139700"/>
                  </a:lnTo>
                </a:path>
                <a:path w="102234" h="139700">
                  <a:moveTo>
                    <a:pt x="31888" y="0"/>
                  </a:moveTo>
                  <a:lnTo>
                    <a:pt x="31888" y="0"/>
                  </a:lnTo>
                </a:path>
              </a:pathLst>
            </a:custGeom>
            <a:ln w="3175">
              <a:solidFill>
                <a:srgbClr val="3364A3"/>
              </a:solidFill>
            </a:ln>
          </p:spPr>
          <p:txBody>
            <a:bodyPr wrap="square" lIns="0" tIns="0" rIns="0" bIns="0" rtlCol="0"/>
            <a:lstStyle/>
            <a:p>
              <a:endParaRPr/>
            </a:p>
          </p:txBody>
        </p:sp>
        <p:sp>
          <p:nvSpPr>
            <p:cNvPr id="50" name="object 50"/>
            <p:cNvSpPr/>
            <p:nvPr/>
          </p:nvSpPr>
          <p:spPr>
            <a:xfrm>
              <a:off x="4381500" y="1229359"/>
              <a:ext cx="3529329" cy="2038350"/>
            </a:xfrm>
            <a:custGeom>
              <a:avLst/>
              <a:gdLst/>
              <a:ahLst/>
              <a:cxnLst/>
              <a:rect l="l" t="t" r="r" b="b"/>
              <a:pathLst>
                <a:path w="3529329" h="2038350">
                  <a:moveTo>
                    <a:pt x="0" y="2038350"/>
                  </a:moveTo>
                  <a:lnTo>
                    <a:pt x="3529329" y="0"/>
                  </a:lnTo>
                </a:path>
              </a:pathLst>
            </a:custGeom>
            <a:ln w="3175">
              <a:solidFill>
                <a:srgbClr val="000000"/>
              </a:solidFill>
            </a:ln>
          </p:spPr>
          <p:txBody>
            <a:bodyPr wrap="square" lIns="0" tIns="0" rIns="0" bIns="0" rtlCol="0"/>
            <a:lstStyle/>
            <a:p>
              <a:endParaRPr/>
            </a:p>
          </p:txBody>
        </p:sp>
        <p:sp>
          <p:nvSpPr>
            <p:cNvPr id="51" name="object 51"/>
            <p:cNvSpPr/>
            <p:nvPr/>
          </p:nvSpPr>
          <p:spPr>
            <a:xfrm>
              <a:off x="4467860" y="3138031"/>
              <a:ext cx="119518" cy="101877"/>
            </a:xfrm>
            <a:prstGeom prst="rect">
              <a:avLst/>
            </a:prstGeom>
            <a:blipFill>
              <a:blip r:embed="rId2" cstate="print"/>
              <a:stretch>
                <a:fillRect/>
              </a:stretch>
            </a:blipFill>
          </p:spPr>
          <p:txBody>
            <a:bodyPr wrap="square" lIns="0" tIns="0" rIns="0" bIns="0" rtlCol="0"/>
            <a:lstStyle/>
            <a:p>
              <a:endParaRPr/>
            </a:p>
          </p:txBody>
        </p:sp>
        <p:sp>
          <p:nvSpPr>
            <p:cNvPr id="52" name="object 52"/>
            <p:cNvSpPr/>
            <p:nvPr/>
          </p:nvSpPr>
          <p:spPr>
            <a:xfrm>
              <a:off x="4607560" y="320801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a:p>
          </p:txBody>
        </p:sp>
        <p:sp>
          <p:nvSpPr>
            <p:cNvPr id="53" name="object 53"/>
            <p:cNvSpPr/>
            <p:nvPr/>
          </p:nvSpPr>
          <p:spPr>
            <a:xfrm>
              <a:off x="4734956" y="2994520"/>
              <a:ext cx="101897" cy="101877"/>
            </a:xfrm>
            <a:prstGeom prst="rect">
              <a:avLst/>
            </a:prstGeom>
            <a:blipFill>
              <a:blip r:embed="rId3" cstate="print"/>
              <a:stretch>
                <a:fillRect/>
              </a:stretch>
            </a:blipFill>
          </p:spPr>
          <p:txBody>
            <a:bodyPr wrap="square" lIns="0" tIns="0" rIns="0" bIns="0" rtlCol="0"/>
            <a:lstStyle/>
            <a:p>
              <a:endParaRPr/>
            </a:p>
          </p:txBody>
        </p:sp>
        <p:sp>
          <p:nvSpPr>
            <p:cNvPr id="54" name="object 54"/>
            <p:cNvSpPr/>
            <p:nvPr/>
          </p:nvSpPr>
          <p:spPr>
            <a:xfrm>
              <a:off x="4715510" y="3026409"/>
              <a:ext cx="140970" cy="38100"/>
            </a:xfrm>
            <a:custGeom>
              <a:avLst/>
              <a:gdLst/>
              <a:ahLst/>
              <a:cxnLst/>
              <a:rect l="l" t="t" r="r" b="b"/>
              <a:pathLst>
                <a:path w="140970" h="38100">
                  <a:moveTo>
                    <a:pt x="0" y="0"/>
                  </a:moveTo>
                  <a:lnTo>
                    <a:pt x="0" y="0"/>
                  </a:lnTo>
                </a:path>
                <a:path w="140970" h="38100">
                  <a:moveTo>
                    <a:pt x="140969" y="38100"/>
                  </a:moveTo>
                  <a:lnTo>
                    <a:pt x="140969" y="38100"/>
                  </a:lnTo>
                </a:path>
              </a:pathLst>
            </a:custGeom>
            <a:ln w="3175">
              <a:solidFill>
                <a:srgbClr val="3364A3"/>
              </a:solidFill>
            </a:ln>
          </p:spPr>
          <p:txBody>
            <a:bodyPr wrap="square" lIns="0" tIns="0" rIns="0" bIns="0" rtlCol="0"/>
            <a:lstStyle/>
            <a:p>
              <a:endParaRPr/>
            </a:p>
          </p:txBody>
        </p:sp>
        <p:sp>
          <p:nvSpPr>
            <p:cNvPr id="55" name="object 55"/>
            <p:cNvSpPr/>
            <p:nvPr/>
          </p:nvSpPr>
          <p:spPr>
            <a:xfrm>
              <a:off x="5017769" y="2820709"/>
              <a:ext cx="120788" cy="101699"/>
            </a:xfrm>
            <a:prstGeom prst="rect">
              <a:avLst/>
            </a:prstGeom>
            <a:blipFill>
              <a:blip r:embed="rId4" cstate="print"/>
              <a:stretch>
                <a:fillRect/>
              </a:stretch>
            </a:blipFill>
          </p:spPr>
          <p:txBody>
            <a:bodyPr wrap="square" lIns="0" tIns="0" rIns="0" bIns="0" rtlCol="0"/>
            <a:lstStyle/>
            <a:p>
              <a:endParaRPr/>
            </a:p>
          </p:txBody>
        </p:sp>
        <p:sp>
          <p:nvSpPr>
            <p:cNvPr id="56" name="object 56"/>
            <p:cNvSpPr/>
            <p:nvPr/>
          </p:nvSpPr>
          <p:spPr>
            <a:xfrm>
              <a:off x="5158739" y="289051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a:p>
          </p:txBody>
        </p:sp>
        <p:sp>
          <p:nvSpPr>
            <p:cNvPr id="57" name="object 57"/>
            <p:cNvSpPr/>
            <p:nvPr/>
          </p:nvSpPr>
          <p:spPr>
            <a:xfrm>
              <a:off x="5328919" y="2641461"/>
              <a:ext cx="120788" cy="101163"/>
            </a:xfrm>
            <a:prstGeom prst="rect">
              <a:avLst/>
            </a:prstGeom>
            <a:blipFill>
              <a:blip r:embed="rId5" cstate="print"/>
              <a:stretch>
                <a:fillRect/>
              </a:stretch>
            </a:blipFill>
          </p:spPr>
          <p:txBody>
            <a:bodyPr wrap="square" lIns="0" tIns="0" rIns="0" bIns="0" rtlCol="0"/>
            <a:lstStyle/>
            <a:p>
              <a:endParaRPr/>
            </a:p>
          </p:txBody>
        </p:sp>
        <p:sp>
          <p:nvSpPr>
            <p:cNvPr id="58" name="object 58"/>
            <p:cNvSpPr/>
            <p:nvPr/>
          </p:nvSpPr>
          <p:spPr>
            <a:xfrm>
              <a:off x="5469889" y="27101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a:p>
          </p:txBody>
        </p:sp>
        <p:sp>
          <p:nvSpPr>
            <p:cNvPr id="59" name="object 59"/>
            <p:cNvSpPr/>
            <p:nvPr/>
          </p:nvSpPr>
          <p:spPr>
            <a:xfrm>
              <a:off x="5648960" y="2456041"/>
              <a:ext cx="120074" cy="102413"/>
            </a:xfrm>
            <a:prstGeom prst="rect">
              <a:avLst/>
            </a:prstGeom>
            <a:blipFill>
              <a:blip r:embed="rId6" cstate="print"/>
              <a:stretch>
                <a:fillRect/>
              </a:stretch>
            </a:blipFill>
          </p:spPr>
          <p:txBody>
            <a:bodyPr wrap="square" lIns="0" tIns="0" rIns="0" bIns="0" rtlCol="0"/>
            <a:lstStyle/>
            <a:p>
              <a:endParaRPr/>
            </a:p>
          </p:txBody>
        </p:sp>
        <p:sp>
          <p:nvSpPr>
            <p:cNvPr id="60" name="object 60"/>
            <p:cNvSpPr/>
            <p:nvPr/>
          </p:nvSpPr>
          <p:spPr>
            <a:xfrm>
              <a:off x="5788660" y="25260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a:p>
          </p:txBody>
        </p:sp>
        <p:sp>
          <p:nvSpPr>
            <p:cNvPr id="61" name="object 61"/>
            <p:cNvSpPr/>
            <p:nvPr/>
          </p:nvSpPr>
          <p:spPr>
            <a:xfrm>
              <a:off x="5979735" y="2277685"/>
              <a:ext cx="101719" cy="101183"/>
            </a:xfrm>
            <a:prstGeom prst="rect">
              <a:avLst/>
            </a:prstGeom>
            <a:blipFill>
              <a:blip r:embed="rId7" cstate="print"/>
              <a:stretch>
                <a:fillRect/>
              </a:stretch>
            </a:blipFill>
          </p:spPr>
          <p:txBody>
            <a:bodyPr wrap="square" lIns="0" tIns="0" rIns="0" bIns="0" rtlCol="0"/>
            <a:lstStyle/>
            <a:p>
              <a:endParaRPr/>
            </a:p>
          </p:txBody>
        </p:sp>
        <p:sp>
          <p:nvSpPr>
            <p:cNvPr id="62" name="object 62"/>
            <p:cNvSpPr/>
            <p:nvPr/>
          </p:nvSpPr>
          <p:spPr>
            <a:xfrm>
              <a:off x="5960110" y="2310130"/>
              <a:ext cx="140970" cy="36830"/>
            </a:xfrm>
            <a:custGeom>
              <a:avLst/>
              <a:gdLst/>
              <a:ahLst/>
              <a:cxnLst/>
              <a:rect l="l" t="t" r="r" b="b"/>
              <a:pathLst>
                <a:path w="140970" h="36830">
                  <a:moveTo>
                    <a:pt x="0" y="0"/>
                  </a:moveTo>
                  <a:lnTo>
                    <a:pt x="0" y="0"/>
                  </a:lnTo>
                </a:path>
                <a:path w="140970" h="36830">
                  <a:moveTo>
                    <a:pt x="140969" y="36830"/>
                  </a:moveTo>
                  <a:lnTo>
                    <a:pt x="140969" y="36830"/>
                  </a:lnTo>
                </a:path>
              </a:pathLst>
            </a:custGeom>
            <a:ln w="3175">
              <a:solidFill>
                <a:srgbClr val="3364A3"/>
              </a:solidFill>
            </a:ln>
          </p:spPr>
          <p:txBody>
            <a:bodyPr wrap="square" lIns="0" tIns="0" rIns="0" bIns="0" rtlCol="0"/>
            <a:lstStyle/>
            <a:p>
              <a:endParaRPr/>
            </a:p>
          </p:txBody>
        </p:sp>
        <p:sp>
          <p:nvSpPr>
            <p:cNvPr id="63" name="object 63"/>
            <p:cNvSpPr/>
            <p:nvPr/>
          </p:nvSpPr>
          <p:spPr>
            <a:xfrm>
              <a:off x="6245860" y="2114391"/>
              <a:ext cx="119518" cy="101163"/>
            </a:xfrm>
            <a:prstGeom prst="rect">
              <a:avLst/>
            </a:prstGeom>
            <a:blipFill>
              <a:blip r:embed="rId8" cstate="print"/>
              <a:stretch>
                <a:fillRect/>
              </a:stretch>
            </a:blipFill>
          </p:spPr>
          <p:txBody>
            <a:bodyPr wrap="square" lIns="0" tIns="0" rIns="0" bIns="0" rtlCol="0"/>
            <a:lstStyle/>
            <a:p>
              <a:endParaRPr/>
            </a:p>
          </p:txBody>
        </p:sp>
        <p:sp>
          <p:nvSpPr>
            <p:cNvPr id="64" name="object 64"/>
            <p:cNvSpPr/>
            <p:nvPr/>
          </p:nvSpPr>
          <p:spPr>
            <a:xfrm>
              <a:off x="6385560" y="21831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a:p>
          </p:txBody>
        </p:sp>
        <p:sp>
          <p:nvSpPr>
            <p:cNvPr id="65" name="object 65"/>
            <p:cNvSpPr/>
            <p:nvPr/>
          </p:nvSpPr>
          <p:spPr>
            <a:xfrm>
              <a:off x="6548695" y="1950025"/>
              <a:ext cx="102433" cy="101163"/>
            </a:xfrm>
            <a:prstGeom prst="rect">
              <a:avLst/>
            </a:prstGeom>
            <a:blipFill>
              <a:blip r:embed="rId9" cstate="print"/>
              <a:stretch>
                <a:fillRect/>
              </a:stretch>
            </a:blipFill>
          </p:spPr>
          <p:txBody>
            <a:bodyPr wrap="square" lIns="0" tIns="0" rIns="0" bIns="0" rtlCol="0"/>
            <a:lstStyle/>
            <a:p>
              <a:endParaRPr/>
            </a:p>
          </p:txBody>
        </p:sp>
        <p:sp>
          <p:nvSpPr>
            <p:cNvPr id="66" name="object 66"/>
            <p:cNvSpPr/>
            <p:nvPr/>
          </p:nvSpPr>
          <p:spPr>
            <a:xfrm>
              <a:off x="6529069" y="1982469"/>
              <a:ext cx="142240" cy="36830"/>
            </a:xfrm>
            <a:custGeom>
              <a:avLst/>
              <a:gdLst/>
              <a:ahLst/>
              <a:cxnLst/>
              <a:rect l="l" t="t" r="r" b="b"/>
              <a:pathLst>
                <a:path w="142240" h="36830">
                  <a:moveTo>
                    <a:pt x="0" y="0"/>
                  </a:moveTo>
                  <a:lnTo>
                    <a:pt x="0" y="0"/>
                  </a:lnTo>
                </a:path>
                <a:path w="142240" h="36830">
                  <a:moveTo>
                    <a:pt x="142239" y="36829"/>
                  </a:moveTo>
                  <a:lnTo>
                    <a:pt x="142239" y="36829"/>
                  </a:lnTo>
                </a:path>
              </a:pathLst>
            </a:custGeom>
            <a:ln w="3175">
              <a:solidFill>
                <a:srgbClr val="3364A3"/>
              </a:solidFill>
            </a:ln>
          </p:spPr>
          <p:txBody>
            <a:bodyPr wrap="square" lIns="0" tIns="0" rIns="0" bIns="0" rtlCol="0"/>
            <a:lstStyle/>
            <a:p>
              <a:endParaRPr/>
            </a:p>
          </p:txBody>
        </p:sp>
        <p:sp>
          <p:nvSpPr>
            <p:cNvPr id="67" name="object 67"/>
            <p:cNvSpPr/>
            <p:nvPr/>
          </p:nvSpPr>
          <p:spPr>
            <a:xfrm>
              <a:off x="6797039" y="1796712"/>
              <a:ext cx="120074" cy="101361"/>
            </a:xfrm>
            <a:prstGeom prst="rect">
              <a:avLst/>
            </a:prstGeom>
            <a:blipFill>
              <a:blip r:embed="rId10" cstate="print"/>
              <a:stretch>
                <a:fillRect/>
              </a:stretch>
            </a:blipFill>
          </p:spPr>
          <p:txBody>
            <a:bodyPr wrap="square" lIns="0" tIns="0" rIns="0" bIns="0" rtlCol="0"/>
            <a:lstStyle/>
            <a:p>
              <a:endParaRPr/>
            </a:p>
          </p:txBody>
        </p:sp>
        <p:sp>
          <p:nvSpPr>
            <p:cNvPr id="68" name="object 68"/>
            <p:cNvSpPr/>
            <p:nvPr/>
          </p:nvSpPr>
          <p:spPr>
            <a:xfrm>
              <a:off x="6936739" y="18656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a:p>
          </p:txBody>
        </p:sp>
        <p:sp>
          <p:nvSpPr>
            <p:cNvPr id="69" name="object 69"/>
            <p:cNvSpPr/>
            <p:nvPr/>
          </p:nvSpPr>
          <p:spPr>
            <a:xfrm>
              <a:off x="7117080" y="1611491"/>
              <a:ext cx="120074" cy="101699"/>
            </a:xfrm>
            <a:prstGeom prst="rect">
              <a:avLst/>
            </a:prstGeom>
            <a:blipFill>
              <a:blip r:embed="rId11" cstate="print"/>
              <a:stretch>
                <a:fillRect/>
              </a:stretch>
            </a:blipFill>
          </p:spPr>
          <p:txBody>
            <a:bodyPr wrap="square" lIns="0" tIns="0" rIns="0" bIns="0" rtlCol="0"/>
            <a:lstStyle/>
            <a:p>
              <a:endParaRPr/>
            </a:p>
          </p:txBody>
        </p:sp>
        <p:sp>
          <p:nvSpPr>
            <p:cNvPr id="70" name="object 70"/>
            <p:cNvSpPr/>
            <p:nvPr/>
          </p:nvSpPr>
          <p:spPr>
            <a:xfrm>
              <a:off x="7256780" y="168148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a:p>
          </p:txBody>
        </p:sp>
        <p:sp>
          <p:nvSpPr>
            <p:cNvPr id="71" name="object 71"/>
            <p:cNvSpPr/>
            <p:nvPr/>
          </p:nvSpPr>
          <p:spPr>
            <a:xfrm>
              <a:off x="7443469" y="1423531"/>
              <a:ext cx="120610" cy="101699"/>
            </a:xfrm>
            <a:prstGeom prst="rect">
              <a:avLst/>
            </a:prstGeom>
            <a:blipFill>
              <a:blip r:embed="rId12" cstate="print"/>
              <a:stretch>
                <a:fillRect/>
              </a:stretch>
            </a:blipFill>
          </p:spPr>
          <p:txBody>
            <a:bodyPr wrap="square" lIns="0" tIns="0" rIns="0" bIns="0" rtlCol="0"/>
            <a:lstStyle/>
            <a:p>
              <a:endParaRPr/>
            </a:p>
          </p:txBody>
        </p:sp>
        <p:sp>
          <p:nvSpPr>
            <p:cNvPr id="72" name="object 72"/>
            <p:cNvSpPr/>
            <p:nvPr/>
          </p:nvSpPr>
          <p:spPr>
            <a:xfrm>
              <a:off x="7583169" y="149351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a:p>
          </p:txBody>
        </p:sp>
        <p:sp>
          <p:nvSpPr>
            <p:cNvPr id="73" name="object 73"/>
            <p:cNvSpPr/>
            <p:nvPr/>
          </p:nvSpPr>
          <p:spPr>
            <a:xfrm>
              <a:off x="4422139" y="3256280"/>
              <a:ext cx="2336800" cy="2730500"/>
            </a:xfrm>
            <a:custGeom>
              <a:avLst/>
              <a:gdLst/>
              <a:ahLst/>
              <a:cxnLst/>
              <a:rect l="l" t="t" r="r" b="b"/>
              <a:pathLst>
                <a:path w="2336800" h="2730500">
                  <a:moveTo>
                    <a:pt x="2336800" y="2730500"/>
                  </a:moveTo>
                  <a:lnTo>
                    <a:pt x="0" y="0"/>
                  </a:lnTo>
                </a:path>
              </a:pathLst>
            </a:custGeom>
            <a:ln w="3175">
              <a:solidFill>
                <a:srgbClr val="000000"/>
              </a:solidFill>
            </a:ln>
          </p:spPr>
          <p:txBody>
            <a:bodyPr wrap="square" lIns="0" tIns="0" rIns="0" bIns="0" rtlCol="0"/>
            <a:lstStyle/>
            <a:p>
              <a:endParaRPr/>
            </a:p>
          </p:txBody>
        </p:sp>
        <p:sp>
          <p:nvSpPr>
            <p:cNvPr id="74" name="object 74"/>
            <p:cNvSpPr/>
            <p:nvPr/>
          </p:nvSpPr>
          <p:spPr>
            <a:xfrm>
              <a:off x="6474460" y="5692140"/>
              <a:ext cx="139700" cy="116839"/>
            </a:xfrm>
            <a:custGeom>
              <a:avLst/>
              <a:gdLst/>
              <a:ahLst/>
              <a:cxnLst/>
              <a:rect l="l" t="t" r="r" b="b"/>
              <a:pathLst>
                <a:path w="139700" h="116839">
                  <a:moveTo>
                    <a:pt x="0" y="116840"/>
                  </a:moveTo>
                  <a:lnTo>
                    <a:pt x="139699" y="0"/>
                  </a:lnTo>
                </a:path>
              </a:pathLst>
            </a:custGeom>
            <a:ln w="3175">
              <a:solidFill>
                <a:srgbClr val="000000"/>
              </a:solidFill>
            </a:ln>
          </p:spPr>
          <p:txBody>
            <a:bodyPr wrap="square" lIns="0" tIns="0" rIns="0" bIns="0" rtlCol="0"/>
            <a:lstStyle/>
            <a:p>
              <a:endParaRPr/>
            </a:p>
          </p:txBody>
        </p:sp>
        <p:sp>
          <p:nvSpPr>
            <p:cNvPr id="75" name="object 75"/>
            <p:cNvSpPr/>
            <p:nvPr/>
          </p:nvSpPr>
          <p:spPr>
            <a:xfrm>
              <a:off x="6355080" y="5591809"/>
              <a:ext cx="377190" cy="318135"/>
            </a:xfrm>
            <a:custGeom>
              <a:avLst/>
              <a:gdLst/>
              <a:ahLst/>
              <a:cxnLst/>
              <a:rect l="l" t="t" r="r" b="b"/>
              <a:pathLst>
                <a:path w="377190" h="318135">
                  <a:moveTo>
                    <a:pt x="158750" y="254000"/>
                  </a:moveTo>
                  <a:lnTo>
                    <a:pt x="90170" y="171450"/>
                  </a:lnTo>
                  <a:lnTo>
                    <a:pt x="0" y="317512"/>
                  </a:lnTo>
                  <a:lnTo>
                    <a:pt x="158750" y="254000"/>
                  </a:lnTo>
                  <a:close/>
                </a:path>
                <a:path w="377190" h="318135">
                  <a:moveTo>
                    <a:pt x="377190" y="0"/>
                  </a:moveTo>
                  <a:lnTo>
                    <a:pt x="218440" y="63500"/>
                  </a:lnTo>
                  <a:lnTo>
                    <a:pt x="288290" y="146050"/>
                  </a:lnTo>
                  <a:lnTo>
                    <a:pt x="377190" y="0"/>
                  </a:lnTo>
                  <a:close/>
                </a:path>
              </a:pathLst>
            </a:custGeom>
            <a:solidFill>
              <a:srgbClr val="000000"/>
            </a:solidFill>
          </p:spPr>
          <p:txBody>
            <a:bodyPr wrap="square" lIns="0" tIns="0" rIns="0" bIns="0" rtlCol="0"/>
            <a:lstStyle/>
            <a:p>
              <a:endParaRPr/>
            </a:p>
          </p:txBody>
        </p:sp>
        <p:sp>
          <p:nvSpPr>
            <p:cNvPr id="76" name="object 76"/>
            <p:cNvSpPr/>
            <p:nvPr/>
          </p:nvSpPr>
          <p:spPr>
            <a:xfrm>
              <a:off x="6236969" y="5408929"/>
              <a:ext cx="139700" cy="116839"/>
            </a:xfrm>
            <a:custGeom>
              <a:avLst/>
              <a:gdLst/>
              <a:ahLst/>
              <a:cxnLst/>
              <a:rect l="l" t="t" r="r" b="b"/>
              <a:pathLst>
                <a:path w="139700" h="116839">
                  <a:moveTo>
                    <a:pt x="0" y="116840"/>
                  </a:moveTo>
                  <a:lnTo>
                    <a:pt x="139700" y="0"/>
                  </a:lnTo>
                </a:path>
              </a:pathLst>
            </a:custGeom>
            <a:ln w="3175">
              <a:solidFill>
                <a:srgbClr val="000000"/>
              </a:solidFill>
            </a:ln>
          </p:spPr>
          <p:txBody>
            <a:bodyPr wrap="square" lIns="0" tIns="0" rIns="0" bIns="0" rtlCol="0"/>
            <a:lstStyle/>
            <a:p>
              <a:endParaRPr/>
            </a:p>
          </p:txBody>
        </p:sp>
        <p:sp>
          <p:nvSpPr>
            <p:cNvPr id="77" name="object 77"/>
            <p:cNvSpPr/>
            <p:nvPr/>
          </p:nvSpPr>
          <p:spPr>
            <a:xfrm>
              <a:off x="6117590" y="5309869"/>
              <a:ext cx="378460" cy="316230"/>
            </a:xfrm>
            <a:custGeom>
              <a:avLst/>
              <a:gdLst/>
              <a:ahLst/>
              <a:cxnLst/>
              <a:rect l="l" t="t" r="r" b="b"/>
              <a:pathLst>
                <a:path w="378460" h="316229">
                  <a:moveTo>
                    <a:pt x="158750" y="252730"/>
                  </a:moveTo>
                  <a:lnTo>
                    <a:pt x="90170" y="170180"/>
                  </a:lnTo>
                  <a:lnTo>
                    <a:pt x="0" y="316230"/>
                  </a:lnTo>
                  <a:lnTo>
                    <a:pt x="158750" y="252730"/>
                  </a:lnTo>
                  <a:close/>
                </a:path>
                <a:path w="378460" h="316229">
                  <a:moveTo>
                    <a:pt x="378460" y="0"/>
                  </a:moveTo>
                  <a:lnTo>
                    <a:pt x="219710" y="62230"/>
                  </a:lnTo>
                  <a:lnTo>
                    <a:pt x="288290" y="144780"/>
                  </a:lnTo>
                  <a:lnTo>
                    <a:pt x="378460" y="0"/>
                  </a:lnTo>
                  <a:close/>
                </a:path>
              </a:pathLst>
            </a:custGeom>
            <a:solidFill>
              <a:srgbClr val="000000"/>
            </a:solidFill>
          </p:spPr>
          <p:txBody>
            <a:bodyPr wrap="square" lIns="0" tIns="0" rIns="0" bIns="0" rtlCol="0"/>
            <a:lstStyle/>
            <a:p>
              <a:endParaRPr/>
            </a:p>
          </p:txBody>
        </p:sp>
        <p:sp>
          <p:nvSpPr>
            <p:cNvPr id="78" name="object 78"/>
            <p:cNvSpPr/>
            <p:nvPr/>
          </p:nvSpPr>
          <p:spPr>
            <a:xfrm>
              <a:off x="5999480" y="5125719"/>
              <a:ext cx="139700" cy="118110"/>
            </a:xfrm>
            <a:custGeom>
              <a:avLst/>
              <a:gdLst/>
              <a:ahLst/>
              <a:cxnLst/>
              <a:rect l="l" t="t" r="r" b="b"/>
              <a:pathLst>
                <a:path w="139700" h="118110">
                  <a:moveTo>
                    <a:pt x="0" y="118109"/>
                  </a:moveTo>
                  <a:lnTo>
                    <a:pt x="139700" y="0"/>
                  </a:lnTo>
                </a:path>
              </a:pathLst>
            </a:custGeom>
            <a:ln w="3175">
              <a:solidFill>
                <a:srgbClr val="000000"/>
              </a:solidFill>
            </a:ln>
          </p:spPr>
          <p:txBody>
            <a:bodyPr wrap="square" lIns="0" tIns="0" rIns="0" bIns="0" rtlCol="0"/>
            <a:lstStyle/>
            <a:p>
              <a:endParaRPr/>
            </a:p>
          </p:txBody>
        </p:sp>
        <p:sp>
          <p:nvSpPr>
            <p:cNvPr id="79" name="object 79"/>
            <p:cNvSpPr/>
            <p:nvPr/>
          </p:nvSpPr>
          <p:spPr>
            <a:xfrm>
              <a:off x="5881370" y="5026659"/>
              <a:ext cx="377190" cy="316230"/>
            </a:xfrm>
            <a:custGeom>
              <a:avLst/>
              <a:gdLst/>
              <a:ahLst/>
              <a:cxnLst/>
              <a:rect l="l" t="t" r="r" b="b"/>
              <a:pathLst>
                <a:path w="377189" h="316229">
                  <a:moveTo>
                    <a:pt x="158750" y="254000"/>
                  </a:moveTo>
                  <a:lnTo>
                    <a:pt x="88900" y="171450"/>
                  </a:lnTo>
                  <a:lnTo>
                    <a:pt x="0" y="316230"/>
                  </a:lnTo>
                  <a:lnTo>
                    <a:pt x="158750" y="254000"/>
                  </a:lnTo>
                  <a:close/>
                </a:path>
                <a:path w="377189" h="316229">
                  <a:moveTo>
                    <a:pt x="377190" y="0"/>
                  </a:moveTo>
                  <a:lnTo>
                    <a:pt x="218440" y="62230"/>
                  </a:lnTo>
                  <a:lnTo>
                    <a:pt x="287020" y="146050"/>
                  </a:lnTo>
                  <a:lnTo>
                    <a:pt x="377190" y="0"/>
                  </a:lnTo>
                  <a:close/>
                </a:path>
              </a:pathLst>
            </a:custGeom>
            <a:solidFill>
              <a:srgbClr val="000000"/>
            </a:solidFill>
          </p:spPr>
          <p:txBody>
            <a:bodyPr wrap="square" lIns="0" tIns="0" rIns="0" bIns="0" rtlCol="0"/>
            <a:lstStyle/>
            <a:p>
              <a:endParaRPr/>
            </a:p>
          </p:txBody>
        </p:sp>
        <p:sp>
          <p:nvSpPr>
            <p:cNvPr id="80" name="object 80"/>
            <p:cNvSpPr/>
            <p:nvPr/>
          </p:nvSpPr>
          <p:spPr>
            <a:xfrm>
              <a:off x="5768339" y="4850129"/>
              <a:ext cx="140970" cy="118110"/>
            </a:xfrm>
            <a:custGeom>
              <a:avLst/>
              <a:gdLst/>
              <a:ahLst/>
              <a:cxnLst/>
              <a:rect l="l" t="t" r="r" b="b"/>
              <a:pathLst>
                <a:path w="140970" h="118110">
                  <a:moveTo>
                    <a:pt x="0" y="118110"/>
                  </a:moveTo>
                  <a:lnTo>
                    <a:pt x="140970" y="0"/>
                  </a:lnTo>
                </a:path>
              </a:pathLst>
            </a:custGeom>
            <a:ln w="3175">
              <a:solidFill>
                <a:srgbClr val="000000"/>
              </a:solidFill>
            </a:ln>
          </p:spPr>
          <p:txBody>
            <a:bodyPr wrap="square" lIns="0" tIns="0" rIns="0" bIns="0" rtlCol="0"/>
            <a:lstStyle/>
            <a:p>
              <a:endParaRPr/>
            </a:p>
          </p:txBody>
        </p:sp>
        <p:sp>
          <p:nvSpPr>
            <p:cNvPr id="81" name="object 81"/>
            <p:cNvSpPr/>
            <p:nvPr/>
          </p:nvSpPr>
          <p:spPr>
            <a:xfrm>
              <a:off x="5650230" y="4751069"/>
              <a:ext cx="377190" cy="316230"/>
            </a:xfrm>
            <a:custGeom>
              <a:avLst/>
              <a:gdLst/>
              <a:ahLst/>
              <a:cxnLst/>
              <a:rect l="l" t="t" r="r" b="b"/>
              <a:pathLst>
                <a:path w="377189" h="316229">
                  <a:moveTo>
                    <a:pt x="158750" y="254000"/>
                  </a:moveTo>
                  <a:lnTo>
                    <a:pt x="88900" y="171450"/>
                  </a:lnTo>
                  <a:lnTo>
                    <a:pt x="0" y="316230"/>
                  </a:lnTo>
                  <a:lnTo>
                    <a:pt x="158750" y="254000"/>
                  </a:lnTo>
                  <a:close/>
                </a:path>
                <a:path w="377189" h="316229">
                  <a:moveTo>
                    <a:pt x="377190" y="0"/>
                  </a:moveTo>
                  <a:lnTo>
                    <a:pt x="218440" y="62230"/>
                  </a:lnTo>
                  <a:lnTo>
                    <a:pt x="288290" y="146050"/>
                  </a:lnTo>
                  <a:lnTo>
                    <a:pt x="377190" y="0"/>
                  </a:lnTo>
                  <a:close/>
                </a:path>
              </a:pathLst>
            </a:custGeom>
            <a:solidFill>
              <a:srgbClr val="000000"/>
            </a:solidFill>
          </p:spPr>
          <p:txBody>
            <a:bodyPr wrap="square" lIns="0" tIns="0" rIns="0" bIns="0" rtlCol="0"/>
            <a:lstStyle/>
            <a:p>
              <a:endParaRPr/>
            </a:p>
          </p:txBody>
        </p:sp>
        <p:sp>
          <p:nvSpPr>
            <p:cNvPr id="82" name="object 82"/>
            <p:cNvSpPr/>
            <p:nvPr/>
          </p:nvSpPr>
          <p:spPr>
            <a:xfrm>
              <a:off x="5563869" y="4606290"/>
              <a:ext cx="140970" cy="118110"/>
            </a:xfrm>
            <a:custGeom>
              <a:avLst/>
              <a:gdLst/>
              <a:ahLst/>
              <a:cxnLst/>
              <a:rect l="l" t="t" r="r" b="b"/>
              <a:pathLst>
                <a:path w="140970" h="118110">
                  <a:moveTo>
                    <a:pt x="0" y="118110"/>
                  </a:moveTo>
                  <a:lnTo>
                    <a:pt x="140969" y="0"/>
                  </a:lnTo>
                </a:path>
              </a:pathLst>
            </a:custGeom>
            <a:ln w="3175">
              <a:solidFill>
                <a:srgbClr val="000000"/>
              </a:solidFill>
            </a:ln>
          </p:spPr>
          <p:txBody>
            <a:bodyPr wrap="square" lIns="0" tIns="0" rIns="0" bIns="0" rtlCol="0"/>
            <a:lstStyle/>
            <a:p>
              <a:endParaRPr/>
            </a:p>
          </p:txBody>
        </p:sp>
        <p:sp>
          <p:nvSpPr>
            <p:cNvPr id="83" name="object 83"/>
            <p:cNvSpPr/>
            <p:nvPr/>
          </p:nvSpPr>
          <p:spPr>
            <a:xfrm>
              <a:off x="5445760" y="4507229"/>
              <a:ext cx="377190" cy="316230"/>
            </a:xfrm>
            <a:custGeom>
              <a:avLst/>
              <a:gdLst/>
              <a:ahLst/>
              <a:cxnLst/>
              <a:rect l="l" t="t" r="r" b="b"/>
              <a:pathLst>
                <a:path w="377189" h="316229">
                  <a:moveTo>
                    <a:pt x="158750" y="254000"/>
                  </a:moveTo>
                  <a:lnTo>
                    <a:pt x="88900" y="171450"/>
                  </a:lnTo>
                  <a:lnTo>
                    <a:pt x="0" y="316230"/>
                  </a:lnTo>
                  <a:lnTo>
                    <a:pt x="158750" y="254000"/>
                  </a:lnTo>
                  <a:close/>
                </a:path>
                <a:path w="377189" h="316229">
                  <a:moveTo>
                    <a:pt x="377190" y="0"/>
                  </a:moveTo>
                  <a:lnTo>
                    <a:pt x="218440" y="63500"/>
                  </a:lnTo>
                  <a:lnTo>
                    <a:pt x="288290" y="146050"/>
                  </a:lnTo>
                  <a:lnTo>
                    <a:pt x="377190" y="0"/>
                  </a:lnTo>
                  <a:close/>
                </a:path>
              </a:pathLst>
            </a:custGeom>
            <a:solidFill>
              <a:srgbClr val="000000"/>
            </a:solidFill>
          </p:spPr>
          <p:txBody>
            <a:bodyPr wrap="square" lIns="0" tIns="0" rIns="0" bIns="0" rtlCol="0"/>
            <a:lstStyle/>
            <a:p>
              <a:endParaRPr/>
            </a:p>
          </p:txBody>
        </p:sp>
        <p:sp>
          <p:nvSpPr>
            <p:cNvPr id="84" name="object 84"/>
            <p:cNvSpPr/>
            <p:nvPr/>
          </p:nvSpPr>
          <p:spPr>
            <a:xfrm>
              <a:off x="5346700" y="4347210"/>
              <a:ext cx="139700" cy="118110"/>
            </a:xfrm>
            <a:custGeom>
              <a:avLst/>
              <a:gdLst/>
              <a:ahLst/>
              <a:cxnLst/>
              <a:rect l="l" t="t" r="r" b="b"/>
              <a:pathLst>
                <a:path w="139700" h="118110">
                  <a:moveTo>
                    <a:pt x="0" y="118109"/>
                  </a:moveTo>
                  <a:lnTo>
                    <a:pt x="139700" y="0"/>
                  </a:lnTo>
                </a:path>
              </a:pathLst>
            </a:custGeom>
            <a:ln w="3175">
              <a:solidFill>
                <a:srgbClr val="000000"/>
              </a:solidFill>
            </a:ln>
          </p:spPr>
          <p:txBody>
            <a:bodyPr wrap="square" lIns="0" tIns="0" rIns="0" bIns="0" rtlCol="0"/>
            <a:lstStyle/>
            <a:p>
              <a:endParaRPr/>
            </a:p>
          </p:txBody>
        </p:sp>
        <p:sp>
          <p:nvSpPr>
            <p:cNvPr id="85" name="object 85"/>
            <p:cNvSpPr/>
            <p:nvPr/>
          </p:nvSpPr>
          <p:spPr>
            <a:xfrm>
              <a:off x="5227320" y="4248149"/>
              <a:ext cx="378460" cy="316230"/>
            </a:xfrm>
            <a:custGeom>
              <a:avLst/>
              <a:gdLst/>
              <a:ahLst/>
              <a:cxnLst/>
              <a:rect l="l" t="t" r="r" b="b"/>
              <a:pathLst>
                <a:path w="378460" h="316229">
                  <a:moveTo>
                    <a:pt x="158750" y="254000"/>
                  </a:moveTo>
                  <a:lnTo>
                    <a:pt x="90170" y="171450"/>
                  </a:lnTo>
                  <a:lnTo>
                    <a:pt x="0" y="316230"/>
                  </a:lnTo>
                  <a:lnTo>
                    <a:pt x="158750" y="254000"/>
                  </a:lnTo>
                  <a:close/>
                </a:path>
                <a:path w="378460" h="316229">
                  <a:moveTo>
                    <a:pt x="378460" y="0"/>
                  </a:moveTo>
                  <a:lnTo>
                    <a:pt x="219710" y="62230"/>
                  </a:lnTo>
                  <a:lnTo>
                    <a:pt x="288290" y="146050"/>
                  </a:lnTo>
                  <a:lnTo>
                    <a:pt x="378460" y="0"/>
                  </a:lnTo>
                  <a:close/>
                </a:path>
              </a:pathLst>
            </a:custGeom>
            <a:solidFill>
              <a:srgbClr val="000000"/>
            </a:solidFill>
          </p:spPr>
          <p:txBody>
            <a:bodyPr wrap="square" lIns="0" tIns="0" rIns="0" bIns="0" rtlCol="0"/>
            <a:lstStyle/>
            <a:p>
              <a:endParaRPr/>
            </a:p>
          </p:txBody>
        </p:sp>
        <p:sp>
          <p:nvSpPr>
            <p:cNvPr id="86" name="object 86"/>
            <p:cNvSpPr/>
            <p:nvPr/>
          </p:nvSpPr>
          <p:spPr>
            <a:xfrm>
              <a:off x="5142230" y="4103369"/>
              <a:ext cx="139700" cy="118110"/>
            </a:xfrm>
            <a:custGeom>
              <a:avLst/>
              <a:gdLst/>
              <a:ahLst/>
              <a:cxnLst/>
              <a:rect l="l" t="t" r="r" b="b"/>
              <a:pathLst>
                <a:path w="139700" h="118110">
                  <a:moveTo>
                    <a:pt x="0" y="118109"/>
                  </a:moveTo>
                  <a:lnTo>
                    <a:pt x="139700" y="0"/>
                  </a:lnTo>
                </a:path>
              </a:pathLst>
            </a:custGeom>
            <a:ln w="3175">
              <a:solidFill>
                <a:srgbClr val="000000"/>
              </a:solidFill>
            </a:ln>
          </p:spPr>
          <p:txBody>
            <a:bodyPr wrap="square" lIns="0" tIns="0" rIns="0" bIns="0" rtlCol="0"/>
            <a:lstStyle/>
            <a:p>
              <a:endParaRPr/>
            </a:p>
          </p:txBody>
        </p:sp>
        <p:sp>
          <p:nvSpPr>
            <p:cNvPr id="87" name="object 87"/>
            <p:cNvSpPr/>
            <p:nvPr/>
          </p:nvSpPr>
          <p:spPr>
            <a:xfrm>
              <a:off x="5022850" y="4004309"/>
              <a:ext cx="378460" cy="316230"/>
            </a:xfrm>
            <a:custGeom>
              <a:avLst/>
              <a:gdLst/>
              <a:ahLst/>
              <a:cxnLst/>
              <a:rect l="l" t="t" r="r" b="b"/>
              <a:pathLst>
                <a:path w="378460" h="316229">
                  <a:moveTo>
                    <a:pt x="158750" y="254000"/>
                  </a:moveTo>
                  <a:lnTo>
                    <a:pt x="90170" y="171450"/>
                  </a:lnTo>
                  <a:lnTo>
                    <a:pt x="0" y="316230"/>
                  </a:lnTo>
                  <a:lnTo>
                    <a:pt x="158750" y="254000"/>
                  </a:lnTo>
                  <a:close/>
                </a:path>
                <a:path w="378460" h="316229">
                  <a:moveTo>
                    <a:pt x="378460" y="0"/>
                  </a:moveTo>
                  <a:lnTo>
                    <a:pt x="219710" y="63500"/>
                  </a:lnTo>
                  <a:lnTo>
                    <a:pt x="288290" y="146050"/>
                  </a:lnTo>
                  <a:lnTo>
                    <a:pt x="378460" y="0"/>
                  </a:lnTo>
                  <a:close/>
                </a:path>
              </a:pathLst>
            </a:custGeom>
            <a:solidFill>
              <a:srgbClr val="000000"/>
            </a:solidFill>
          </p:spPr>
          <p:txBody>
            <a:bodyPr wrap="square" lIns="0" tIns="0" rIns="0" bIns="0" rtlCol="0"/>
            <a:lstStyle/>
            <a:p>
              <a:endParaRPr/>
            </a:p>
          </p:txBody>
        </p:sp>
        <p:sp>
          <p:nvSpPr>
            <p:cNvPr id="88" name="object 88"/>
            <p:cNvSpPr/>
            <p:nvPr/>
          </p:nvSpPr>
          <p:spPr>
            <a:xfrm>
              <a:off x="4895850" y="3841749"/>
              <a:ext cx="139700" cy="118110"/>
            </a:xfrm>
            <a:custGeom>
              <a:avLst/>
              <a:gdLst/>
              <a:ahLst/>
              <a:cxnLst/>
              <a:rect l="l" t="t" r="r" b="b"/>
              <a:pathLst>
                <a:path w="139700" h="118110">
                  <a:moveTo>
                    <a:pt x="0" y="118110"/>
                  </a:moveTo>
                  <a:lnTo>
                    <a:pt x="139700" y="0"/>
                  </a:lnTo>
                </a:path>
              </a:pathLst>
            </a:custGeom>
            <a:ln w="3175">
              <a:solidFill>
                <a:srgbClr val="000000"/>
              </a:solidFill>
            </a:ln>
          </p:spPr>
          <p:txBody>
            <a:bodyPr wrap="square" lIns="0" tIns="0" rIns="0" bIns="0" rtlCol="0"/>
            <a:lstStyle/>
            <a:p>
              <a:endParaRPr/>
            </a:p>
          </p:txBody>
        </p:sp>
        <p:sp>
          <p:nvSpPr>
            <p:cNvPr id="89" name="object 89"/>
            <p:cNvSpPr/>
            <p:nvPr/>
          </p:nvSpPr>
          <p:spPr>
            <a:xfrm>
              <a:off x="4776470" y="3742689"/>
              <a:ext cx="377190" cy="316230"/>
            </a:xfrm>
            <a:custGeom>
              <a:avLst/>
              <a:gdLst/>
              <a:ahLst/>
              <a:cxnLst/>
              <a:rect l="l" t="t" r="r" b="b"/>
              <a:pathLst>
                <a:path w="377189" h="316229">
                  <a:moveTo>
                    <a:pt x="158750" y="254000"/>
                  </a:moveTo>
                  <a:lnTo>
                    <a:pt x="90170" y="171450"/>
                  </a:lnTo>
                  <a:lnTo>
                    <a:pt x="0" y="316230"/>
                  </a:lnTo>
                  <a:lnTo>
                    <a:pt x="158750" y="254000"/>
                  </a:lnTo>
                  <a:close/>
                </a:path>
                <a:path w="377189" h="316229">
                  <a:moveTo>
                    <a:pt x="377190" y="0"/>
                  </a:moveTo>
                  <a:lnTo>
                    <a:pt x="218440" y="62230"/>
                  </a:lnTo>
                  <a:lnTo>
                    <a:pt x="288290" y="144780"/>
                  </a:lnTo>
                  <a:lnTo>
                    <a:pt x="377190" y="0"/>
                  </a:lnTo>
                  <a:close/>
                </a:path>
              </a:pathLst>
            </a:custGeom>
            <a:solidFill>
              <a:srgbClr val="000000"/>
            </a:solidFill>
          </p:spPr>
          <p:txBody>
            <a:bodyPr wrap="square" lIns="0" tIns="0" rIns="0" bIns="0" rtlCol="0"/>
            <a:lstStyle/>
            <a:p>
              <a:endParaRPr/>
            </a:p>
          </p:txBody>
        </p:sp>
        <p:sp>
          <p:nvSpPr>
            <p:cNvPr id="90" name="object 90"/>
            <p:cNvSpPr/>
            <p:nvPr/>
          </p:nvSpPr>
          <p:spPr>
            <a:xfrm>
              <a:off x="4650739" y="3550919"/>
              <a:ext cx="140970" cy="118110"/>
            </a:xfrm>
            <a:custGeom>
              <a:avLst/>
              <a:gdLst/>
              <a:ahLst/>
              <a:cxnLst/>
              <a:rect l="l" t="t" r="r" b="b"/>
              <a:pathLst>
                <a:path w="140970" h="118110">
                  <a:moveTo>
                    <a:pt x="0" y="118109"/>
                  </a:moveTo>
                  <a:lnTo>
                    <a:pt x="140970" y="0"/>
                  </a:lnTo>
                </a:path>
              </a:pathLst>
            </a:custGeom>
            <a:ln w="3175">
              <a:solidFill>
                <a:srgbClr val="000000"/>
              </a:solidFill>
            </a:ln>
          </p:spPr>
          <p:txBody>
            <a:bodyPr wrap="square" lIns="0" tIns="0" rIns="0" bIns="0" rtlCol="0"/>
            <a:lstStyle/>
            <a:p>
              <a:endParaRPr/>
            </a:p>
          </p:txBody>
        </p:sp>
        <p:sp>
          <p:nvSpPr>
            <p:cNvPr id="91" name="object 91"/>
            <p:cNvSpPr/>
            <p:nvPr/>
          </p:nvSpPr>
          <p:spPr>
            <a:xfrm>
              <a:off x="4532630" y="3451859"/>
              <a:ext cx="2048510" cy="2348865"/>
            </a:xfrm>
            <a:custGeom>
              <a:avLst/>
              <a:gdLst/>
              <a:ahLst/>
              <a:cxnLst/>
              <a:rect l="l" t="t" r="r" b="b"/>
              <a:pathLst>
                <a:path w="2048509" h="2348865">
                  <a:moveTo>
                    <a:pt x="158750" y="254000"/>
                  </a:moveTo>
                  <a:lnTo>
                    <a:pt x="88900" y="171450"/>
                  </a:lnTo>
                  <a:lnTo>
                    <a:pt x="0" y="316230"/>
                  </a:lnTo>
                  <a:lnTo>
                    <a:pt x="158750" y="254000"/>
                  </a:lnTo>
                  <a:close/>
                </a:path>
                <a:path w="2048509" h="2348865">
                  <a:moveTo>
                    <a:pt x="377190" y="0"/>
                  </a:moveTo>
                  <a:lnTo>
                    <a:pt x="218440" y="62230"/>
                  </a:lnTo>
                  <a:lnTo>
                    <a:pt x="288290" y="144780"/>
                  </a:lnTo>
                  <a:lnTo>
                    <a:pt x="377190" y="0"/>
                  </a:lnTo>
                  <a:close/>
                </a:path>
                <a:path w="2048509" h="2348865">
                  <a:moveTo>
                    <a:pt x="2048510" y="2301570"/>
                  </a:moveTo>
                  <a:lnTo>
                    <a:pt x="2046084" y="2282152"/>
                  </a:lnTo>
                  <a:lnTo>
                    <a:pt x="2035810" y="2264410"/>
                  </a:lnTo>
                  <a:lnTo>
                    <a:pt x="2020227" y="2251811"/>
                  </a:lnTo>
                  <a:lnTo>
                    <a:pt x="2001672" y="2246477"/>
                  </a:lnTo>
                  <a:lnTo>
                    <a:pt x="1982406" y="2248522"/>
                  </a:lnTo>
                  <a:lnTo>
                    <a:pt x="1964690" y="2258060"/>
                  </a:lnTo>
                  <a:lnTo>
                    <a:pt x="1951367" y="2274379"/>
                  </a:lnTo>
                  <a:lnTo>
                    <a:pt x="1945792" y="2293302"/>
                  </a:lnTo>
                  <a:lnTo>
                    <a:pt x="1948078" y="2312720"/>
                  </a:lnTo>
                  <a:lnTo>
                    <a:pt x="1958340" y="2330450"/>
                  </a:lnTo>
                  <a:lnTo>
                    <a:pt x="1974469" y="2343061"/>
                  </a:lnTo>
                  <a:lnTo>
                    <a:pt x="1993099" y="2348395"/>
                  </a:lnTo>
                  <a:lnTo>
                    <a:pt x="2012442" y="2346350"/>
                  </a:lnTo>
                  <a:lnTo>
                    <a:pt x="2030717" y="2336800"/>
                  </a:lnTo>
                  <a:lnTo>
                    <a:pt x="2043303" y="2320493"/>
                  </a:lnTo>
                  <a:lnTo>
                    <a:pt x="2048510" y="2301570"/>
                  </a:lnTo>
                  <a:close/>
                </a:path>
              </a:pathLst>
            </a:custGeom>
            <a:solidFill>
              <a:srgbClr val="000000"/>
            </a:solidFill>
          </p:spPr>
          <p:txBody>
            <a:bodyPr wrap="square" lIns="0" tIns="0" rIns="0" bIns="0" rtlCol="0"/>
            <a:lstStyle/>
            <a:p>
              <a:endParaRPr/>
            </a:p>
          </p:txBody>
        </p:sp>
        <p:sp>
          <p:nvSpPr>
            <p:cNvPr id="92" name="object 92"/>
            <p:cNvSpPr/>
            <p:nvPr/>
          </p:nvSpPr>
          <p:spPr>
            <a:xfrm>
              <a:off x="6478428" y="5675629"/>
              <a:ext cx="102870" cy="146050"/>
            </a:xfrm>
            <a:custGeom>
              <a:avLst/>
              <a:gdLst/>
              <a:ahLst/>
              <a:cxnLst/>
              <a:rect l="l" t="t" r="r" b="b"/>
              <a:pathLst>
                <a:path w="102870" h="146050">
                  <a:moveTo>
                    <a:pt x="12541" y="106680"/>
                  </a:moveTo>
                  <a:lnTo>
                    <a:pt x="2282" y="88939"/>
                  </a:lnTo>
                  <a:lnTo>
                    <a:pt x="0" y="69532"/>
                  </a:lnTo>
                  <a:lnTo>
                    <a:pt x="5576" y="50601"/>
                  </a:lnTo>
                  <a:lnTo>
                    <a:pt x="18891" y="34290"/>
                  </a:lnTo>
                  <a:lnTo>
                    <a:pt x="36611" y="24745"/>
                  </a:lnTo>
                  <a:lnTo>
                    <a:pt x="55879" y="22701"/>
                  </a:lnTo>
                  <a:lnTo>
                    <a:pt x="74433" y="28039"/>
                  </a:lnTo>
                  <a:lnTo>
                    <a:pt x="90011" y="40640"/>
                  </a:lnTo>
                  <a:lnTo>
                    <a:pt x="100290" y="58380"/>
                  </a:lnTo>
                  <a:lnTo>
                    <a:pt x="102711" y="77787"/>
                  </a:lnTo>
                  <a:lnTo>
                    <a:pt x="97512" y="96718"/>
                  </a:lnTo>
                  <a:lnTo>
                    <a:pt x="84931" y="113030"/>
                  </a:lnTo>
                  <a:lnTo>
                    <a:pt x="66655" y="122574"/>
                  </a:lnTo>
                  <a:lnTo>
                    <a:pt x="47307" y="124618"/>
                  </a:lnTo>
                  <a:lnTo>
                    <a:pt x="28674" y="119280"/>
                  </a:lnTo>
                  <a:lnTo>
                    <a:pt x="12541" y="106680"/>
                  </a:lnTo>
                  <a:close/>
                </a:path>
                <a:path w="102870" h="146050">
                  <a:moveTo>
                    <a:pt x="45561" y="146050"/>
                  </a:moveTo>
                  <a:lnTo>
                    <a:pt x="45561" y="146050"/>
                  </a:lnTo>
                </a:path>
                <a:path w="102870" h="146050">
                  <a:moveTo>
                    <a:pt x="58261" y="0"/>
                  </a:moveTo>
                  <a:lnTo>
                    <a:pt x="58261" y="0"/>
                  </a:lnTo>
                </a:path>
              </a:pathLst>
            </a:custGeom>
            <a:ln w="3175">
              <a:solidFill>
                <a:srgbClr val="3364A3"/>
              </a:solidFill>
            </a:ln>
          </p:spPr>
          <p:txBody>
            <a:bodyPr wrap="square" lIns="0" tIns="0" rIns="0" bIns="0" rtlCol="0"/>
            <a:lstStyle/>
            <a:p>
              <a:endParaRPr/>
            </a:p>
          </p:txBody>
        </p:sp>
        <p:sp>
          <p:nvSpPr>
            <p:cNvPr id="93" name="object 93"/>
            <p:cNvSpPr/>
            <p:nvPr/>
          </p:nvSpPr>
          <p:spPr>
            <a:xfrm>
              <a:off x="6248241" y="5424011"/>
              <a:ext cx="102235" cy="102870"/>
            </a:xfrm>
            <a:custGeom>
              <a:avLst/>
              <a:gdLst/>
              <a:ahLst/>
              <a:cxnLst/>
              <a:rect l="l" t="t" r="r" b="b"/>
              <a:pathLst>
                <a:path w="102235" h="102870">
                  <a:moveTo>
                    <a:pt x="55562" y="0"/>
                  </a:moveTo>
                  <a:lnTo>
                    <a:pt x="36214" y="2043"/>
                  </a:lnTo>
                  <a:lnTo>
                    <a:pt x="17938" y="11588"/>
                  </a:lnTo>
                  <a:lnTo>
                    <a:pt x="5337" y="27900"/>
                  </a:lnTo>
                  <a:lnTo>
                    <a:pt x="0" y="46831"/>
                  </a:lnTo>
                  <a:lnTo>
                    <a:pt x="2043" y="66238"/>
                  </a:lnTo>
                  <a:lnTo>
                    <a:pt x="11588" y="83978"/>
                  </a:lnTo>
                  <a:lnTo>
                    <a:pt x="27900" y="97115"/>
                  </a:lnTo>
                  <a:lnTo>
                    <a:pt x="46831" y="102393"/>
                  </a:lnTo>
                  <a:lnTo>
                    <a:pt x="66238" y="100052"/>
                  </a:lnTo>
                  <a:lnTo>
                    <a:pt x="83978" y="90328"/>
                  </a:lnTo>
                  <a:lnTo>
                    <a:pt x="96579" y="74017"/>
                  </a:lnTo>
                  <a:lnTo>
                    <a:pt x="101917" y="55086"/>
                  </a:lnTo>
                  <a:lnTo>
                    <a:pt x="99873" y="35679"/>
                  </a:lnTo>
                  <a:lnTo>
                    <a:pt x="90328" y="17938"/>
                  </a:lnTo>
                  <a:lnTo>
                    <a:pt x="74195" y="5337"/>
                  </a:lnTo>
                  <a:lnTo>
                    <a:pt x="55562" y="0"/>
                  </a:lnTo>
                  <a:close/>
                </a:path>
              </a:pathLst>
            </a:custGeom>
            <a:solidFill>
              <a:srgbClr val="000000"/>
            </a:solidFill>
          </p:spPr>
          <p:txBody>
            <a:bodyPr wrap="square" lIns="0" tIns="0" rIns="0" bIns="0" rtlCol="0"/>
            <a:lstStyle/>
            <a:p>
              <a:endParaRPr/>
            </a:p>
          </p:txBody>
        </p:sp>
        <p:sp>
          <p:nvSpPr>
            <p:cNvPr id="94" name="object 94"/>
            <p:cNvSpPr/>
            <p:nvPr/>
          </p:nvSpPr>
          <p:spPr>
            <a:xfrm>
              <a:off x="6248241" y="5401310"/>
              <a:ext cx="102235" cy="146050"/>
            </a:xfrm>
            <a:custGeom>
              <a:avLst/>
              <a:gdLst/>
              <a:ahLst/>
              <a:cxnLst/>
              <a:rect l="l" t="t" r="r" b="b"/>
              <a:pathLst>
                <a:path w="102235" h="146050">
                  <a:moveTo>
                    <a:pt x="11588" y="106679"/>
                  </a:moveTo>
                  <a:lnTo>
                    <a:pt x="2043" y="88939"/>
                  </a:lnTo>
                  <a:lnTo>
                    <a:pt x="0" y="69532"/>
                  </a:lnTo>
                  <a:lnTo>
                    <a:pt x="5337" y="50601"/>
                  </a:lnTo>
                  <a:lnTo>
                    <a:pt x="17938" y="34289"/>
                  </a:lnTo>
                  <a:lnTo>
                    <a:pt x="36214" y="24745"/>
                  </a:lnTo>
                  <a:lnTo>
                    <a:pt x="55562" y="22701"/>
                  </a:lnTo>
                  <a:lnTo>
                    <a:pt x="74195" y="28039"/>
                  </a:lnTo>
                  <a:lnTo>
                    <a:pt x="90328" y="40639"/>
                  </a:lnTo>
                  <a:lnTo>
                    <a:pt x="99873" y="58380"/>
                  </a:lnTo>
                  <a:lnTo>
                    <a:pt x="101917" y="77787"/>
                  </a:lnTo>
                  <a:lnTo>
                    <a:pt x="96579" y="96718"/>
                  </a:lnTo>
                  <a:lnTo>
                    <a:pt x="83978" y="113029"/>
                  </a:lnTo>
                  <a:lnTo>
                    <a:pt x="66238" y="122753"/>
                  </a:lnTo>
                  <a:lnTo>
                    <a:pt x="46831" y="125094"/>
                  </a:lnTo>
                  <a:lnTo>
                    <a:pt x="27900" y="119816"/>
                  </a:lnTo>
                  <a:lnTo>
                    <a:pt x="11588" y="106679"/>
                  </a:lnTo>
                  <a:close/>
                </a:path>
                <a:path w="102235" h="146050">
                  <a:moveTo>
                    <a:pt x="44608" y="146050"/>
                  </a:moveTo>
                  <a:lnTo>
                    <a:pt x="44608" y="146050"/>
                  </a:lnTo>
                </a:path>
                <a:path w="102235" h="146050">
                  <a:moveTo>
                    <a:pt x="57308" y="0"/>
                  </a:moveTo>
                  <a:lnTo>
                    <a:pt x="57308" y="0"/>
                  </a:lnTo>
                </a:path>
              </a:pathLst>
            </a:custGeom>
            <a:ln w="3175">
              <a:solidFill>
                <a:srgbClr val="3364A3"/>
              </a:solidFill>
            </a:ln>
          </p:spPr>
          <p:txBody>
            <a:bodyPr wrap="square" lIns="0" tIns="0" rIns="0" bIns="0" rtlCol="0"/>
            <a:lstStyle/>
            <a:p>
              <a:endParaRPr/>
            </a:p>
          </p:txBody>
        </p:sp>
        <p:sp>
          <p:nvSpPr>
            <p:cNvPr id="95" name="object 95"/>
            <p:cNvSpPr/>
            <p:nvPr/>
          </p:nvSpPr>
          <p:spPr>
            <a:xfrm>
              <a:off x="6010751" y="5140324"/>
              <a:ext cx="102235" cy="102870"/>
            </a:xfrm>
            <a:custGeom>
              <a:avLst/>
              <a:gdLst/>
              <a:ahLst/>
              <a:cxnLst/>
              <a:rect l="l" t="t" r="r" b="b"/>
              <a:pathLst>
                <a:path w="102235" h="102870">
                  <a:moveTo>
                    <a:pt x="55086" y="0"/>
                  </a:moveTo>
                  <a:lnTo>
                    <a:pt x="35679" y="1984"/>
                  </a:lnTo>
                  <a:lnTo>
                    <a:pt x="17938" y="12064"/>
                  </a:lnTo>
                  <a:lnTo>
                    <a:pt x="5337" y="28197"/>
                  </a:lnTo>
                  <a:lnTo>
                    <a:pt x="0" y="46831"/>
                  </a:lnTo>
                  <a:lnTo>
                    <a:pt x="2043" y="66178"/>
                  </a:lnTo>
                  <a:lnTo>
                    <a:pt x="11588" y="84455"/>
                  </a:lnTo>
                  <a:lnTo>
                    <a:pt x="27721" y="97055"/>
                  </a:lnTo>
                  <a:lnTo>
                    <a:pt x="46354" y="102393"/>
                  </a:lnTo>
                  <a:lnTo>
                    <a:pt x="65702" y="100349"/>
                  </a:lnTo>
                  <a:lnTo>
                    <a:pt x="83978" y="90805"/>
                  </a:lnTo>
                  <a:lnTo>
                    <a:pt x="96579" y="74493"/>
                  </a:lnTo>
                  <a:lnTo>
                    <a:pt x="101917" y="55562"/>
                  </a:lnTo>
                  <a:lnTo>
                    <a:pt x="99873" y="36155"/>
                  </a:lnTo>
                  <a:lnTo>
                    <a:pt x="90328" y="18414"/>
                  </a:lnTo>
                  <a:lnTo>
                    <a:pt x="74017" y="5635"/>
                  </a:lnTo>
                  <a:lnTo>
                    <a:pt x="55086" y="0"/>
                  </a:lnTo>
                  <a:close/>
                </a:path>
              </a:pathLst>
            </a:custGeom>
            <a:solidFill>
              <a:srgbClr val="000000"/>
            </a:solidFill>
          </p:spPr>
          <p:txBody>
            <a:bodyPr wrap="square" lIns="0" tIns="0" rIns="0" bIns="0" rtlCol="0"/>
            <a:lstStyle/>
            <a:p>
              <a:endParaRPr/>
            </a:p>
          </p:txBody>
        </p:sp>
        <p:sp>
          <p:nvSpPr>
            <p:cNvPr id="96" name="object 96"/>
            <p:cNvSpPr/>
            <p:nvPr/>
          </p:nvSpPr>
          <p:spPr>
            <a:xfrm>
              <a:off x="6010751" y="5119369"/>
              <a:ext cx="102235" cy="144780"/>
            </a:xfrm>
            <a:custGeom>
              <a:avLst/>
              <a:gdLst/>
              <a:ahLst/>
              <a:cxnLst/>
              <a:rect l="l" t="t" r="r" b="b"/>
              <a:pathLst>
                <a:path w="102235" h="144779">
                  <a:moveTo>
                    <a:pt x="11588" y="105409"/>
                  </a:moveTo>
                  <a:lnTo>
                    <a:pt x="2043" y="87133"/>
                  </a:lnTo>
                  <a:lnTo>
                    <a:pt x="0" y="67786"/>
                  </a:lnTo>
                  <a:lnTo>
                    <a:pt x="5337" y="49152"/>
                  </a:lnTo>
                  <a:lnTo>
                    <a:pt x="17938" y="33019"/>
                  </a:lnTo>
                  <a:lnTo>
                    <a:pt x="35679" y="22939"/>
                  </a:lnTo>
                  <a:lnTo>
                    <a:pt x="55086" y="20954"/>
                  </a:lnTo>
                  <a:lnTo>
                    <a:pt x="74017" y="26590"/>
                  </a:lnTo>
                  <a:lnTo>
                    <a:pt x="90328" y="39369"/>
                  </a:lnTo>
                  <a:lnTo>
                    <a:pt x="99873" y="57110"/>
                  </a:lnTo>
                  <a:lnTo>
                    <a:pt x="101917" y="76517"/>
                  </a:lnTo>
                  <a:lnTo>
                    <a:pt x="96579" y="95448"/>
                  </a:lnTo>
                  <a:lnTo>
                    <a:pt x="83978" y="111759"/>
                  </a:lnTo>
                  <a:lnTo>
                    <a:pt x="65702" y="121304"/>
                  </a:lnTo>
                  <a:lnTo>
                    <a:pt x="46354" y="123348"/>
                  </a:lnTo>
                  <a:lnTo>
                    <a:pt x="27721" y="118010"/>
                  </a:lnTo>
                  <a:lnTo>
                    <a:pt x="11588" y="105409"/>
                  </a:lnTo>
                  <a:close/>
                </a:path>
                <a:path w="102235" h="144779">
                  <a:moveTo>
                    <a:pt x="44608" y="144779"/>
                  </a:moveTo>
                  <a:lnTo>
                    <a:pt x="44608" y="144779"/>
                  </a:lnTo>
                </a:path>
                <a:path w="102235" h="144779">
                  <a:moveTo>
                    <a:pt x="57308" y="0"/>
                  </a:moveTo>
                  <a:lnTo>
                    <a:pt x="57308" y="0"/>
                  </a:lnTo>
                </a:path>
              </a:pathLst>
            </a:custGeom>
            <a:ln w="3175">
              <a:solidFill>
                <a:srgbClr val="3364A3"/>
              </a:solidFill>
            </a:ln>
          </p:spPr>
          <p:txBody>
            <a:bodyPr wrap="square" lIns="0" tIns="0" rIns="0" bIns="0" rtlCol="0"/>
            <a:lstStyle/>
            <a:p>
              <a:endParaRPr/>
            </a:p>
          </p:txBody>
        </p:sp>
        <p:sp>
          <p:nvSpPr>
            <p:cNvPr id="97" name="object 97"/>
            <p:cNvSpPr/>
            <p:nvPr/>
          </p:nvSpPr>
          <p:spPr>
            <a:xfrm>
              <a:off x="5779928" y="4864258"/>
              <a:ext cx="102870" cy="102870"/>
            </a:xfrm>
            <a:custGeom>
              <a:avLst/>
              <a:gdLst/>
              <a:ahLst/>
              <a:cxnLst/>
              <a:rect l="l" t="t" r="r" b="b"/>
              <a:pathLst>
                <a:path w="102870" h="102870">
                  <a:moveTo>
                    <a:pt x="55879" y="0"/>
                  </a:moveTo>
                  <a:lnTo>
                    <a:pt x="36611" y="2282"/>
                  </a:lnTo>
                  <a:lnTo>
                    <a:pt x="18891" y="12541"/>
                  </a:lnTo>
                  <a:lnTo>
                    <a:pt x="5576" y="28138"/>
                  </a:lnTo>
                  <a:lnTo>
                    <a:pt x="0" y="46831"/>
                  </a:lnTo>
                  <a:lnTo>
                    <a:pt x="2282" y="66476"/>
                  </a:lnTo>
                  <a:lnTo>
                    <a:pt x="12541" y="84931"/>
                  </a:lnTo>
                  <a:lnTo>
                    <a:pt x="28118" y="97512"/>
                  </a:lnTo>
                  <a:lnTo>
                    <a:pt x="46672" y="102711"/>
                  </a:lnTo>
                  <a:lnTo>
                    <a:pt x="65940" y="100290"/>
                  </a:lnTo>
                  <a:lnTo>
                    <a:pt x="83661" y="90011"/>
                  </a:lnTo>
                  <a:lnTo>
                    <a:pt x="96976" y="74433"/>
                  </a:lnTo>
                  <a:lnTo>
                    <a:pt x="102552" y="55880"/>
                  </a:lnTo>
                  <a:lnTo>
                    <a:pt x="100270" y="36611"/>
                  </a:lnTo>
                  <a:lnTo>
                    <a:pt x="90011" y="18891"/>
                  </a:lnTo>
                  <a:lnTo>
                    <a:pt x="74433" y="5576"/>
                  </a:lnTo>
                  <a:lnTo>
                    <a:pt x="55879" y="0"/>
                  </a:lnTo>
                  <a:close/>
                </a:path>
              </a:pathLst>
            </a:custGeom>
            <a:solidFill>
              <a:srgbClr val="000000"/>
            </a:solidFill>
          </p:spPr>
          <p:txBody>
            <a:bodyPr wrap="square" lIns="0" tIns="0" rIns="0" bIns="0" rtlCol="0"/>
            <a:lstStyle/>
            <a:p>
              <a:endParaRPr/>
            </a:p>
          </p:txBody>
        </p:sp>
        <p:sp>
          <p:nvSpPr>
            <p:cNvPr id="98" name="object 98"/>
            <p:cNvSpPr/>
            <p:nvPr/>
          </p:nvSpPr>
          <p:spPr>
            <a:xfrm>
              <a:off x="5779928" y="4842510"/>
              <a:ext cx="102870" cy="144780"/>
            </a:xfrm>
            <a:custGeom>
              <a:avLst/>
              <a:gdLst/>
              <a:ahLst/>
              <a:cxnLst/>
              <a:rect l="l" t="t" r="r" b="b"/>
              <a:pathLst>
                <a:path w="102870" h="144779">
                  <a:moveTo>
                    <a:pt x="12541" y="106679"/>
                  </a:moveTo>
                  <a:lnTo>
                    <a:pt x="2282" y="88225"/>
                  </a:lnTo>
                  <a:lnTo>
                    <a:pt x="0" y="68579"/>
                  </a:lnTo>
                  <a:lnTo>
                    <a:pt x="5576" y="49887"/>
                  </a:lnTo>
                  <a:lnTo>
                    <a:pt x="18891" y="34289"/>
                  </a:lnTo>
                  <a:lnTo>
                    <a:pt x="36611" y="24030"/>
                  </a:lnTo>
                  <a:lnTo>
                    <a:pt x="55879" y="21748"/>
                  </a:lnTo>
                  <a:lnTo>
                    <a:pt x="74433" y="27324"/>
                  </a:lnTo>
                  <a:lnTo>
                    <a:pt x="90011" y="40639"/>
                  </a:lnTo>
                  <a:lnTo>
                    <a:pt x="100270" y="58360"/>
                  </a:lnTo>
                  <a:lnTo>
                    <a:pt x="102552" y="77628"/>
                  </a:lnTo>
                  <a:lnTo>
                    <a:pt x="96976" y="96182"/>
                  </a:lnTo>
                  <a:lnTo>
                    <a:pt x="83661" y="111759"/>
                  </a:lnTo>
                  <a:lnTo>
                    <a:pt x="65940" y="122039"/>
                  </a:lnTo>
                  <a:lnTo>
                    <a:pt x="46672" y="124459"/>
                  </a:lnTo>
                  <a:lnTo>
                    <a:pt x="28118" y="119260"/>
                  </a:lnTo>
                  <a:lnTo>
                    <a:pt x="12541" y="106679"/>
                  </a:lnTo>
                  <a:close/>
                </a:path>
                <a:path w="102870" h="144779">
                  <a:moveTo>
                    <a:pt x="45561" y="144779"/>
                  </a:moveTo>
                  <a:lnTo>
                    <a:pt x="45561" y="144779"/>
                  </a:lnTo>
                </a:path>
                <a:path w="102870" h="144779">
                  <a:moveTo>
                    <a:pt x="56991" y="0"/>
                  </a:moveTo>
                  <a:lnTo>
                    <a:pt x="56991" y="0"/>
                  </a:lnTo>
                </a:path>
              </a:pathLst>
            </a:custGeom>
            <a:ln w="3175">
              <a:solidFill>
                <a:srgbClr val="3364A3"/>
              </a:solidFill>
            </a:ln>
          </p:spPr>
          <p:txBody>
            <a:bodyPr wrap="square" lIns="0" tIns="0" rIns="0" bIns="0" rtlCol="0"/>
            <a:lstStyle/>
            <a:p>
              <a:endParaRPr/>
            </a:p>
          </p:txBody>
        </p:sp>
        <p:sp>
          <p:nvSpPr>
            <p:cNvPr id="99" name="object 99"/>
            <p:cNvSpPr/>
            <p:nvPr/>
          </p:nvSpPr>
          <p:spPr>
            <a:xfrm>
              <a:off x="5568950" y="4613274"/>
              <a:ext cx="102235" cy="102235"/>
            </a:xfrm>
            <a:custGeom>
              <a:avLst/>
              <a:gdLst/>
              <a:ahLst/>
              <a:cxnLst/>
              <a:rect l="l" t="t" r="r" b="b"/>
              <a:pathLst>
                <a:path w="102235" h="102235">
                  <a:moveTo>
                    <a:pt x="55403" y="0"/>
                  </a:moveTo>
                  <a:lnTo>
                    <a:pt x="36056" y="1984"/>
                  </a:lnTo>
                  <a:lnTo>
                    <a:pt x="17779" y="12064"/>
                  </a:lnTo>
                  <a:lnTo>
                    <a:pt x="5199" y="28197"/>
                  </a:lnTo>
                  <a:lnTo>
                    <a:pt x="0" y="46831"/>
                  </a:lnTo>
                  <a:lnTo>
                    <a:pt x="2420" y="66178"/>
                  </a:lnTo>
                  <a:lnTo>
                    <a:pt x="12700" y="84455"/>
                  </a:lnTo>
                  <a:lnTo>
                    <a:pt x="28098" y="97035"/>
                  </a:lnTo>
                  <a:lnTo>
                    <a:pt x="46355" y="102234"/>
                  </a:lnTo>
                  <a:lnTo>
                    <a:pt x="65563" y="99814"/>
                  </a:lnTo>
                  <a:lnTo>
                    <a:pt x="83820" y="89535"/>
                  </a:lnTo>
                  <a:lnTo>
                    <a:pt x="96599" y="73957"/>
                  </a:lnTo>
                  <a:lnTo>
                    <a:pt x="102235" y="55403"/>
                  </a:lnTo>
                  <a:lnTo>
                    <a:pt x="100250" y="36135"/>
                  </a:lnTo>
                  <a:lnTo>
                    <a:pt x="90170" y="18414"/>
                  </a:lnTo>
                  <a:lnTo>
                    <a:pt x="74037" y="5635"/>
                  </a:lnTo>
                  <a:lnTo>
                    <a:pt x="55403" y="0"/>
                  </a:lnTo>
                  <a:close/>
                </a:path>
              </a:pathLst>
            </a:custGeom>
            <a:solidFill>
              <a:srgbClr val="000000"/>
            </a:solidFill>
          </p:spPr>
          <p:txBody>
            <a:bodyPr wrap="square" lIns="0" tIns="0" rIns="0" bIns="0" rtlCol="0"/>
            <a:lstStyle/>
            <a:p>
              <a:endParaRPr/>
            </a:p>
          </p:txBody>
        </p:sp>
        <p:sp>
          <p:nvSpPr>
            <p:cNvPr id="100" name="object 100"/>
            <p:cNvSpPr/>
            <p:nvPr/>
          </p:nvSpPr>
          <p:spPr>
            <a:xfrm>
              <a:off x="5568950" y="4592319"/>
              <a:ext cx="102235" cy="143510"/>
            </a:xfrm>
            <a:custGeom>
              <a:avLst/>
              <a:gdLst/>
              <a:ahLst/>
              <a:cxnLst/>
              <a:rect l="l" t="t" r="r" b="b"/>
              <a:pathLst>
                <a:path w="102235" h="143510">
                  <a:moveTo>
                    <a:pt x="12700" y="105409"/>
                  </a:moveTo>
                  <a:lnTo>
                    <a:pt x="2420" y="87133"/>
                  </a:lnTo>
                  <a:lnTo>
                    <a:pt x="0" y="67786"/>
                  </a:lnTo>
                  <a:lnTo>
                    <a:pt x="5199" y="49152"/>
                  </a:lnTo>
                  <a:lnTo>
                    <a:pt x="17779" y="33019"/>
                  </a:lnTo>
                  <a:lnTo>
                    <a:pt x="36056" y="22939"/>
                  </a:lnTo>
                  <a:lnTo>
                    <a:pt x="55403" y="20954"/>
                  </a:lnTo>
                  <a:lnTo>
                    <a:pt x="74037" y="26590"/>
                  </a:lnTo>
                  <a:lnTo>
                    <a:pt x="90170" y="39369"/>
                  </a:lnTo>
                  <a:lnTo>
                    <a:pt x="100250" y="57090"/>
                  </a:lnTo>
                  <a:lnTo>
                    <a:pt x="102235" y="76358"/>
                  </a:lnTo>
                  <a:lnTo>
                    <a:pt x="96599" y="94912"/>
                  </a:lnTo>
                  <a:lnTo>
                    <a:pt x="83820" y="110489"/>
                  </a:lnTo>
                  <a:lnTo>
                    <a:pt x="65563" y="120769"/>
                  </a:lnTo>
                  <a:lnTo>
                    <a:pt x="46355" y="123189"/>
                  </a:lnTo>
                  <a:lnTo>
                    <a:pt x="28098" y="117990"/>
                  </a:lnTo>
                  <a:lnTo>
                    <a:pt x="12700" y="105409"/>
                  </a:lnTo>
                  <a:close/>
                </a:path>
                <a:path w="102235" h="143510">
                  <a:moveTo>
                    <a:pt x="44450" y="143509"/>
                  </a:moveTo>
                  <a:lnTo>
                    <a:pt x="44450" y="143509"/>
                  </a:lnTo>
                </a:path>
                <a:path w="102235" h="143510">
                  <a:moveTo>
                    <a:pt x="57150" y="0"/>
                  </a:moveTo>
                  <a:lnTo>
                    <a:pt x="57150" y="0"/>
                  </a:lnTo>
                </a:path>
              </a:pathLst>
            </a:custGeom>
            <a:ln w="3175">
              <a:solidFill>
                <a:srgbClr val="3364A3"/>
              </a:solidFill>
            </a:ln>
          </p:spPr>
          <p:txBody>
            <a:bodyPr wrap="square" lIns="0" tIns="0" rIns="0" bIns="0" rtlCol="0"/>
            <a:lstStyle/>
            <a:p>
              <a:endParaRPr/>
            </a:p>
          </p:txBody>
        </p:sp>
        <p:sp>
          <p:nvSpPr>
            <p:cNvPr id="101" name="object 101"/>
            <p:cNvSpPr/>
            <p:nvPr/>
          </p:nvSpPr>
          <p:spPr>
            <a:xfrm>
              <a:off x="5358130" y="4361179"/>
              <a:ext cx="102235" cy="102870"/>
            </a:xfrm>
            <a:custGeom>
              <a:avLst/>
              <a:gdLst/>
              <a:ahLst/>
              <a:cxnLst/>
              <a:rect l="l" t="t" r="r" b="b"/>
              <a:pathLst>
                <a:path w="102235" h="102870">
                  <a:moveTo>
                    <a:pt x="55403" y="0"/>
                  </a:moveTo>
                  <a:lnTo>
                    <a:pt x="36056" y="2420"/>
                  </a:lnTo>
                  <a:lnTo>
                    <a:pt x="17780" y="12700"/>
                  </a:lnTo>
                  <a:lnTo>
                    <a:pt x="5199" y="28277"/>
                  </a:lnTo>
                  <a:lnTo>
                    <a:pt x="0" y="46831"/>
                  </a:lnTo>
                  <a:lnTo>
                    <a:pt x="2420" y="66099"/>
                  </a:lnTo>
                  <a:lnTo>
                    <a:pt x="12700" y="83820"/>
                  </a:lnTo>
                  <a:lnTo>
                    <a:pt x="28277" y="97135"/>
                  </a:lnTo>
                  <a:lnTo>
                    <a:pt x="46831" y="102711"/>
                  </a:lnTo>
                  <a:lnTo>
                    <a:pt x="66099" y="100429"/>
                  </a:lnTo>
                  <a:lnTo>
                    <a:pt x="83820" y="90170"/>
                  </a:lnTo>
                  <a:lnTo>
                    <a:pt x="96420" y="74037"/>
                  </a:lnTo>
                  <a:lnTo>
                    <a:pt x="101758" y="55403"/>
                  </a:lnTo>
                  <a:lnTo>
                    <a:pt x="99714" y="36056"/>
                  </a:lnTo>
                  <a:lnTo>
                    <a:pt x="90170" y="17780"/>
                  </a:lnTo>
                  <a:lnTo>
                    <a:pt x="74037" y="5199"/>
                  </a:lnTo>
                  <a:lnTo>
                    <a:pt x="55403" y="0"/>
                  </a:lnTo>
                  <a:close/>
                </a:path>
              </a:pathLst>
            </a:custGeom>
            <a:solidFill>
              <a:srgbClr val="000000"/>
            </a:solidFill>
          </p:spPr>
          <p:txBody>
            <a:bodyPr wrap="square" lIns="0" tIns="0" rIns="0" bIns="0" rtlCol="0"/>
            <a:lstStyle/>
            <a:p>
              <a:endParaRPr/>
            </a:p>
          </p:txBody>
        </p:sp>
        <p:sp>
          <p:nvSpPr>
            <p:cNvPr id="102" name="object 102"/>
            <p:cNvSpPr/>
            <p:nvPr/>
          </p:nvSpPr>
          <p:spPr>
            <a:xfrm>
              <a:off x="5358130" y="4339590"/>
              <a:ext cx="102235" cy="144780"/>
            </a:xfrm>
            <a:custGeom>
              <a:avLst/>
              <a:gdLst/>
              <a:ahLst/>
              <a:cxnLst/>
              <a:rect l="l" t="t" r="r" b="b"/>
              <a:pathLst>
                <a:path w="102235" h="144779">
                  <a:moveTo>
                    <a:pt x="12700" y="105410"/>
                  </a:moveTo>
                  <a:lnTo>
                    <a:pt x="2420" y="87689"/>
                  </a:lnTo>
                  <a:lnTo>
                    <a:pt x="0" y="68421"/>
                  </a:lnTo>
                  <a:lnTo>
                    <a:pt x="5199" y="49867"/>
                  </a:lnTo>
                  <a:lnTo>
                    <a:pt x="17780" y="34290"/>
                  </a:lnTo>
                  <a:lnTo>
                    <a:pt x="36056" y="24010"/>
                  </a:lnTo>
                  <a:lnTo>
                    <a:pt x="55403" y="21590"/>
                  </a:lnTo>
                  <a:lnTo>
                    <a:pt x="74037" y="26789"/>
                  </a:lnTo>
                  <a:lnTo>
                    <a:pt x="90170" y="39370"/>
                  </a:lnTo>
                  <a:lnTo>
                    <a:pt x="99714" y="57646"/>
                  </a:lnTo>
                  <a:lnTo>
                    <a:pt x="101758" y="76993"/>
                  </a:lnTo>
                  <a:lnTo>
                    <a:pt x="96420" y="95627"/>
                  </a:lnTo>
                  <a:lnTo>
                    <a:pt x="83820" y="111760"/>
                  </a:lnTo>
                  <a:lnTo>
                    <a:pt x="66099" y="122019"/>
                  </a:lnTo>
                  <a:lnTo>
                    <a:pt x="46831" y="124301"/>
                  </a:lnTo>
                  <a:lnTo>
                    <a:pt x="28277" y="118725"/>
                  </a:lnTo>
                  <a:lnTo>
                    <a:pt x="12700" y="105410"/>
                  </a:lnTo>
                  <a:close/>
                </a:path>
                <a:path w="102235" h="144779">
                  <a:moveTo>
                    <a:pt x="45720" y="144780"/>
                  </a:moveTo>
                  <a:lnTo>
                    <a:pt x="45720" y="144780"/>
                  </a:lnTo>
                </a:path>
                <a:path w="102235" h="144779">
                  <a:moveTo>
                    <a:pt x="57150" y="0"/>
                  </a:moveTo>
                  <a:lnTo>
                    <a:pt x="57150" y="0"/>
                  </a:lnTo>
                </a:path>
              </a:pathLst>
            </a:custGeom>
            <a:ln w="3175">
              <a:solidFill>
                <a:srgbClr val="3364A3"/>
              </a:solidFill>
            </a:ln>
          </p:spPr>
          <p:txBody>
            <a:bodyPr wrap="square" lIns="0" tIns="0" rIns="0" bIns="0" rtlCol="0"/>
            <a:lstStyle/>
            <a:p>
              <a:endParaRPr/>
            </a:p>
          </p:txBody>
        </p:sp>
        <p:sp>
          <p:nvSpPr>
            <p:cNvPr id="103" name="object 103"/>
            <p:cNvSpPr/>
            <p:nvPr/>
          </p:nvSpPr>
          <p:spPr>
            <a:xfrm>
              <a:off x="5160168" y="4124960"/>
              <a:ext cx="102870" cy="102235"/>
            </a:xfrm>
            <a:custGeom>
              <a:avLst/>
              <a:gdLst/>
              <a:ahLst/>
              <a:cxnLst/>
              <a:rect l="l" t="t" r="r" b="b"/>
              <a:pathLst>
                <a:path w="102870" h="102235">
                  <a:moveTo>
                    <a:pt x="55879" y="0"/>
                  </a:moveTo>
                  <a:lnTo>
                    <a:pt x="36611" y="2420"/>
                  </a:lnTo>
                  <a:lnTo>
                    <a:pt x="18891" y="12700"/>
                  </a:lnTo>
                  <a:lnTo>
                    <a:pt x="5576" y="28277"/>
                  </a:lnTo>
                  <a:lnTo>
                    <a:pt x="0" y="46831"/>
                  </a:lnTo>
                  <a:lnTo>
                    <a:pt x="2282" y="66099"/>
                  </a:lnTo>
                  <a:lnTo>
                    <a:pt x="12541" y="83819"/>
                  </a:lnTo>
                  <a:lnTo>
                    <a:pt x="28118" y="96599"/>
                  </a:lnTo>
                  <a:lnTo>
                    <a:pt x="46672" y="102234"/>
                  </a:lnTo>
                  <a:lnTo>
                    <a:pt x="65940" y="100250"/>
                  </a:lnTo>
                  <a:lnTo>
                    <a:pt x="83661" y="90169"/>
                  </a:lnTo>
                  <a:lnTo>
                    <a:pt x="96976" y="74572"/>
                  </a:lnTo>
                  <a:lnTo>
                    <a:pt x="102552" y="55879"/>
                  </a:lnTo>
                  <a:lnTo>
                    <a:pt x="100270" y="36234"/>
                  </a:lnTo>
                  <a:lnTo>
                    <a:pt x="90011" y="17779"/>
                  </a:lnTo>
                  <a:lnTo>
                    <a:pt x="74433" y="5199"/>
                  </a:lnTo>
                  <a:lnTo>
                    <a:pt x="55879" y="0"/>
                  </a:lnTo>
                  <a:close/>
                </a:path>
              </a:pathLst>
            </a:custGeom>
            <a:solidFill>
              <a:srgbClr val="000000"/>
            </a:solidFill>
          </p:spPr>
          <p:txBody>
            <a:bodyPr wrap="square" lIns="0" tIns="0" rIns="0" bIns="0" rtlCol="0"/>
            <a:lstStyle/>
            <a:p>
              <a:endParaRPr/>
            </a:p>
          </p:txBody>
        </p:sp>
        <p:sp>
          <p:nvSpPr>
            <p:cNvPr id="104" name="object 104"/>
            <p:cNvSpPr/>
            <p:nvPr/>
          </p:nvSpPr>
          <p:spPr>
            <a:xfrm>
              <a:off x="5160168" y="4103369"/>
              <a:ext cx="102870" cy="144780"/>
            </a:xfrm>
            <a:custGeom>
              <a:avLst/>
              <a:gdLst/>
              <a:ahLst/>
              <a:cxnLst/>
              <a:rect l="l" t="t" r="r" b="b"/>
              <a:pathLst>
                <a:path w="102870" h="144779">
                  <a:moveTo>
                    <a:pt x="12541" y="105409"/>
                  </a:moveTo>
                  <a:lnTo>
                    <a:pt x="2282" y="87689"/>
                  </a:lnTo>
                  <a:lnTo>
                    <a:pt x="0" y="68421"/>
                  </a:lnTo>
                  <a:lnTo>
                    <a:pt x="5576" y="49867"/>
                  </a:lnTo>
                  <a:lnTo>
                    <a:pt x="18891" y="34289"/>
                  </a:lnTo>
                  <a:lnTo>
                    <a:pt x="36611" y="24010"/>
                  </a:lnTo>
                  <a:lnTo>
                    <a:pt x="55879" y="21589"/>
                  </a:lnTo>
                  <a:lnTo>
                    <a:pt x="74433" y="26789"/>
                  </a:lnTo>
                  <a:lnTo>
                    <a:pt x="90011" y="39369"/>
                  </a:lnTo>
                  <a:lnTo>
                    <a:pt x="100270" y="57824"/>
                  </a:lnTo>
                  <a:lnTo>
                    <a:pt x="102552" y="77469"/>
                  </a:lnTo>
                  <a:lnTo>
                    <a:pt x="96976" y="96162"/>
                  </a:lnTo>
                  <a:lnTo>
                    <a:pt x="83661" y="111759"/>
                  </a:lnTo>
                  <a:lnTo>
                    <a:pt x="65940" y="121840"/>
                  </a:lnTo>
                  <a:lnTo>
                    <a:pt x="46672" y="123824"/>
                  </a:lnTo>
                  <a:lnTo>
                    <a:pt x="28118" y="118189"/>
                  </a:lnTo>
                  <a:lnTo>
                    <a:pt x="12541" y="105409"/>
                  </a:lnTo>
                  <a:close/>
                </a:path>
                <a:path w="102870" h="144779">
                  <a:moveTo>
                    <a:pt x="45561" y="144779"/>
                  </a:moveTo>
                  <a:lnTo>
                    <a:pt x="45561" y="144779"/>
                  </a:lnTo>
                </a:path>
                <a:path w="102870" h="144779">
                  <a:moveTo>
                    <a:pt x="58261" y="0"/>
                  </a:moveTo>
                  <a:lnTo>
                    <a:pt x="58261" y="0"/>
                  </a:lnTo>
                </a:path>
              </a:pathLst>
            </a:custGeom>
            <a:ln w="3175">
              <a:solidFill>
                <a:srgbClr val="3364A3"/>
              </a:solidFill>
            </a:ln>
          </p:spPr>
          <p:txBody>
            <a:bodyPr wrap="square" lIns="0" tIns="0" rIns="0" bIns="0" rtlCol="0"/>
            <a:lstStyle/>
            <a:p>
              <a:endParaRPr/>
            </a:p>
          </p:txBody>
        </p:sp>
        <p:sp>
          <p:nvSpPr>
            <p:cNvPr id="105" name="object 105"/>
            <p:cNvSpPr/>
            <p:nvPr/>
          </p:nvSpPr>
          <p:spPr>
            <a:xfrm>
              <a:off x="4922678" y="3841908"/>
              <a:ext cx="102870" cy="102870"/>
            </a:xfrm>
            <a:custGeom>
              <a:avLst/>
              <a:gdLst/>
              <a:ahLst/>
              <a:cxnLst/>
              <a:rect l="l" t="t" r="r" b="b"/>
              <a:pathLst>
                <a:path w="102870" h="102870">
                  <a:moveTo>
                    <a:pt x="55879" y="0"/>
                  </a:moveTo>
                  <a:lnTo>
                    <a:pt x="36611" y="2282"/>
                  </a:lnTo>
                  <a:lnTo>
                    <a:pt x="18891" y="12541"/>
                  </a:lnTo>
                  <a:lnTo>
                    <a:pt x="5576" y="28118"/>
                  </a:lnTo>
                  <a:lnTo>
                    <a:pt x="0" y="46672"/>
                  </a:lnTo>
                  <a:lnTo>
                    <a:pt x="2282" y="65940"/>
                  </a:lnTo>
                  <a:lnTo>
                    <a:pt x="12541" y="83661"/>
                  </a:lnTo>
                  <a:lnTo>
                    <a:pt x="28118" y="96976"/>
                  </a:lnTo>
                  <a:lnTo>
                    <a:pt x="46672" y="102552"/>
                  </a:lnTo>
                  <a:lnTo>
                    <a:pt x="65940" y="100270"/>
                  </a:lnTo>
                  <a:lnTo>
                    <a:pt x="83661" y="90011"/>
                  </a:lnTo>
                  <a:lnTo>
                    <a:pt x="96976" y="74433"/>
                  </a:lnTo>
                  <a:lnTo>
                    <a:pt x="102552" y="55879"/>
                  </a:lnTo>
                  <a:lnTo>
                    <a:pt x="100270" y="36611"/>
                  </a:lnTo>
                  <a:lnTo>
                    <a:pt x="90011" y="18891"/>
                  </a:lnTo>
                  <a:lnTo>
                    <a:pt x="74433" y="5576"/>
                  </a:lnTo>
                  <a:lnTo>
                    <a:pt x="55879" y="0"/>
                  </a:lnTo>
                  <a:close/>
                </a:path>
              </a:pathLst>
            </a:custGeom>
            <a:solidFill>
              <a:srgbClr val="000000"/>
            </a:solidFill>
          </p:spPr>
          <p:txBody>
            <a:bodyPr wrap="square" lIns="0" tIns="0" rIns="0" bIns="0" rtlCol="0"/>
            <a:lstStyle/>
            <a:p>
              <a:endParaRPr/>
            </a:p>
          </p:txBody>
        </p:sp>
        <p:sp>
          <p:nvSpPr>
            <p:cNvPr id="106" name="object 106"/>
            <p:cNvSpPr/>
            <p:nvPr/>
          </p:nvSpPr>
          <p:spPr>
            <a:xfrm>
              <a:off x="4922678" y="3820160"/>
              <a:ext cx="102870" cy="144780"/>
            </a:xfrm>
            <a:custGeom>
              <a:avLst/>
              <a:gdLst/>
              <a:ahLst/>
              <a:cxnLst/>
              <a:rect l="l" t="t" r="r" b="b"/>
              <a:pathLst>
                <a:path w="102870" h="144779">
                  <a:moveTo>
                    <a:pt x="12541" y="105410"/>
                  </a:moveTo>
                  <a:lnTo>
                    <a:pt x="2282" y="87689"/>
                  </a:lnTo>
                  <a:lnTo>
                    <a:pt x="0" y="68421"/>
                  </a:lnTo>
                  <a:lnTo>
                    <a:pt x="5576" y="49867"/>
                  </a:lnTo>
                  <a:lnTo>
                    <a:pt x="18891" y="34289"/>
                  </a:lnTo>
                  <a:lnTo>
                    <a:pt x="36611" y="24030"/>
                  </a:lnTo>
                  <a:lnTo>
                    <a:pt x="55879" y="21748"/>
                  </a:lnTo>
                  <a:lnTo>
                    <a:pt x="74433" y="27324"/>
                  </a:lnTo>
                  <a:lnTo>
                    <a:pt x="90011" y="40639"/>
                  </a:lnTo>
                  <a:lnTo>
                    <a:pt x="100270" y="58360"/>
                  </a:lnTo>
                  <a:lnTo>
                    <a:pt x="102552" y="77628"/>
                  </a:lnTo>
                  <a:lnTo>
                    <a:pt x="96976" y="96182"/>
                  </a:lnTo>
                  <a:lnTo>
                    <a:pt x="83661" y="111760"/>
                  </a:lnTo>
                  <a:lnTo>
                    <a:pt x="65940" y="122019"/>
                  </a:lnTo>
                  <a:lnTo>
                    <a:pt x="46672" y="124301"/>
                  </a:lnTo>
                  <a:lnTo>
                    <a:pt x="28118" y="118725"/>
                  </a:lnTo>
                  <a:lnTo>
                    <a:pt x="12541" y="105410"/>
                  </a:lnTo>
                  <a:close/>
                </a:path>
                <a:path w="102870" h="144779">
                  <a:moveTo>
                    <a:pt x="45561" y="144779"/>
                  </a:moveTo>
                  <a:lnTo>
                    <a:pt x="45561" y="144779"/>
                  </a:lnTo>
                </a:path>
                <a:path w="102870" h="144779">
                  <a:moveTo>
                    <a:pt x="56991" y="0"/>
                  </a:moveTo>
                  <a:lnTo>
                    <a:pt x="56991" y="0"/>
                  </a:lnTo>
                </a:path>
              </a:pathLst>
            </a:custGeom>
            <a:ln w="3175">
              <a:solidFill>
                <a:srgbClr val="3364A3"/>
              </a:solidFill>
            </a:ln>
          </p:spPr>
          <p:txBody>
            <a:bodyPr wrap="square" lIns="0" tIns="0" rIns="0" bIns="0" rtlCol="0"/>
            <a:lstStyle/>
            <a:p>
              <a:endParaRPr/>
            </a:p>
          </p:txBody>
        </p:sp>
        <p:sp>
          <p:nvSpPr>
            <p:cNvPr id="107" name="object 107"/>
            <p:cNvSpPr/>
            <p:nvPr/>
          </p:nvSpPr>
          <p:spPr>
            <a:xfrm>
              <a:off x="4680585" y="3552348"/>
              <a:ext cx="102870" cy="102870"/>
            </a:xfrm>
            <a:custGeom>
              <a:avLst/>
              <a:gdLst/>
              <a:ahLst/>
              <a:cxnLst/>
              <a:rect l="l" t="t" r="r" b="b"/>
              <a:pathLst>
                <a:path w="102870" h="102870">
                  <a:moveTo>
                    <a:pt x="55562" y="0"/>
                  </a:moveTo>
                  <a:lnTo>
                    <a:pt x="36155" y="2282"/>
                  </a:lnTo>
                  <a:lnTo>
                    <a:pt x="18414" y="12541"/>
                  </a:lnTo>
                  <a:lnTo>
                    <a:pt x="5278" y="28118"/>
                  </a:lnTo>
                  <a:lnTo>
                    <a:pt x="0" y="46672"/>
                  </a:lnTo>
                  <a:lnTo>
                    <a:pt x="2341" y="65940"/>
                  </a:lnTo>
                  <a:lnTo>
                    <a:pt x="12064" y="83661"/>
                  </a:lnTo>
                  <a:lnTo>
                    <a:pt x="28197" y="96976"/>
                  </a:lnTo>
                  <a:lnTo>
                    <a:pt x="46831" y="102552"/>
                  </a:lnTo>
                  <a:lnTo>
                    <a:pt x="66178" y="100270"/>
                  </a:lnTo>
                  <a:lnTo>
                    <a:pt x="84454" y="90011"/>
                  </a:lnTo>
                  <a:lnTo>
                    <a:pt x="97055" y="74433"/>
                  </a:lnTo>
                  <a:lnTo>
                    <a:pt x="102393" y="55879"/>
                  </a:lnTo>
                  <a:lnTo>
                    <a:pt x="100349" y="36611"/>
                  </a:lnTo>
                  <a:lnTo>
                    <a:pt x="90804" y="18891"/>
                  </a:lnTo>
                  <a:lnTo>
                    <a:pt x="74493" y="5576"/>
                  </a:lnTo>
                  <a:lnTo>
                    <a:pt x="55562" y="0"/>
                  </a:lnTo>
                  <a:close/>
                </a:path>
              </a:pathLst>
            </a:custGeom>
            <a:solidFill>
              <a:srgbClr val="000000"/>
            </a:solidFill>
          </p:spPr>
          <p:txBody>
            <a:bodyPr wrap="square" lIns="0" tIns="0" rIns="0" bIns="0" rtlCol="0"/>
            <a:lstStyle/>
            <a:p>
              <a:endParaRPr/>
            </a:p>
          </p:txBody>
        </p:sp>
        <p:sp>
          <p:nvSpPr>
            <p:cNvPr id="108" name="object 108"/>
            <p:cNvSpPr/>
            <p:nvPr/>
          </p:nvSpPr>
          <p:spPr>
            <a:xfrm>
              <a:off x="4680585" y="3531869"/>
              <a:ext cx="102870" cy="143510"/>
            </a:xfrm>
            <a:custGeom>
              <a:avLst/>
              <a:gdLst/>
              <a:ahLst/>
              <a:cxnLst/>
              <a:rect l="l" t="t" r="r" b="b"/>
              <a:pathLst>
                <a:path w="102870" h="143510">
                  <a:moveTo>
                    <a:pt x="12064" y="104139"/>
                  </a:moveTo>
                  <a:lnTo>
                    <a:pt x="2341" y="86419"/>
                  </a:lnTo>
                  <a:lnTo>
                    <a:pt x="0" y="67151"/>
                  </a:lnTo>
                  <a:lnTo>
                    <a:pt x="5278" y="48597"/>
                  </a:lnTo>
                  <a:lnTo>
                    <a:pt x="18414" y="33019"/>
                  </a:lnTo>
                  <a:lnTo>
                    <a:pt x="36155" y="22760"/>
                  </a:lnTo>
                  <a:lnTo>
                    <a:pt x="55562" y="20478"/>
                  </a:lnTo>
                  <a:lnTo>
                    <a:pt x="74493" y="26054"/>
                  </a:lnTo>
                  <a:lnTo>
                    <a:pt x="90804" y="39369"/>
                  </a:lnTo>
                  <a:lnTo>
                    <a:pt x="100349" y="57090"/>
                  </a:lnTo>
                  <a:lnTo>
                    <a:pt x="102393" y="76358"/>
                  </a:lnTo>
                  <a:lnTo>
                    <a:pt x="97055" y="94912"/>
                  </a:lnTo>
                  <a:lnTo>
                    <a:pt x="84454" y="110489"/>
                  </a:lnTo>
                  <a:lnTo>
                    <a:pt x="66178" y="120749"/>
                  </a:lnTo>
                  <a:lnTo>
                    <a:pt x="46831" y="123031"/>
                  </a:lnTo>
                  <a:lnTo>
                    <a:pt x="28197" y="117455"/>
                  </a:lnTo>
                  <a:lnTo>
                    <a:pt x="12064" y="104139"/>
                  </a:lnTo>
                  <a:close/>
                </a:path>
                <a:path w="102870" h="143510">
                  <a:moveTo>
                    <a:pt x="45085" y="143509"/>
                  </a:moveTo>
                  <a:lnTo>
                    <a:pt x="45085" y="143509"/>
                  </a:lnTo>
                </a:path>
                <a:path w="102870" h="143510">
                  <a:moveTo>
                    <a:pt x="57785" y="0"/>
                  </a:moveTo>
                  <a:lnTo>
                    <a:pt x="57785" y="0"/>
                  </a:lnTo>
                </a:path>
              </a:pathLst>
            </a:custGeom>
            <a:ln w="3175">
              <a:solidFill>
                <a:srgbClr val="3364A3"/>
              </a:solidFill>
            </a:ln>
          </p:spPr>
          <p:txBody>
            <a:bodyPr wrap="square" lIns="0" tIns="0" rIns="0" bIns="0" rtlCol="0"/>
            <a:lstStyle/>
            <a:p>
              <a:endParaRPr/>
            </a:p>
          </p:txBody>
        </p:sp>
        <p:sp>
          <p:nvSpPr>
            <p:cNvPr id="109" name="object 109"/>
            <p:cNvSpPr/>
            <p:nvPr/>
          </p:nvSpPr>
          <p:spPr>
            <a:xfrm>
              <a:off x="4382769" y="515619"/>
              <a:ext cx="39370" cy="5184140"/>
            </a:xfrm>
            <a:custGeom>
              <a:avLst/>
              <a:gdLst/>
              <a:ahLst/>
              <a:cxnLst/>
              <a:rect l="l" t="t" r="r" b="b"/>
              <a:pathLst>
                <a:path w="39370" h="5184140">
                  <a:moveTo>
                    <a:pt x="0" y="0"/>
                  </a:moveTo>
                  <a:lnTo>
                    <a:pt x="39369" y="5184140"/>
                  </a:lnTo>
                </a:path>
              </a:pathLst>
            </a:custGeom>
            <a:ln w="3175">
              <a:solidFill>
                <a:srgbClr val="000000"/>
              </a:solidFill>
              <a:prstDash val="sysDot"/>
            </a:ln>
          </p:spPr>
          <p:txBody>
            <a:bodyPr wrap="square" lIns="0" tIns="0" rIns="0" bIns="0" rtlCol="0"/>
            <a:lstStyle/>
            <a:p>
              <a:endParaRPr/>
            </a:p>
          </p:txBody>
        </p:sp>
      </p:grpSp>
      <p:sp>
        <p:nvSpPr>
          <p:cNvPr id="110" name="object 110"/>
          <p:cNvSpPr txBox="1"/>
          <p:nvPr/>
        </p:nvSpPr>
        <p:spPr>
          <a:xfrm>
            <a:off x="410209" y="812800"/>
            <a:ext cx="2487295" cy="421640"/>
          </a:xfrm>
          <a:prstGeom prst="rect">
            <a:avLst/>
          </a:prstGeom>
        </p:spPr>
        <p:txBody>
          <a:bodyPr vert="horz" wrap="square" lIns="0" tIns="12700" rIns="0" bIns="0" rtlCol="0">
            <a:spAutoFit/>
          </a:bodyPr>
          <a:lstStyle/>
          <a:p>
            <a:pPr marL="12700">
              <a:lnSpc>
                <a:spcPct val="100000"/>
              </a:lnSpc>
              <a:spcBef>
                <a:spcPts val="100"/>
              </a:spcBef>
            </a:pPr>
            <a:r>
              <a:rPr sz="2600" spc="-5" dirty="0">
                <a:latin typeface="Liberation Sans"/>
                <a:cs typeface="Liberation Sans"/>
              </a:rPr>
              <a:t>Unpolarized</a:t>
            </a:r>
            <a:r>
              <a:rPr sz="2600" spc="-35" dirty="0">
                <a:latin typeface="Liberation Sans"/>
                <a:cs typeface="Liberation Sans"/>
              </a:rPr>
              <a:t> </a:t>
            </a:r>
            <a:r>
              <a:rPr sz="2600" spc="-5" dirty="0">
                <a:latin typeface="Liberation Sans"/>
                <a:cs typeface="Liberation Sans"/>
              </a:rPr>
              <a:t>light</a:t>
            </a:r>
            <a:endParaRPr sz="2600">
              <a:latin typeface="Liberation Sans"/>
              <a:cs typeface="Liberation Sans"/>
            </a:endParaRPr>
          </a:p>
        </p:txBody>
      </p:sp>
      <p:sp>
        <p:nvSpPr>
          <p:cNvPr id="111" name="object 111"/>
          <p:cNvSpPr txBox="1">
            <a:spLocks noGrp="1"/>
          </p:cNvSpPr>
          <p:nvPr>
            <p:ph type="title"/>
          </p:nvPr>
        </p:nvSpPr>
        <p:spPr>
          <a:prstGeom prst="rect">
            <a:avLst/>
          </a:prstGeom>
        </p:spPr>
        <p:txBody>
          <a:bodyPr vert="horz" wrap="square" lIns="0" tIns="104139" rIns="0" bIns="0" rtlCol="0">
            <a:spAutoFit/>
          </a:bodyPr>
          <a:lstStyle/>
          <a:p>
            <a:pPr marL="6953250" marR="5080">
              <a:lnSpc>
                <a:spcPts val="2910"/>
              </a:lnSpc>
              <a:spcBef>
                <a:spcPts val="370"/>
              </a:spcBef>
            </a:pPr>
            <a:r>
              <a:rPr sz="2600" dirty="0"/>
              <a:t>Reflected  polarized</a:t>
            </a:r>
            <a:r>
              <a:rPr sz="2600" spc="-85" dirty="0"/>
              <a:t> </a:t>
            </a:r>
            <a:r>
              <a:rPr sz="2600" spc="-5" dirty="0"/>
              <a:t>light</a:t>
            </a:r>
            <a:endParaRPr sz="2600"/>
          </a:p>
        </p:txBody>
      </p:sp>
      <p:grpSp>
        <p:nvGrpSpPr>
          <p:cNvPr id="112" name="object 112"/>
          <p:cNvGrpSpPr/>
          <p:nvPr/>
        </p:nvGrpSpPr>
        <p:grpSpPr>
          <a:xfrm>
            <a:off x="3591559" y="2306320"/>
            <a:ext cx="1586230" cy="509270"/>
            <a:chOff x="3591559" y="2306320"/>
            <a:chExt cx="1586230" cy="509270"/>
          </a:xfrm>
        </p:grpSpPr>
        <p:sp>
          <p:nvSpPr>
            <p:cNvPr id="113" name="object 113"/>
            <p:cNvSpPr/>
            <p:nvPr/>
          </p:nvSpPr>
          <p:spPr>
            <a:xfrm>
              <a:off x="3719829" y="2383790"/>
              <a:ext cx="552450" cy="309880"/>
            </a:xfrm>
            <a:custGeom>
              <a:avLst/>
              <a:gdLst/>
              <a:ahLst/>
              <a:cxnLst/>
              <a:rect l="l" t="t" r="r" b="b"/>
              <a:pathLst>
                <a:path w="552450" h="309880">
                  <a:moveTo>
                    <a:pt x="0" y="309880"/>
                  </a:moveTo>
                  <a:lnTo>
                    <a:pt x="191770" y="182880"/>
                  </a:lnTo>
                  <a:lnTo>
                    <a:pt x="270645" y="130873"/>
                  </a:lnTo>
                  <a:lnTo>
                    <a:pt x="333519" y="90838"/>
                  </a:lnTo>
                  <a:lnTo>
                    <a:pt x="382653" y="61143"/>
                  </a:lnTo>
                  <a:lnTo>
                    <a:pt x="420308" y="40155"/>
                  </a:lnTo>
                  <a:lnTo>
                    <a:pt x="470229" y="17776"/>
                  </a:lnTo>
                  <a:lnTo>
                    <a:pt x="515554" y="8724"/>
                  </a:lnTo>
                  <a:lnTo>
                    <a:pt x="531826" y="5719"/>
                  </a:lnTo>
                  <a:lnTo>
                    <a:pt x="552450" y="0"/>
                  </a:lnTo>
                </a:path>
              </a:pathLst>
            </a:custGeom>
            <a:ln w="3175">
              <a:solidFill>
                <a:srgbClr val="000000"/>
              </a:solidFill>
            </a:ln>
          </p:spPr>
          <p:txBody>
            <a:bodyPr wrap="square" lIns="0" tIns="0" rIns="0" bIns="0" rtlCol="0"/>
            <a:lstStyle/>
            <a:p>
              <a:endParaRPr/>
            </a:p>
          </p:txBody>
        </p:sp>
        <p:sp>
          <p:nvSpPr>
            <p:cNvPr id="114" name="object 114"/>
            <p:cNvSpPr/>
            <p:nvPr/>
          </p:nvSpPr>
          <p:spPr>
            <a:xfrm>
              <a:off x="3591560" y="2332989"/>
              <a:ext cx="830580" cy="445770"/>
            </a:xfrm>
            <a:custGeom>
              <a:avLst/>
              <a:gdLst/>
              <a:ahLst/>
              <a:cxnLst/>
              <a:rect l="l" t="t" r="r" b="b"/>
              <a:pathLst>
                <a:path w="830579" h="445769">
                  <a:moveTo>
                    <a:pt x="163830" y="401320"/>
                  </a:moveTo>
                  <a:lnTo>
                    <a:pt x="104140" y="311150"/>
                  </a:lnTo>
                  <a:lnTo>
                    <a:pt x="0" y="445770"/>
                  </a:lnTo>
                  <a:lnTo>
                    <a:pt x="163830" y="401320"/>
                  </a:lnTo>
                  <a:close/>
                </a:path>
                <a:path w="830579" h="445769">
                  <a:moveTo>
                    <a:pt x="830580" y="17780"/>
                  </a:moveTo>
                  <a:lnTo>
                    <a:pt x="660400" y="0"/>
                  </a:lnTo>
                  <a:lnTo>
                    <a:pt x="683260" y="105410"/>
                  </a:lnTo>
                  <a:lnTo>
                    <a:pt x="830580" y="17780"/>
                  </a:lnTo>
                  <a:close/>
                </a:path>
              </a:pathLst>
            </a:custGeom>
            <a:solidFill>
              <a:srgbClr val="000000"/>
            </a:solidFill>
          </p:spPr>
          <p:txBody>
            <a:bodyPr wrap="square" lIns="0" tIns="0" rIns="0" bIns="0" rtlCol="0"/>
            <a:lstStyle/>
            <a:p>
              <a:endParaRPr/>
            </a:p>
          </p:txBody>
        </p:sp>
        <p:sp>
          <p:nvSpPr>
            <p:cNvPr id="115" name="object 115"/>
            <p:cNvSpPr/>
            <p:nvPr/>
          </p:nvSpPr>
          <p:spPr>
            <a:xfrm>
              <a:off x="4532629" y="2354580"/>
              <a:ext cx="525780" cy="363220"/>
            </a:xfrm>
            <a:custGeom>
              <a:avLst/>
              <a:gdLst/>
              <a:ahLst/>
              <a:cxnLst/>
              <a:rect l="l" t="t" r="r" b="b"/>
              <a:pathLst>
                <a:path w="525779" h="363219">
                  <a:moveTo>
                    <a:pt x="525780" y="363220"/>
                  </a:moveTo>
                  <a:lnTo>
                    <a:pt x="339090" y="212090"/>
                  </a:lnTo>
                  <a:lnTo>
                    <a:pt x="264066" y="151531"/>
                  </a:lnTo>
                  <a:lnTo>
                    <a:pt x="204477" y="105034"/>
                  </a:lnTo>
                  <a:lnTo>
                    <a:pt x="158125" y="70661"/>
                  </a:lnTo>
                  <a:lnTo>
                    <a:pt x="122810" y="46480"/>
                  </a:lnTo>
                  <a:lnTo>
                    <a:pt x="76500" y="20948"/>
                  </a:lnTo>
                  <a:lnTo>
                    <a:pt x="34859" y="10703"/>
                  </a:lnTo>
                  <a:lnTo>
                    <a:pt x="19605" y="7029"/>
                  </a:lnTo>
                  <a:lnTo>
                    <a:pt x="0" y="0"/>
                  </a:lnTo>
                </a:path>
              </a:pathLst>
            </a:custGeom>
            <a:ln w="3175">
              <a:solidFill>
                <a:srgbClr val="000000"/>
              </a:solidFill>
            </a:ln>
          </p:spPr>
          <p:txBody>
            <a:bodyPr wrap="square" lIns="0" tIns="0" rIns="0" bIns="0" rtlCol="0"/>
            <a:lstStyle/>
            <a:p>
              <a:endParaRPr/>
            </a:p>
          </p:txBody>
        </p:sp>
        <p:sp>
          <p:nvSpPr>
            <p:cNvPr id="116" name="object 116"/>
            <p:cNvSpPr/>
            <p:nvPr/>
          </p:nvSpPr>
          <p:spPr>
            <a:xfrm>
              <a:off x="4385310" y="2306319"/>
              <a:ext cx="792480" cy="509270"/>
            </a:xfrm>
            <a:custGeom>
              <a:avLst/>
              <a:gdLst/>
              <a:ahLst/>
              <a:cxnLst/>
              <a:rect l="l" t="t" r="r" b="b"/>
              <a:pathLst>
                <a:path w="792479" h="509269">
                  <a:moveTo>
                    <a:pt x="170180" y="0"/>
                  </a:moveTo>
                  <a:lnTo>
                    <a:pt x="0" y="8890"/>
                  </a:lnTo>
                  <a:lnTo>
                    <a:pt x="142240" y="104140"/>
                  </a:lnTo>
                  <a:lnTo>
                    <a:pt x="170180" y="0"/>
                  </a:lnTo>
                  <a:close/>
                </a:path>
                <a:path w="792479" h="509269">
                  <a:moveTo>
                    <a:pt x="792480" y="509270"/>
                  </a:moveTo>
                  <a:lnTo>
                    <a:pt x="701040" y="365760"/>
                  </a:lnTo>
                  <a:lnTo>
                    <a:pt x="633730" y="448310"/>
                  </a:lnTo>
                  <a:lnTo>
                    <a:pt x="792480" y="509270"/>
                  </a:lnTo>
                  <a:close/>
                </a:path>
              </a:pathLst>
            </a:custGeom>
            <a:solidFill>
              <a:srgbClr val="000000"/>
            </a:solidFill>
          </p:spPr>
          <p:txBody>
            <a:bodyPr wrap="square" lIns="0" tIns="0" rIns="0" bIns="0" rtlCol="0"/>
            <a:lstStyle/>
            <a:p>
              <a:endParaRPr/>
            </a:p>
          </p:txBody>
        </p:sp>
      </p:grpSp>
      <p:sp>
        <p:nvSpPr>
          <p:cNvPr id="117" name="object 117"/>
          <p:cNvSpPr txBox="1"/>
          <p:nvPr/>
        </p:nvSpPr>
        <p:spPr>
          <a:xfrm>
            <a:off x="3740150" y="1880870"/>
            <a:ext cx="338455" cy="572135"/>
          </a:xfrm>
          <a:prstGeom prst="rect">
            <a:avLst/>
          </a:prstGeom>
        </p:spPr>
        <p:txBody>
          <a:bodyPr vert="horz" wrap="square" lIns="0" tIns="12700" rIns="0" bIns="0" rtlCol="0">
            <a:spAutoFit/>
          </a:bodyPr>
          <a:lstStyle/>
          <a:p>
            <a:pPr marL="12700">
              <a:lnSpc>
                <a:spcPts val="2870"/>
              </a:lnSpc>
              <a:spcBef>
                <a:spcPts val="100"/>
              </a:spcBef>
            </a:pPr>
            <a:r>
              <a:rPr sz="2800" dirty="0">
                <a:latin typeface="Liberation Sans"/>
                <a:cs typeface="Liberation Sans"/>
              </a:rPr>
              <a:t>θ</a:t>
            </a:r>
            <a:endParaRPr sz="2800">
              <a:latin typeface="Liberation Sans"/>
              <a:cs typeface="Liberation Sans"/>
            </a:endParaRPr>
          </a:p>
          <a:p>
            <a:pPr marL="210820">
              <a:lnSpc>
                <a:spcPts val="1430"/>
              </a:lnSpc>
            </a:pPr>
            <a:r>
              <a:rPr sz="1600" spc="10" dirty="0">
                <a:latin typeface="Liberation Sans"/>
                <a:cs typeface="Liberation Sans"/>
              </a:rPr>
              <a:t>p</a:t>
            </a:r>
            <a:endParaRPr sz="1600">
              <a:latin typeface="Liberation Sans"/>
              <a:cs typeface="Liberation Sans"/>
            </a:endParaRPr>
          </a:p>
        </p:txBody>
      </p:sp>
      <p:sp>
        <p:nvSpPr>
          <p:cNvPr id="118" name="object 118"/>
          <p:cNvSpPr txBox="1"/>
          <p:nvPr/>
        </p:nvSpPr>
        <p:spPr>
          <a:xfrm>
            <a:off x="4784090" y="1988820"/>
            <a:ext cx="338455" cy="572135"/>
          </a:xfrm>
          <a:prstGeom prst="rect">
            <a:avLst/>
          </a:prstGeom>
        </p:spPr>
        <p:txBody>
          <a:bodyPr vert="horz" wrap="square" lIns="0" tIns="12700" rIns="0" bIns="0" rtlCol="0">
            <a:spAutoFit/>
          </a:bodyPr>
          <a:lstStyle/>
          <a:p>
            <a:pPr marL="12700">
              <a:lnSpc>
                <a:spcPts val="2870"/>
              </a:lnSpc>
              <a:spcBef>
                <a:spcPts val="100"/>
              </a:spcBef>
            </a:pPr>
            <a:r>
              <a:rPr sz="2800" dirty="0">
                <a:latin typeface="Liberation Sans"/>
                <a:cs typeface="Liberation Sans"/>
              </a:rPr>
              <a:t>θ</a:t>
            </a:r>
            <a:endParaRPr sz="2800">
              <a:latin typeface="Liberation Sans"/>
              <a:cs typeface="Liberation Sans"/>
            </a:endParaRPr>
          </a:p>
          <a:p>
            <a:pPr marL="210820">
              <a:lnSpc>
                <a:spcPts val="1430"/>
              </a:lnSpc>
            </a:pPr>
            <a:r>
              <a:rPr sz="1600" spc="10" dirty="0">
                <a:latin typeface="Liberation Sans"/>
                <a:cs typeface="Liberation Sans"/>
              </a:rPr>
              <a:t>p</a:t>
            </a:r>
            <a:endParaRPr sz="1600">
              <a:latin typeface="Liberation Sans"/>
              <a:cs typeface="Liberation Sans"/>
            </a:endParaRPr>
          </a:p>
        </p:txBody>
      </p:sp>
      <p:sp>
        <p:nvSpPr>
          <p:cNvPr id="119" name="object 119"/>
          <p:cNvSpPr txBox="1"/>
          <p:nvPr/>
        </p:nvSpPr>
        <p:spPr>
          <a:xfrm>
            <a:off x="4711700" y="4437379"/>
            <a:ext cx="292100" cy="572135"/>
          </a:xfrm>
          <a:prstGeom prst="rect">
            <a:avLst/>
          </a:prstGeom>
        </p:spPr>
        <p:txBody>
          <a:bodyPr vert="horz" wrap="square" lIns="0" tIns="12700" rIns="0" bIns="0" rtlCol="0">
            <a:spAutoFit/>
          </a:bodyPr>
          <a:lstStyle/>
          <a:p>
            <a:pPr marL="12700">
              <a:lnSpc>
                <a:spcPts val="2870"/>
              </a:lnSpc>
              <a:spcBef>
                <a:spcPts val="100"/>
              </a:spcBef>
            </a:pPr>
            <a:r>
              <a:rPr sz="2800" dirty="0">
                <a:latin typeface="Liberation Sans"/>
                <a:cs typeface="Liberation Sans"/>
              </a:rPr>
              <a:t>θ</a:t>
            </a:r>
            <a:endParaRPr sz="2800">
              <a:latin typeface="Liberation Sans"/>
              <a:cs typeface="Liberation Sans"/>
            </a:endParaRPr>
          </a:p>
          <a:p>
            <a:pPr marR="5080" algn="r">
              <a:lnSpc>
                <a:spcPts val="1430"/>
              </a:lnSpc>
            </a:pPr>
            <a:r>
              <a:rPr sz="1600" spc="5" dirty="0">
                <a:latin typeface="Liberation Sans"/>
                <a:cs typeface="Liberation Sans"/>
              </a:rPr>
              <a:t>r</a:t>
            </a:r>
            <a:endParaRPr sz="1600">
              <a:latin typeface="Liberation Sans"/>
              <a:cs typeface="Liberation Sans"/>
            </a:endParaRPr>
          </a:p>
        </p:txBody>
      </p:sp>
      <p:grpSp>
        <p:nvGrpSpPr>
          <p:cNvPr id="120" name="object 120"/>
          <p:cNvGrpSpPr/>
          <p:nvPr/>
        </p:nvGrpSpPr>
        <p:grpSpPr>
          <a:xfrm>
            <a:off x="4422140" y="2801620"/>
            <a:ext cx="1270000" cy="1830070"/>
            <a:chOff x="4422140" y="2801620"/>
            <a:chExt cx="1270000" cy="1830070"/>
          </a:xfrm>
        </p:grpSpPr>
        <p:sp>
          <p:nvSpPr>
            <p:cNvPr id="121" name="object 121"/>
            <p:cNvSpPr/>
            <p:nvPr/>
          </p:nvSpPr>
          <p:spPr>
            <a:xfrm>
              <a:off x="4569460" y="4309110"/>
              <a:ext cx="970280" cy="269240"/>
            </a:xfrm>
            <a:custGeom>
              <a:avLst/>
              <a:gdLst/>
              <a:ahLst/>
              <a:cxnLst/>
              <a:rect l="l" t="t" r="r" b="b"/>
              <a:pathLst>
                <a:path w="970279" h="269239">
                  <a:moveTo>
                    <a:pt x="0" y="0"/>
                  </a:moveTo>
                  <a:lnTo>
                    <a:pt x="342900" y="115569"/>
                  </a:lnTo>
                  <a:lnTo>
                    <a:pt x="447694" y="150580"/>
                  </a:lnTo>
                  <a:lnTo>
                    <a:pt x="536936" y="179271"/>
                  </a:lnTo>
                  <a:lnTo>
                    <a:pt x="612298" y="202312"/>
                  </a:lnTo>
                  <a:lnTo>
                    <a:pt x="675451" y="220372"/>
                  </a:lnTo>
                  <a:lnTo>
                    <a:pt x="728067" y="234121"/>
                  </a:lnTo>
                  <a:lnTo>
                    <a:pt x="771818" y="244229"/>
                  </a:lnTo>
                  <a:lnTo>
                    <a:pt x="839412" y="256196"/>
                  </a:lnTo>
                  <a:lnTo>
                    <a:pt x="891607" y="261628"/>
                  </a:lnTo>
                  <a:lnTo>
                    <a:pt x="916108" y="263568"/>
                  </a:lnTo>
                  <a:lnTo>
                    <a:pt x="941775" y="265882"/>
                  </a:lnTo>
                  <a:lnTo>
                    <a:pt x="970279" y="269239"/>
                  </a:lnTo>
                </a:path>
              </a:pathLst>
            </a:custGeom>
            <a:ln w="3175">
              <a:solidFill>
                <a:srgbClr val="000000"/>
              </a:solidFill>
            </a:ln>
          </p:spPr>
          <p:txBody>
            <a:bodyPr wrap="square" lIns="0" tIns="0" rIns="0" bIns="0" rtlCol="0"/>
            <a:lstStyle/>
            <a:p>
              <a:endParaRPr/>
            </a:p>
          </p:txBody>
        </p:sp>
        <p:sp>
          <p:nvSpPr>
            <p:cNvPr id="122" name="object 122"/>
            <p:cNvSpPr/>
            <p:nvPr/>
          </p:nvSpPr>
          <p:spPr>
            <a:xfrm>
              <a:off x="4422140" y="4259579"/>
              <a:ext cx="1270000" cy="372110"/>
            </a:xfrm>
            <a:custGeom>
              <a:avLst/>
              <a:gdLst/>
              <a:ahLst/>
              <a:cxnLst/>
              <a:rect l="l" t="t" r="r" b="b"/>
              <a:pathLst>
                <a:path w="1270000" h="372110">
                  <a:moveTo>
                    <a:pt x="171450" y="0"/>
                  </a:moveTo>
                  <a:lnTo>
                    <a:pt x="0" y="0"/>
                  </a:lnTo>
                  <a:lnTo>
                    <a:pt x="135890" y="102870"/>
                  </a:lnTo>
                  <a:lnTo>
                    <a:pt x="171450" y="0"/>
                  </a:lnTo>
                  <a:close/>
                </a:path>
                <a:path w="1270000" h="372110">
                  <a:moveTo>
                    <a:pt x="1270000" y="332740"/>
                  </a:moveTo>
                  <a:lnTo>
                    <a:pt x="1113790" y="264160"/>
                  </a:lnTo>
                  <a:lnTo>
                    <a:pt x="1103630" y="372110"/>
                  </a:lnTo>
                  <a:lnTo>
                    <a:pt x="1270000" y="332740"/>
                  </a:lnTo>
                  <a:close/>
                </a:path>
              </a:pathLst>
            </a:custGeom>
            <a:solidFill>
              <a:srgbClr val="000000"/>
            </a:solidFill>
          </p:spPr>
          <p:txBody>
            <a:bodyPr wrap="square" lIns="0" tIns="0" rIns="0" bIns="0" rtlCol="0"/>
            <a:lstStyle/>
            <a:p>
              <a:endParaRPr/>
            </a:p>
          </p:txBody>
        </p:sp>
        <p:sp>
          <p:nvSpPr>
            <p:cNvPr id="123" name="object 123"/>
            <p:cNvSpPr/>
            <p:nvPr/>
          </p:nvSpPr>
          <p:spPr>
            <a:xfrm>
              <a:off x="5166360" y="2899410"/>
              <a:ext cx="479425" cy="1019810"/>
            </a:xfrm>
            <a:custGeom>
              <a:avLst/>
              <a:gdLst/>
              <a:ahLst/>
              <a:cxnLst/>
              <a:rect l="l" t="t" r="r" b="b"/>
              <a:pathLst>
                <a:path w="479425" h="1019810">
                  <a:moveTo>
                    <a:pt x="49529" y="0"/>
                  </a:moveTo>
                  <a:lnTo>
                    <a:pt x="330200" y="227329"/>
                  </a:lnTo>
                  <a:lnTo>
                    <a:pt x="371094" y="263339"/>
                  </a:lnTo>
                  <a:lnTo>
                    <a:pt x="404841" y="299098"/>
                  </a:lnTo>
                  <a:lnTo>
                    <a:pt x="431806" y="334574"/>
                  </a:lnTo>
                  <a:lnTo>
                    <a:pt x="452359" y="369737"/>
                  </a:lnTo>
                  <a:lnTo>
                    <a:pt x="475694" y="438996"/>
                  </a:lnTo>
                  <a:lnTo>
                    <a:pt x="479211" y="473030"/>
                  </a:lnTo>
                  <a:lnTo>
                    <a:pt x="477784" y="506625"/>
                  </a:lnTo>
                  <a:lnTo>
                    <a:pt x="461569" y="572372"/>
                  </a:lnTo>
                  <a:lnTo>
                    <a:pt x="429988" y="635987"/>
                  </a:lnTo>
                  <a:lnTo>
                    <a:pt x="385979" y="697219"/>
                  </a:lnTo>
                  <a:lnTo>
                    <a:pt x="360234" y="726863"/>
                  </a:lnTo>
                  <a:lnTo>
                    <a:pt x="332483" y="755817"/>
                  </a:lnTo>
                  <a:lnTo>
                    <a:pt x="303095" y="784049"/>
                  </a:lnTo>
                  <a:lnTo>
                    <a:pt x="272438" y="811530"/>
                  </a:lnTo>
                  <a:lnTo>
                    <a:pt x="240878" y="838226"/>
                  </a:lnTo>
                  <a:lnTo>
                    <a:pt x="208783" y="864106"/>
                  </a:lnTo>
                  <a:lnTo>
                    <a:pt x="176521" y="889141"/>
                  </a:lnTo>
                  <a:lnTo>
                    <a:pt x="144458" y="913297"/>
                  </a:lnTo>
                  <a:lnTo>
                    <a:pt x="112962" y="936543"/>
                  </a:lnTo>
                  <a:lnTo>
                    <a:pt x="53142" y="980183"/>
                  </a:lnTo>
                  <a:lnTo>
                    <a:pt x="25553" y="1000514"/>
                  </a:lnTo>
                  <a:lnTo>
                    <a:pt x="0" y="1019810"/>
                  </a:lnTo>
                </a:path>
              </a:pathLst>
            </a:custGeom>
            <a:ln w="3175">
              <a:solidFill>
                <a:srgbClr val="000000"/>
              </a:solidFill>
            </a:ln>
          </p:spPr>
          <p:txBody>
            <a:bodyPr wrap="square" lIns="0" tIns="0" rIns="0" bIns="0" rtlCol="0"/>
            <a:lstStyle/>
            <a:p>
              <a:endParaRPr/>
            </a:p>
          </p:txBody>
        </p:sp>
        <p:sp>
          <p:nvSpPr>
            <p:cNvPr id="124" name="object 124"/>
            <p:cNvSpPr/>
            <p:nvPr/>
          </p:nvSpPr>
          <p:spPr>
            <a:xfrm>
              <a:off x="5046980" y="2801619"/>
              <a:ext cx="208279" cy="1202690"/>
            </a:xfrm>
            <a:custGeom>
              <a:avLst/>
              <a:gdLst/>
              <a:ahLst/>
              <a:cxnLst/>
              <a:rect l="l" t="t" r="r" b="b"/>
              <a:pathLst>
                <a:path w="208279" h="1202689">
                  <a:moveTo>
                    <a:pt x="162560" y="1151890"/>
                  </a:moveTo>
                  <a:lnTo>
                    <a:pt x="99060" y="1064260"/>
                  </a:lnTo>
                  <a:lnTo>
                    <a:pt x="0" y="1202690"/>
                  </a:lnTo>
                  <a:lnTo>
                    <a:pt x="162560" y="1151890"/>
                  </a:lnTo>
                  <a:close/>
                </a:path>
                <a:path w="208279" h="1202689">
                  <a:moveTo>
                    <a:pt x="208280" y="60960"/>
                  </a:moveTo>
                  <a:lnTo>
                    <a:pt x="48260" y="0"/>
                  </a:lnTo>
                  <a:lnTo>
                    <a:pt x="140970" y="144780"/>
                  </a:lnTo>
                  <a:lnTo>
                    <a:pt x="208280" y="60960"/>
                  </a:lnTo>
                  <a:close/>
                </a:path>
              </a:pathLst>
            </a:custGeom>
            <a:solidFill>
              <a:srgbClr val="000000"/>
            </a:solidFill>
          </p:spPr>
          <p:txBody>
            <a:bodyPr wrap="square" lIns="0" tIns="0" rIns="0" bIns="0" rtlCol="0"/>
            <a:lstStyle/>
            <a:p>
              <a:endParaRPr/>
            </a:p>
          </p:txBody>
        </p:sp>
      </p:grpSp>
      <p:sp>
        <p:nvSpPr>
          <p:cNvPr id="125" name="object 125"/>
          <p:cNvSpPr txBox="1"/>
          <p:nvPr/>
        </p:nvSpPr>
        <p:spPr>
          <a:xfrm>
            <a:off x="5560059" y="3431540"/>
            <a:ext cx="587375" cy="452120"/>
          </a:xfrm>
          <a:prstGeom prst="rect">
            <a:avLst/>
          </a:prstGeom>
        </p:spPr>
        <p:txBody>
          <a:bodyPr vert="horz" wrap="square" lIns="0" tIns="12700" rIns="0" bIns="0" rtlCol="0">
            <a:spAutoFit/>
          </a:bodyPr>
          <a:lstStyle/>
          <a:p>
            <a:pPr marL="38100">
              <a:lnSpc>
                <a:spcPct val="100000"/>
              </a:lnSpc>
              <a:spcBef>
                <a:spcPts val="100"/>
              </a:spcBef>
            </a:pPr>
            <a:r>
              <a:rPr sz="2800" dirty="0">
                <a:latin typeface="Liberation Sans"/>
                <a:cs typeface="Liberation Sans"/>
              </a:rPr>
              <a:t>90</a:t>
            </a:r>
            <a:r>
              <a:rPr sz="2400" baseline="39930" dirty="0">
                <a:latin typeface="Liberation Sans"/>
                <a:cs typeface="Liberation Sans"/>
              </a:rPr>
              <a:t>o</a:t>
            </a:r>
            <a:endParaRPr sz="2400" baseline="39930">
              <a:latin typeface="Liberation Sans"/>
              <a:cs typeface="Liberatio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04190" y="1799589"/>
            <a:ext cx="9144000" cy="531749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18745" rIns="0" bIns="0" rtlCol="0">
            <a:spAutoFit/>
          </a:bodyPr>
          <a:lstStyle/>
          <a:p>
            <a:pPr marL="33655" marR="5080">
              <a:lnSpc>
                <a:spcPts val="3140"/>
              </a:lnSpc>
              <a:spcBef>
                <a:spcPts val="385"/>
              </a:spcBef>
            </a:pPr>
            <a:r>
              <a:rPr spc="-5" dirty="0"/>
              <a:t>Intensity </a:t>
            </a:r>
            <a:r>
              <a:rPr spc="5" dirty="0"/>
              <a:t>of </a:t>
            </a:r>
            <a:r>
              <a:rPr spc="-5" dirty="0"/>
              <a:t>reflected polarised light </a:t>
            </a:r>
            <a:r>
              <a:rPr dirty="0"/>
              <a:t>can </a:t>
            </a:r>
            <a:r>
              <a:rPr spc="-5" dirty="0"/>
              <a:t>be increased by  using </a:t>
            </a:r>
            <a:r>
              <a:rPr dirty="0"/>
              <a:t>a </a:t>
            </a:r>
            <a:r>
              <a:rPr spc="-5" dirty="0"/>
              <a:t>pile of</a:t>
            </a:r>
            <a:r>
              <a:rPr spc="-10" dirty="0"/>
              <a:t> </a:t>
            </a:r>
            <a:r>
              <a:rPr spc="-5" dirty="0"/>
              <a:t>plates.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1180" y="353059"/>
            <a:ext cx="5786120" cy="452120"/>
          </a:xfrm>
          <a:prstGeom prst="rect">
            <a:avLst/>
          </a:prstGeom>
        </p:spPr>
        <p:txBody>
          <a:bodyPr vert="horz" wrap="square" lIns="0" tIns="12700" rIns="0" bIns="0" rtlCol="0">
            <a:spAutoFit/>
          </a:bodyPr>
          <a:lstStyle/>
          <a:p>
            <a:pPr marL="12700">
              <a:lnSpc>
                <a:spcPct val="100000"/>
              </a:lnSpc>
              <a:spcBef>
                <a:spcPts val="100"/>
              </a:spcBef>
            </a:pPr>
            <a:r>
              <a:rPr b="1" spc="-5" dirty="0">
                <a:latin typeface="Liberation Sans"/>
                <a:cs typeface="Liberation Sans"/>
              </a:rPr>
              <a:t>Polarisation by </a:t>
            </a:r>
            <a:r>
              <a:rPr b="1" spc="-10" dirty="0">
                <a:latin typeface="Liberation Sans"/>
                <a:cs typeface="Liberation Sans"/>
              </a:rPr>
              <a:t>double </a:t>
            </a:r>
            <a:r>
              <a:rPr b="1" spc="-5" dirty="0">
                <a:latin typeface="Liberation Sans"/>
                <a:cs typeface="Liberation Sans"/>
              </a:rPr>
              <a:t>refraction</a:t>
            </a:r>
            <a:r>
              <a:rPr b="1" spc="-55" dirty="0">
                <a:latin typeface="Liberation Sans"/>
                <a:cs typeface="Liberation Sans"/>
              </a:rPr>
              <a:t> </a:t>
            </a:r>
            <a:r>
              <a:rPr b="1" dirty="0">
                <a:latin typeface="Liberation Sans"/>
                <a:cs typeface="Liberation Sans"/>
              </a:rPr>
              <a:t>:</a:t>
            </a:r>
          </a:p>
        </p:txBody>
      </p:sp>
      <p:sp>
        <p:nvSpPr>
          <p:cNvPr id="3" name="object 3"/>
          <p:cNvSpPr txBox="1"/>
          <p:nvPr/>
        </p:nvSpPr>
        <p:spPr>
          <a:xfrm>
            <a:off x="335279" y="1050290"/>
            <a:ext cx="9378950" cy="1762760"/>
          </a:xfrm>
          <a:prstGeom prst="rect">
            <a:avLst/>
          </a:prstGeom>
        </p:spPr>
        <p:txBody>
          <a:bodyPr vert="horz" wrap="square" lIns="0" tIns="48895" rIns="0" bIns="0" rtlCol="0">
            <a:spAutoFit/>
          </a:bodyPr>
          <a:lstStyle/>
          <a:p>
            <a:pPr marL="228600" marR="8890" indent="-215900">
              <a:lnSpc>
                <a:spcPts val="3140"/>
              </a:lnSpc>
              <a:spcBef>
                <a:spcPts val="385"/>
              </a:spcBef>
              <a:buSzPct val="44642"/>
              <a:buFont typeface="OpenSymbol"/>
              <a:buChar char="●"/>
              <a:tabLst>
                <a:tab pos="228600" algn="l"/>
                <a:tab pos="631190" algn="l"/>
                <a:tab pos="1725930" algn="l"/>
                <a:tab pos="2228215" algn="l"/>
                <a:tab pos="3085465" algn="l"/>
                <a:tab pos="3548379" algn="l"/>
                <a:tab pos="4900295" algn="l"/>
                <a:tab pos="6311900" algn="l"/>
                <a:tab pos="7585075" algn="l"/>
                <a:tab pos="8818245" algn="l"/>
              </a:tabLst>
            </a:pPr>
            <a:r>
              <a:rPr sz="2800" dirty="0">
                <a:latin typeface="Liberation Sans"/>
                <a:cs typeface="Liberation Sans"/>
              </a:rPr>
              <a:t>If	</a:t>
            </a:r>
            <a:r>
              <a:rPr sz="2800" spc="-5" dirty="0">
                <a:latin typeface="Liberation Sans"/>
                <a:cs typeface="Liberation Sans"/>
              </a:rPr>
              <a:t>bea</a:t>
            </a:r>
            <a:r>
              <a:rPr sz="2800" dirty="0">
                <a:latin typeface="Liberation Sans"/>
                <a:cs typeface="Liberation Sans"/>
              </a:rPr>
              <a:t>m	</a:t>
            </a:r>
            <a:r>
              <a:rPr sz="2800" spc="-5" dirty="0">
                <a:latin typeface="Liberation Sans"/>
                <a:cs typeface="Liberation Sans"/>
              </a:rPr>
              <a:t>o</a:t>
            </a:r>
            <a:r>
              <a:rPr sz="2800" dirty="0">
                <a:latin typeface="Liberation Sans"/>
                <a:cs typeface="Liberation Sans"/>
              </a:rPr>
              <a:t>f	</a:t>
            </a:r>
            <a:r>
              <a:rPr sz="2800" spc="-5" dirty="0">
                <a:latin typeface="Liberation Sans"/>
                <a:cs typeface="Liberation Sans"/>
              </a:rPr>
              <a:t>l</a:t>
            </a:r>
            <a:r>
              <a:rPr sz="2800" spc="5" dirty="0">
                <a:latin typeface="Liberation Sans"/>
                <a:cs typeface="Liberation Sans"/>
              </a:rPr>
              <a:t>i</a:t>
            </a:r>
            <a:r>
              <a:rPr sz="2800" spc="-10" dirty="0">
                <a:latin typeface="Liberation Sans"/>
                <a:cs typeface="Liberation Sans"/>
              </a:rPr>
              <a:t>g</a:t>
            </a:r>
            <a:r>
              <a:rPr sz="2800" spc="10" dirty="0">
                <a:latin typeface="Liberation Sans"/>
                <a:cs typeface="Liberation Sans"/>
              </a:rPr>
              <a:t>h</a:t>
            </a:r>
            <a:r>
              <a:rPr sz="2800" dirty="0">
                <a:latin typeface="Liberation Sans"/>
                <a:cs typeface="Liberation Sans"/>
              </a:rPr>
              <a:t>t	</a:t>
            </a:r>
            <a:r>
              <a:rPr sz="2800" spc="5" dirty="0">
                <a:latin typeface="Liberation Sans"/>
                <a:cs typeface="Liberation Sans"/>
              </a:rPr>
              <a:t>i</a:t>
            </a:r>
            <a:r>
              <a:rPr sz="2800" dirty="0">
                <a:latin typeface="Liberation Sans"/>
                <a:cs typeface="Liberation Sans"/>
              </a:rPr>
              <a:t>s	</a:t>
            </a:r>
            <a:r>
              <a:rPr sz="2800" spc="-5" dirty="0">
                <a:latin typeface="Liberation Sans"/>
                <a:cs typeface="Liberation Sans"/>
              </a:rPr>
              <a:t>pas</a:t>
            </a:r>
            <a:r>
              <a:rPr sz="2800" spc="5" dirty="0">
                <a:latin typeface="Liberation Sans"/>
                <a:cs typeface="Liberation Sans"/>
              </a:rPr>
              <a:t>s</a:t>
            </a:r>
            <a:r>
              <a:rPr sz="2800" spc="-5" dirty="0">
                <a:latin typeface="Liberation Sans"/>
                <a:cs typeface="Liberation Sans"/>
              </a:rPr>
              <a:t>e</a:t>
            </a:r>
            <a:r>
              <a:rPr sz="2800" dirty="0">
                <a:latin typeface="Liberation Sans"/>
                <a:cs typeface="Liberation Sans"/>
              </a:rPr>
              <a:t>d	t</a:t>
            </a:r>
            <a:r>
              <a:rPr sz="2800" spc="-5" dirty="0">
                <a:latin typeface="Liberation Sans"/>
                <a:cs typeface="Liberation Sans"/>
              </a:rPr>
              <a:t>h</a:t>
            </a:r>
            <a:r>
              <a:rPr sz="2800" spc="5" dirty="0">
                <a:latin typeface="Liberation Sans"/>
                <a:cs typeface="Liberation Sans"/>
              </a:rPr>
              <a:t>r</a:t>
            </a:r>
            <a:r>
              <a:rPr sz="2800" spc="-5" dirty="0">
                <a:latin typeface="Liberation Sans"/>
                <a:cs typeface="Liberation Sans"/>
              </a:rPr>
              <a:t>oug</a:t>
            </a:r>
            <a:r>
              <a:rPr sz="2800" dirty="0">
                <a:latin typeface="Liberation Sans"/>
                <a:cs typeface="Liberation Sans"/>
              </a:rPr>
              <a:t>h	ce</a:t>
            </a:r>
            <a:r>
              <a:rPr sz="2800" spc="5" dirty="0">
                <a:latin typeface="Liberation Sans"/>
                <a:cs typeface="Liberation Sans"/>
              </a:rPr>
              <a:t>r</a:t>
            </a:r>
            <a:r>
              <a:rPr sz="2800" dirty="0">
                <a:latin typeface="Liberation Sans"/>
                <a:cs typeface="Liberation Sans"/>
              </a:rPr>
              <a:t>t</a:t>
            </a:r>
            <a:r>
              <a:rPr sz="2800" spc="-10" dirty="0">
                <a:latin typeface="Liberation Sans"/>
                <a:cs typeface="Liberation Sans"/>
              </a:rPr>
              <a:t>a</a:t>
            </a:r>
            <a:r>
              <a:rPr sz="2800" spc="5" dirty="0">
                <a:latin typeface="Liberation Sans"/>
                <a:cs typeface="Liberation Sans"/>
              </a:rPr>
              <a:t>i</a:t>
            </a:r>
            <a:r>
              <a:rPr sz="2800" dirty="0">
                <a:latin typeface="Liberation Sans"/>
                <a:cs typeface="Liberation Sans"/>
              </a:rPr>
              <a:t>n	c</a:t>
            </a:r>
            <a:r>
              <a:rPr sz="2800" spc="-5" dirty="0">
                <a:latin typeface="Liberation Sans"/>
                <a:cs typeface="Liberation Sans"/>
              </a:rPr>
              <a:t>r</a:t>
            </a:r>
            <a:r>
              <a:rPr sz="2800" spc="5" dirty="0">
                <a:latin typeface="Liberation Sans"/>
                <a:cs typeface="Liberation Sans"/>
              </a:rPr>
              <a:t>y</a:t>
            </a:r>
            <a:r>
              <a:rPr sz="2800" dirty="0">
                <a:latin typeface="Liberation Sans"/>
                <a:cs typeface="Liberation Sans"/>
              </a:rPr>
              <a:t>st</a:t>
            </a:r>
            <a:r>
              <a:rPr sz="2800" spc="-5" dirty="0">
                <a:latin typeface="Liberation Sans"/>
                <a:cs typeface="Liberation Sans"/>
              </a:rPr>
              <a:t>a</a:t>
            </a:r>
            <a:r>
              <a:rPr sz="2800" dirty="0">
                <a:latin typeface="Liberation Sans"/>
                <a:cs typeface="Liberation Sans"/>
              </a:rPr>
              <a:t>l	</a:t>
            </a:r>
            <a:r>
              <a:rPr sz="2800" spc="5" dirty="0">
                <a:latin typeface="Liberation Sans"/>
                <a:cs typeface="Liberation Sans"/>
              </a:rPr>
              <a:t>l</a:t>
            </a:r>
            <a:r>
              <a:rPr sz="2800" spc="-5" dirty="0">
                <a:latin typeface="Liberation Sans"/>
                <a:cs typeface="Liberation Sans"/>
              </a:rPr>
              <a:t>i</a:t>
            </a:r>
            <a:r>
              <a:rPr sz="2800" dirty="0">
                <a:latin typeface="Liberation Sans"/>
                <a:cs typeface="Liberation Sans"/>
              </a:rPr>
              <a:t>ke  calcite</a:t>
            </a:r>
            <a:r>
              <a:rPr sz="2800" spc="220" dirty="0">
                <a:latin typeface="Liberation Sans"/>
                <a:cs typeface="Liberation Sans"/>
              </a:rPr>
              <a:t> </a:t>
            </a:r>
            <a:r>
              <a:rPr sz="2800" spc="-5" dirty="0">
                <a:latin typeface="Liberation Sans"/>
                <a:cs typeface="Liberation Sans"/>
              </a:rPr>
              <a:t>(CaCO</a:t>
            </a:r>
            <a:r>
              <a:rPr sz="2800" spc="130" dirty="0">
                <a:latin typeface="Liberation Sans"/>
                <a:cs typeface="Liberation Sans"/>
              </a:rPr>
              <a:t> </a:t>
            </a:r>
            <a:r>
              <a:rPr sz="2800" dirty="0">
                <a:latin typeface="Liberation Sans"/>
                <a:cs typeface="Liberation Sans"/>
              </a:rPr>
              <a:t>)</a:t>
            </a:r>
            <a:r>
              <a:rPr sz="2800" spc="225" dirty="0">
                <a:latin typeface="Liberation Sans"/>
                <a:cs typeface="Liberation Sans"/>
              </a:rPr>
              <a:t> </a:t>
            </a:r>
            <a:r>
              <a:rPr sz="2800" spc="5" dirty="0">
                <a:latin typeface="Liberation Sans"/>
                <a:cs typeface="Liberation Sans"/>
              </a:rPr>
              <a:t>or</a:t>
            </a:r>
            <a:r>
              <a:rPr sz="2800" spc="220" dirty="0">
                <a:latin typeface="Liberation Sans"/>
                <a:cs typeface="Liberation Sans"/>
              </a:rPr>
              <a:t> </a:t>
            </a:r>
            <a:r>
              <a:rPr sz="2800" spc="-5" dirty="0">
                <a:latin typeface="Liberation Sans"/>
                <a:cs typeface="Liberation Sans"/>
              </a:rPr>
              <a:t>quartz</a:t>
            </a:r>
            <a:r>
              <a:rPr sz="2800" spc="235" dirty="0">
                <a:latin typeface="Liberation Sans"/>
                <a:cs typeface="Liberation Sans"/>
              </a:rPr>
              <a:t> </a:t>
            </a:r>
            <a:r>
              <a:rPr sz="2800" spc="-5" dirty="0">
                <a:latin typeface="Liberation Sans"/>
                <a:cs typeface="Liberation Sans"/>
              </a:rPr>
              <a:t>(SiO</a:t>
            </a:r>
            <a:r>
              <a:rPr sz="2800" spc="135" dirty="0">
                <a:latin typeface="Liberation Sans"/>
                <a:cs typeface="Liberation Sans"/>
              </a:rPr>
              <a:t> </a:t>
            </a:r>
            <a:r>
              <a:rPr sz="2800" dirty="0">
                <a:latin typeface="Liberation Sans"/>
                <a:cs typeface="Liberation Sans"/>
              </a:rPr>
              <a:t>),</a:t>
            </a:r>
            <a:r>
              <a:rPr sz="2800" spc="229" dirty="0">
                <a:latin typeface="Liberation Sans"/>
                <a:cs typeface="Liberation Sans"/>
              </a:rPr>
              <a:t> </a:t>
            </a:r>
            <a:r>
              <a:rPr sz="2800" spc="-5" dirty="0">
                <a:latin typeface="Liberation Sans"/>
                <a:cs typeface="Liberation Sans"/>
              </a:rPr>
              <a:t>it</a:t>
            </a:r>
            <a:r>
              <a:rPr sz="2800" spc="225" dirty="0">
                <a:latin typeface="Liberation Sans"/>
                <a:cs typeface="Liberation Sans"/>
              </a:rPr>
              <a:t> </a:t>
            </a:r>
            <a:r>
              <a:rPr sz="2800" dirty="0">
                <a:latin typeface="Liberation Sans"/>
                <a:cs typeface="Liberation Sans"/>
              </a:rPr>
              <a:t>splits</a:t>
            </a:r>
            <a:r>
              <a:rPr sz="2800" spc="229" dirty="0">
                <a:latin typeface="Liberation Sans"/>
                <a:cs typeface="Liberation Sans"/>
              </a:rPr>
              <a:t> </a:t>
            </a:r>
            <a:r>
              <a:rPr sz="2800" spc="-5" dirty="0">
                <a:latin typeface="Liberation Sans"/>
                <a:cs typeface="Liberation Sans"/>
              </a:rPr>
              <a:t>into</a:t>
            </a:r>
            <a:r>
              <a:rPr sz="2800" spc="220" dirty="0">
                <a:latin typeface="Liberation Sans"/>
                <a:cs typeface="Liberation Sans"/>
              </a:rPr>
              <a:t> </a:t>
            </a:r>
            <a:r>
              <a:rPr sz="2800" spc="-5" dirty="0">
                <a:latin typeface="Liberation Sans"/>
                <a:cs typeface="Liberation Sans"/>
              </a:rPr>
              <a:t>two</a:t>
            </a:r>
            <a:r>
              <a:rPr sz="2800" spc="225" dirty="0">
                <a:latin typeface="Liberation Sans"/>
                <a:cs typeface="Liberation Sans"/>
              </a:rPr>
              <a:t> </a:t>
            </a:r>
            <a:r>
              <a:rPr sz="2800" spc="-5" dirty="0">
                <a:latin typeface="Liberation Sans"/>
                <a:cs typeface="Liberation Sans"/>
              </a:rPr>
              <a:t>beams.</a:t>
            </a:r>
            <a:endParaRPr sz="2800">
              <a:latin typeface="Liberation Sans"/>
              <a:cs typeface="Liberation Sans"/>
            </a:endParaRPr>
          </a:p>
          <a:p>
            <a:pPr marL="2472690">
              <a:lnSpc>
                <a:spcPts val="740"/>
              </a:lnSpc>
              <a:tabLst>
                <a:tab pos="5107305" algn="l"/>
              </a:tabLst>
            </a:pPr>
            <a:r>
              <a:rPr sz="1600" spc="10" dirty="0">
                <a:latin typeface="Liberation Sans"/>
                <a:cs typeface="Liberation Sans"/>
              </a:rPr>
              <a:t>3	2</a:t>
            </a:r>
            <a:endParaRPr sz="1600">
              <a:latin typeface="Liberation Sans"/>
              <a:cs typeface="Liberation Sans"/>
            </a:endParaRPr>
          </a:p>
          <a:p>
            <a:pPr marL="228600">
              <a:lnSpc>
                <a:spcPts val="3125"/>
              </a:lnSpc>
              <a:tabLst>
                <a:tab pos="1513840" algn="l"/>
                <a:tab pos="3610610" algn="l"/>
                <a:tab pos="4420870" algn="l"/>
                <a:tab pos="5652135" algn="l"/>
                <a:tab pos="7110095" algn="l"/>
                <a:tab pos="9049385" algn="l"/>
              </a:tabLst>
            </a:pPr>
            <a:r>
              <a:rPr sz="2800" spc="-5" dirty="0">
                <a:latin typeface="Liberation Sans"/>
                <a:cs typeface="Liberation Sans"/>
              </a:rPr>
              <a:t>T</a:t>
            </a:r>
            <a:r>
              <a:rPr sz="2800" spc="-10" dirty="0">
                <a:latin typeface="Liberation Sans"/>
                <a:cs typeface="Liberation Sans"/>
              </a:rPr>
              <a:t>h</a:t>
            </a:r>
            <a:r>
              <a:rPr sz="2800" spc="10" dirty="0">
                <a:latin typeface="Liberation Sans"/>
                <a:cs typeface="Liberation Sans"/>
              </a:rPr>
              <a:t>e</a:t>
            </a:r>
            <a:r>
              <a:rPr sz="2800" dirty="0">
                <a:latin typeface="Liberation Sans"/>
                <a:cs typeface="Liberation Sans"/>
              </a:rPr>
              <a:t>se	subst</a:t>
            </a:r>
            <a:r>
              <a:rPr sz="2800" spc="-5" dirty="0">
                <a:latin typeface="Liberation Sans"/>
                <a:cs typeface="Liberation Sans"/>
              </a:rPr>
              <a:t>an</a:t>
            </a:r>
            <a:r>
              <a:rPr sz="2800" spc="5" dirty="0">
                <a:latin typeface="Liberation Sans"/>
                <a:cs typeface="Liberation Sans"/>
              </a:rPr>
              <a:t>c</a:t>
            </a:r>
            <a:r>
              <a:rPr sz="2800" spc="-5" dirty="0">
                <a:latin typeface="Liberation Sans"/>
                <a:cs typeface="Liberation Sans"/>
              </a:rPr>
              <a:t>e</a:t>
            </a:r>
            <a:r>
              <a:rPr sz="2800" dirty="0">
                <a:latin typeface="Liberation Sans"/>
                <a:cs typeface="Liberation Sans"/>
              </a:rPr>
              <a:t>s	</a:t>
            </a:r>
            <a:r>
              <a:rPr sz="2800" spc="-5" dirty="0">
                <a:latin typeface="Liberation Sans"/>
                <a:cs typeface="Liberation Sans"/>
              </a:rPr>
              <a:t>ar</a:t>
            </a:r>
            <a:r>
              <a:rPr sz="2800" dirty="0">
                <a:latin typeface="Liberation Sans"/>
                <a:cs typeface="Liberation Sans"/>
              </a:rPr>
              <a:t>e	ca</a:t>
            </a:r>
            <a:r>
              <a:rPr sz="2800" spc="-5" dirty="0">
                <a:latin typeface="Liberation Sans"/>
                <a:cs typeface="Liberation Sans"/>
              </a:rPr>
              <a:t>l</a:t>
            </a:r>
            <a:r>
              <a:rPr sz="2800" spc="5" dirty="0">
                <a:latin typeface="Liberation Sans"/>
                <a:cs typeface="Liberation Sans"/>
              </a:rPr>
              <a:t>l</a:t>
            </a:r>
            <a:r>
              <a:rPr sz="2800" spc="-5" dirty="0">
                <a:latin typeface="Liberation Sans"/>
                <a:cs typeface="Liberation Sans"/>
              </a:rPr>
              <a:t>e</a:t>
            </a:r>
            <a:r>
              <a:rPr sz="2800" dirty="0">
                <a:latin typeface="Liberation Sans"/>
                <a:cs typeface="Liberation Sans"/>
              </a:rPr>
              <a:t>d	</a:t>
            </a:r>
            <a:r>
              <a:rPr sz="2800" b="1" spc="-5" dirty="0">
                <a:latin typeface="Liberation Sans"/>
                <a:cs typeface="Liberation Sans"/>
              </a:rPr>
              <a:t>d</a:t>
            </a:r>
            <a:r>
              <a:rPr sz="2800" b="1" spc="-15" dirty="0">
                <a:latin typeface="Liberation Sans"/>
                <a:cs typeface="Liberation Sans"/>
              </a:rPr>
              <a:t>ou</a:t>
            </a:r>
            <a:r>
              <a:rPr sz="2800" b="1" spc="-5" dirty="0">
                <a:latin typeface="Liberation Sans"/>
                <a:cs typeface="Liberation Sans"/>
              </a:rPr>
              <a:t>b</a:t>
            </a:r>
            <a:r>
              <a:rPr sz="2800" b="1" dirty="0">
                <a:latin typeface="Liberation Sans"/>
                <a:cs typeface="Liberation Sans"/>
              </a:rPr>
              <a:t>ly	</a:t>
            </a:r>
            <a:r>
              <a:rPr sz="2800" b="1" spc="-5" dirty="0">
                <a:latin typeface="Liberation Sans"/>
                <a:cs typeface="Liberation Sans"/>
              </a:rPr>
              <a:t>re</a:t>
            </a:r>
            <a:r>
              <a:rPr sz="2800" b="1" spc="5" dirty="0">
                <a:latin typeface="Liberation Sans"/>
                <a:cs typeface="Liberation Sans"/>
              </a:rPr>
              <a:t>f</a:t>
            </a:r>
            <a:r>
              <a:rPr sz="2800" b="1" spc="-5" dirty="0">
                <a:latin typeface="Liberation Sans"/>
                <a:cs typeface="Liberation Sans"/>
              </a:rPr>
              <a:t>rac</a:t>
            </a:r>
            <a:r>
              <a:rPr sz="2800" b="1" spc="5" dirty="0">
                <a:latin typeface="Liberation Sans"/>
                <a:cs typeface="Liberation Sans"/>
              </a:rPr>
              <a:t>t</a:t>
            </a:r>
            <a:r>
              <a:rPr sz="2800" b="1" dirty="0">
                <a:latin typeface="Liberation Sans"/>
                <a:cs typeface="Liberation Sans"/>
              </a:rPr>
              <a:t>i</a:t>
            </a:r>
            <a:r>
              <a:rPr sz="2800" b="1" spc="-15" dirty="0">
                <a:latin typeface="Liberation Sans"/>
                <a:cs typeface="Liberation Sans"/>
              </a:rPr>
              <a:t>n</a:t>
            </a:r>
            <a:r>
              <a:rPr sz="2800" b="1" dirty="0">
                <a:latin typeface="Liberation Sans"/>
                <a:cs typeface="Liberation Sans"/>
              </a:rPr>
              <a:t>g	</a:t>
            </a:r>
            <a:r>
              <a:rPr sz="2800" spc="-5" dirty="0">
                <a:latin typeface="Liberation Sans"/>
                <a:cs typeface="Liberation Sans"/>
              </a:rPr>
              <a:t>or</a:t>
            </a:r>
            <a:endParaRPr sz="2800">
              <a:latin typeface="Liberation Sans"/>
              <a:cs typeface="Liberation Sans"/>
            </a:endParaRPr>
          </a:p>
          <a:p>
            <a:pPr marL="228600">
              <a:lnSpc>
                <a:spcPts val="3245"/>
              </a:lnSpc>
            </a:pPr>
            <a:r>
              <a:rPr sz="2800" b="1" spc="-5" dirty="0">
                <a:latin typeface="Liberation Sans"/>
                <a:cs typeface="Liberation Sans"/>
              </a:rPr>
              <a:t>birefringent</a:t>
            </a:r>
            <a:r>
              <a:rPr sz="2800" spc="-5" dirty="0">
                <a:latin typeface="Liberation Sans"/>
                <a:cs typeface="Liberation Sans"/>
              </a:rPr>
              <a:t>.</a:t>
            </a:r>
            <a:endParaRPr sz="2800">
              <a:latin typeface="Liberation Sans"/>
              <a:cs typeface="Liberation Sans"/>
            </a:endParaRPr>
          </a:p>
        </p:txBody>
      </p:sp>
      <p:grpSp>
        <p:nvGrpSpPr>
          <p:cNvPr id="4" name="object 4"/>
          <p:cNvGrpSpPr/>
          <p:nvPr/>
        </p:nvGrpSpPr>
        <p:grpSpPr>
          <a:xfrm>
            <a:off x="215900" y="3241039"/>
            <a:ext cx="9786620" cy="3599179"/>
            <a:chOff x="215900" y="3241039"/>
            <a:chExt cx="9786620" cy="3599179"/>
          </a:xfrm>
        </p:grpSpPr>
        <p:sp>
          <p:nvSpPr>
            <p:cNvPr id="5" name="object 5"/>
            <p:cNvSpPr/>
            <p:nvPr/>
          </p:nvSpPr>
          <p:spPr>
            <a:xfrm>
              <a:off x="215900" y="3241039"/>
              <a:ext cx="5890260" cy="352679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688329" y="3831589"/>
              <a:ext cx="4314189" cy="3008630"/>
            </a:xfrm>
            <a:prstGeom prst="rect">
              <a:avLst/>
            </a:prstGeom>
            <a:blipFill>
              <a:blip r:embed="rId3" cstate="print"/>
              <a:stretch>
                <a:fillRect/>
              </a:stretch>
            </a:blipFill>
          </p:spPr>
          <p:txBody>
            <a:bodyPr wrap="square" lIns="0" tIns="0" rIns="0" bIns="0" rtlCol="0"/>
            <a:lstStyle/>
            <a:p>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149065" y="556546"/>
            <a:ext cx="7473935" cy="3850746"/>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797559" y="5086350"/>
            <a:ext cx="8832850" cy="1247140"/>
          </a:xfrm>
          <a:prstGeom prst="rect">
            <a:avLst/>
          </a:prstGeom>
        </p:spPr>
        <p:txBody>
          <a:bodyPr vert="horz" wrap="square" lIns="0" tIns="50165" rIns="0" bIns="0" rtlCol="0">
            <a:spAutoFit/>
          </a:bodyPr>
          <a:lstStyle/>
          <a:p>
            <a:pPr marL="12700" marR="5080" algn="just">
              <a:lnSpc>
                <a:spcPts val="3130"/>
              </a:lnSpc>
              <a:spcBef>
                <a:spcPts val="395"/>
              </a:spcBef>
            </a:pPr>
            <a:r>
              <a:rPr sz="2800" spc="-5" dirty="0">
                <a:latin typeface="Liberation Sans"/>
                <a:cs typeface="Liberation Sans"/>
              </a:rPr>
              <a:t>One of refracted beams obeys Snell's law and </a:t>
            </a:r>
            <a:r>
              <a:rPr sz="2800" dirty="0">
                <a:latin typeface="Liberation Sans"/>
                <a:cs typeface="Liberation Sans"/>
              </a:rPr>
              <a:t>is </a:t>
            </a:r>
            <a:r>
              <a:rPr sz="2800" spc="-5" dirty="0">
                <a:latin typeface="Liberation Sans"/>
                <a:cs typeface="Liberation Sans"/>
              </a:rPr>
              <a:t>called  Ordinary ray (O-ray). </a:t>
            </a:r>
            <a:r>
              <a:rPr sz="2800" spc="-10" dirty="0">
                <a:latin typeface="Liberation Sans"/>
                <a:cs typeface="Liberation Sans"/>
              </a:rPr>
              <a:t>The </a:t>
            </a:r>
            <a:r>
              <a:rPr sz="2800" spc="-5" dirty="0">
                <a:latin typeface="Liberation Sans"/>
                <a:cs typeface="Liberation Sans"/>
              </a:rPr>
              <a:t>other beam doesn't obey  Snell's law and is called Extraordinary ray</a:t>
            </a:r>
            <a:r>
              <a:rPr sz="2800" spc="15" dirty="0">
                <a:latin typeface="Liberation Sans"/>
                <a:cs typeface="Liberation Sans"/>
              </a:rPr>
              <a:t> </a:t>
            </a:r>
            <a:r>
              <a:rPr sz="2800" dirty="0">
                <a:latin typeface="Liberation Sans"/>
                <a:cs typeface="Liberation Sans"/>
              </a:rPr>
              <a:t>(E-ray).</a:t>
            </a:r>
            <a:endParaRPr sz="2800">
              <a:latin typeface="Liberation Sans"/>
              <a:cs typeface="Liberatio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27659" y="358140"/>
            <a:ext cx="9279255" cy="4941570"/>
          </a:xfrm>
          <a:prstGeom prst="rect">
            <a:avLst/>
          </a:prstGeom>
        </p:spPr>
        <p:txBody>
          <a:bodyPr vert="horz" wrap="square" lIns="0" tIns="41275" rIns="0" bIns="0" rtlCol="0">
            <a:spAutoFit/>
          </a:bodyPr>
          <a:lstStyle/>
          <a:p>
            <a:pPr marL="266065" marR="52705" indent="-215900" algn="just">
              <a:lnSpc>
                <a:spcPct val="93300"/>
              </a:lnSpc>
              <a:spcBef>
                <a:spcPts val="325"/>
              </a:spcBef>
              <a:buSzPct val="44642"/>
              <a:buFont typeface="OpenSymbol"/>
              <a:buChar char="●"/>
              <a:tabLst>
                <a:tab pos="266700" algn="l"/>
              </a:tabLst>
            </a:pPr>
            <a:r>
              <a:rPr sz="2800" spc="-10" dirty="0">
                <a:latin typeface="Liberation Sans"/>
                <a:cs typeface="Liberation Sans"/>
              </a:rPr>
              <a:t>The </a:t>
            </a:r>
            <a:r>
              <a:rPr sz="2800" spc="-5" dirty="0">
                <a:latin typeface="Liberation Sans"/>
                <a:cs typeface="Liberation Sans"/>
              </a:rPr>
              <a:t>E-ray travels </a:t>
            </a:r>
            <a:r>
              <a:rPr sz="2800" dirty="0">
                <a:latin typeface="Liberation Sans"/>
                <a:cs typeface="Liberation Sans"/>
              </a:rPr>
              <a:t>in </a:t>
            </a:r>
            <a:r>
              <a:rPr sz="2800" spc="-5" dirty="0">
                <a:latin typeface="Liberation Sans"/>
                <a:cs typeface="Liberation Sans"/>
              </a:rPr>
              <a:t>the </a:t>
            </a:r>
            <a:r>
              <a:rPr sz="2800" dirty="0">
                <a:latin typeface="Liberation Sans"/>
                <a:cs typeface="Liberation Sans"/>
              </a:rPr>
              <a:t>crystal </a:t>
            </a:r>
            <a:r>
              <a:rPr sz="2800" spc="-5" dirty="0">
                <a:latin typeface="Liberation Sans"/>
                <a:cs typeface="Liberation Sans"/>
              </a:rPr>
              <a:t>with </a:t>
            </a:r>
            <a:r>
              <a:rPr sz="2800" dirty="0">
                <a:latin typeface="Liberation Sans"/>
                <a:cs typeface="Liberation Sans"/>
              </a:rPr>
              <a:t>a </a:t>
            </a:r>
            <a:r>
              <a:rPr sz="2800" spc="-5" dirty="0">
                <a:latin typeface="Liberation Sans"/>
                <a:cs typeface="Liberation Sans"/>
              </a:rPr>
              <a:t>speed that varies  with direction </a:t>
            </a:r>
            <a:r>
              <a:rPr sz="2800" dirty="0">
                <a:latin typeface="Liberation Sans"/>
                <a:cs typeface="Liberation Sans"/>
              </a:rPr>
              <a:t>and </a:t>
            </a:r>
            <a:r>
              <a:rPr sz="2800" spc="-5" dirty="0">
                <a:latin typeface="Liberation Sans"/>
                <a:cs typeface="Liberation Sans"/>
              </a:rPr>
              <a:t>is described by ellipsoid. The O-ray  travels </a:t>
            </a:r>
            <a:r>
              <a:rPr sz="2800" dirty="0">
                <a:latin typeface="Liberation Sans"/>
                <a:cs typeface="Liberation Sans"/>
              </a:rPr>
              <a:t>in </a:t>
            </a:r>
            <a:r>
              <a:rPr sz="2800" spc="-5" dirty="0">
                <a:latin typeface="Liberation Sans"/>
                <a:cs typeface="Liberation Sans"/>
              </a:rPr>
              <a:t>the crystal </a:t>
            </a:r>
            <a:r>
              <a:rPr sz="2800" dirty="0">
                <a:latin typeface="Liberation Sans"/>
                <a:cs typeface="Liberation Sans"/>
              </a:rPr>
              <a:t>with a </a:t>
            </a:r>
            <a:r>
              <a:rPr sz="2800" spc="-5" dirty="0">
                <a:latin typeface="Liberation Sans"/>
                <a:cs typeface="Liberation Sans"/>
              </a:rPr>
              <a:t>constant </a:t>
            </a:r>
            <a:r>
              <a:rPr sz="2800" dirty="0">
                <a:latin typeface="Liberation Sans"/>
                <a:cs typeface="Liberation Sans"/>
              </a:rPr>
              <a:t>speed </a:t>
            </a:r>
            <a:r>
              <a:rPr sz="2800" spc="-5" dirty="0">
                <a:latin typeface="Liberation Sans"/>
                <a:cs typeface="Liberation Sans"/>
              </a:rPr>
              <a:t>in all  direction </a:t>
            </a:r>
            <a:r>
              <a:rPr sz="2800" dirty="0">
                <a:latin typeface="Liberation Sans"/>
                <a:cs typeface="Liberation Sans"/>
              </a:rPr>
              <a:t>and </a:t>
            </a:r>
            <a:r>
              <a:rPr sz="2800" spc="-5" dirty="0">
                <a:latin typeface="Liberation Sans"/>
                <a:cs typeface="Liberation Sans"/>
              </a:rPr>
              <a:t>is described by</a:t>
            </a:r>
            <a:r>
              <a:rPr sz="2800" spc="10" dirty="0">
                <a:latin typeface="Liberation Sans"/>
                <a:cs typeface="Liberation Sans"/>
              </a:rPr>
              <a:t> </a:t>
            </a:r>
            <a:r>
              <a:rPr sz="2800" spc="-5" dirty="0">
                <a:latin typeface="Liberation Sans"/>
                <a:cs typeface="Liberation Sans"/>
              </a:rPr>
              <a:t>spheroid.</a:t>
            </a:r>
            <a:endParaRPr sz="2800">
              <a:latin typeface="Liberation Sans"/>
              <a:cs typeface="Liberation Sans"/>
            </a:endParaRPr>
          </a:p>
          <a:p>
            <a:pPr marL="266065" marR="52705" indent="-215900" algn="just">
              <a:lnSpc>
                <a:spcPts val="3140"/>
              </a:lnSpc>
              <a:spcBef>
                <a:spcPts val="2065"/>
              </a:spcBef>
              <a:buSzPct val="44642"/>
              <a:buFont typeface="OpenSymbol"/>
              <a:buChar char="●"/>
              <a:tabLst>
                <a:tab pos="266700" algn="l"/>
              </a:tabLst>
            </a:pPr>
            <a:r>
              <a:rPr sz="2800" spc="-10" dirty="0">
                <a:latin typeface="Liberation Sans"/>
                <a:cs typeface="Liberation Sans"/>
              </a:rPr>
              <a:t>The </a:t>
            </a:r>
            <a:r>
              <a:rPr sz="2800" spc="-5" dirty="0">
                <a:latin typeface="Liberation Sans"/>
                <a:cs typeface="Liberation Sans"/>
              </a:rPr>
              <a:t>refractive index for O-rays is constant and is  direction dependent </a:t>
            </a:r>
            <a:r>
              <a:rPr sz="2800" dirty="0">
                <a:latin typeface="Liberation Sans"/>
                <a:cs typeface="Liberation Sans"/>
              </a:rPr>
              <a:t>for</a:t>
            </a:r>
            <a:r>
              <a:rPr sz="2800" spc="-10" dirty="0">
                <a:latin typeface="Liberation Sans"/>
                <a:cs typeface="Liberation Sans"/>
              </a:rPr>
              <a:t> </a:t>
            </a:r>
            <a:r>
              <a:rPr sz="2800" spc="-5" dirty="0">
                <a:latin typeface="Liberation Sans"/>
                <a:cs typeface="Liberation Sans"/>
              </a:rPr>
              <a:t>E-rays.</a:t>
            </a:r>
            <a:endParaRPr sz="2800">
              <a:latin typeface="Liberation Sans"/>
              <a:cs typeface="Liberation Sans"/>
            </a:endParaRPr>
          </a:p>
          <a:p>
            <a:pPr marL="266065" marR="43180" indent="-215900" algn="just">
              <a:lnSpc>
                <a:spcPct val="93200"/>
              </a:lnSpc>
              <a:spcBef>
                <a:spcPts val="1939"/>
              </a:spcBef>
              <a:buSzPct val="44642"/>
              <a:buFont typeface="OpenSymbol"/>
              <a:buChar char="●"/>
              <a:tabLst>
                <a:tab pos="266700" algn="l"/>
              </a:tabLst>
            </a:pPr>
            <a:r>
              <a:rPr sz="2800" dirty="0">
                <a:latin typeface="Liberation Sans"/>
                <a:cs typeface="Liberation Sans"/>
              </a:rPr>
              <a:t>In </a:t>
            </a:r>
            <a:r>
              <a:rPr sz="2800" spc="-5" dirty="0">
                <a:latin typeface="Liberation Sans"/>
                <a:cs typeface="Liberation Sans"/>
              </a:rPr>
              <a:t>the </a:t>
            </a:r>
            <a:r>
              <a:rPr sz="2800" dirty="0">
                <a:latin typeface="Liberation Sans"/>
                <a:cs typeface="Liberation Sans"/>
              </a:rPr>
              <a:t>case </a:t>
            </a:r>
            <a:r>
              <a:rPr sz="2800" spc="-5" dirty="0">
                <a:latin typeface="Liberation Sans"/>
                <a:cs typeface="Liberation Sans"/>
              </a:rPr>
              <a:t>of Calcite and Quartz </a:t>
            </a:r>
            <a:r>
              <a:rPr sz="2800" dirty="0">
                <a:latin typeface="Liberation Sans"/>
                <a:cs typeface="Liberation Sans"/>
              </a:rPr>
              <a:t>crystal, </a:t>
            </a:r>
            <a:r>
              <a:rPr sz="2800" spc="-5" dirty="0">
                <a:latin typeface="Liberation Sans"/>
                <a:cs typeface="Liberation Sans"/>
              </a:rPr>
              <a:t>there </a:t>
            </a:r>
            <a:r>
              <a:rPr sz="2800" dirty="0">
                <a:latin typeface="Liberation Sans"/>
                <a:cs typeface="Liberation Sans"/>
              </a:rPr>
              <a:t>is </a:t>
            </a:r>
            <a:r>
              <a:rPr sz="2800" spc="-5" dirty="0">
                <a:latin typeface="Liberation Sans"/>
                <a:cs typeface="Liberation Sans"/>
              </a:rPr>
              <a:t>one  direction </a:t>
            </a:r>
            <a:r>
              <a:rPr sz="2800" dirty="0">
                <a:latin typeface="Liberation Sans"/>
                <a:cs typeface="Liberation Sans"/>
              </a:rPr>
              <a:t>in </a:t>
            </a:r>
            <a:r>
              <a:rPr sz="2800" spc="-5" dirty="0">
                <a:latin typeface="Liberation Sans"/>
                <a:cs typeface="Liberation Sans"/>
              </a:rPr>
              <a:t>which there is no double refraction. This  direction </a:t>
            </a:r>
            <a:r>
              <a:rPr sz="2800" dirty="0">
                <a:latin typeface="Liberation Sans"/>
                <a:cs typeface="Liberation Sans"/>
              </a:rPr>
              <a:t>is </a:t>
            </a:r>
            <a:r>
              <a:rPr sz="2800" spc="-5" dirty="0">
                <a:latin typeface="Liberation Sans"/>
                <a:cs typeface="Liberation Sans"/>
              </a:rPr>
              <a:t>called </a:t>
            </a:r>
            <a:r>
              <a:rPr sz="2800" b="1" spc="-5" dirty="0">
                <a:latin typeface="Liberation Sans"/>
                <a:cs typeface="Liberation Sans"/>
              </a:rPr>
              <a:t>optic axis or </a:t>
            </a:r>
            <a:r>
              <a:rPr sz="2800" b="1" spc="-10" dirty="0">
                <a:latin typeface="Liberation Sans"/>
                <a:cs typeface="Liberation Sans"/>
              </a:rPr>
              <a:t>principal </a:t>
            </a:r>
            <a:r>
              <a:rPr sz="2800" b="1" spc="-5" dirty="0">
                <a:latin typeface="Liberation Sans"/>
                <a:cs typeface="Liberation Sans"/>
              </a:rPr>
              <a:t>axis. </a:t>
            </a:r>
            <a:r>
              <a:rPr sz="2800" spc="-5" dirty="0">
                <a:latin typeface="Liberation Sans"/>
                <a:cs typeface="Liberation Sans"/>
              </a:rPr>
              <a:t>There  are </a:t>
            </a:r>
            <a:r>
              <a:rPr sz="2800" dirty="0">
                <a:latin typeface="Liberation Sans"/>
                <a:cs typeface="Liberation Sans"/>
              </a:rPr>
              <a:t>also </a:t>
            </a:r>
            <a:r>
              <a:rPr sz="2800" spc="-5" dirty="0">
                <a:latin typeface="Liberation Sans"/>
                <a:cs typeface="Liberation Sans"/>
              </a:rPr>
              <a:t>biaxial </a:t>
            </a:r>
            <a:r>
              <a:rPr sz="2800" dirty="0">
                <a:latin typeface="Liberation Sans"/>
                <a:cs typeface="Liberation Sans"/>
              </a:rPr>
              <a:t>crystals, </a:t>
            </a:r>
            <a:r>
              <a:rPr sz="2800" spc="-5" dirty="0">
                <a:latin typeface="Liberation Sans"/>
                <a:cs typeface="Liberation Sans"/>
              </a:rPr>
              <a:t>no double </a:t>
            </a:r>
            <a:r>
              <a:rPr sz="2800" dirty="0">
                <a:latin typeface="Liberation Sans"/>
                <a:cs typeface="Liberation Sans"/>
              </a:rPr>
              <a:t>refraction occurs </a:t>
            </a:r>
            <a:r>
              <a:rPr sz="2800" spc="-5" dirty="0">
                <a:latin typeface="Liberation Sans"/>
                <a:cs typeface="Liberation Sans"/>
              </a:rPr>
              <a:t>in  two specific directions.</a:t>
            </a:r>
            <a:endParaRPr sz="2800">
              <a:latin typeface="Liberation Sans"/>
              <a:cs typeface="Liberation Sans"/>
            </a:endParaRPr>
          </a:p>
        </p:txBody>
      </p:sp>
      <p:sp>
        <p:nvSpPr>
          <p:cNvPr id="3" name="object 3"/>
          <p:cNvSpPr txBox="1"/>
          <p:nvPr/>
        </p:nvSpPr>
        <p:spPr>
          <a:xfrm>
            <a:off x="365759" y="5501640"/>
            <a:ext cx="7493634" cy="452120"/>
          </a:xfrm>
          <a:prstGeom prst="rect">
            <a:avLst/>
          </a:prstGeom>
        </p:spPr>
        <p:txBody>
          <a:bodyPr vert="horz" wrap="square" lIns="0" tIns="12700" rIns="0" bIns="0" rtlCol="0">
            <a:spAutoFit/>
          </a:bodyPr>
          <a:lstStyle/>
          <a:p>
            <a:pPr marL="228600" indent="-215900">
              <a:lnSpc>
                <a:spcPct val="100000"/>
              </a:lnSpc>
              <a:spcBef>
                <a:spcPts val="100"/>
              </a:spcBef>
              <a:buSzPct val="44642"/>
              <a:buFont typeface="OpenSymbol"/>
              <a:buChar char="●"/>
              <a:tabLst>
                <a:tab pos="228600" algn="l"/>
                <a:tab pos="1650364" algn="l"/>
                <a:tab pos="2599055" algn="l"/>
                <a:tab pos="3981450" algn="l"/>
                <a:tab pos="4851400" algn="l"/>
                <a:tab pos="6649720" algn="l"/>
                <a:tab pos="7282180" algn="l"/>
              </a:tabLst>
            </a:pPr>
            <a:r>
              <a:rPr sz="2800" spc="-10" dirty="0">
                <a:latin typeface="Liberation Sans"/>
                <a:cs typeface="Liberation Sans"/>
              </a:rPr>
              <a:t>O</a:t>
            </a:r>
            <a:r>
              <a:rPr sz="2800" spc="-5" dirty="0">
                <a:latin typeface="Liberation Sans"/>
                <a:cs typeface="Liberation Sans"/>
              </a:rPr>
              <a:t>-</a:t>
            </a:r>
            <a:r>
              <a:rPr sz="2800" spc="5" dirty="0">
                <a:latin typeface="Liberation Sans"/>
                <a:cs typeface="Liberation Sans"/>
              </a:rPr>
              <a:t>r</a:t>
            </a:r>
            <a:r>
              <a:rPr sz="2800" spc="-5" dirty="0">
                <a:latin typeface="Liberation Sans"/>
                <a:cs typeface="Liberation Sans"/>
              </a:rPr>
              <a:t>ay</a:t>
            </a:r>
            <a:r>
              <a:rPr sz="2800" dirty="0">
                <a:latin typeface="Liberation Sans"/>
                <a:cs typeface="Liberation Sans"/>
              </a:rPr>
              <a:t>s	</a:t>
            </a:r>
            <a:r>
              <a:rPr sz="2800" spc="-5" dirty="0">
                <a:latin typeface="Liberation Sans"/>
                <a:cs typeface="Liberation Sans"/>
              </a:rPr>
              <a:t>an</a:t>
            </a:r>
            <a:r>
              <a:rPr sz="2800" dirty="0">
                <a:latin typeface="Liberation Sans"/>
                <a:cs typeface="Liberation Sans"/>
              </a:rPr>
              <a:t>d	</a:t>
            </a:r>
            <a:r>
              <a:rPr sz="2800" spc="-10" dirty="0">
                <a:latin typeface="Liberation Sans"/>
                <a:cs typeface="Liberation Sans"/>
              </a:rPr>
              <a:t>E</a:t>
            </a:r>
            <a:r>
              <a:rPr sz="2800" spc="5" dirty="0">
                <a:latin typeface="Liberation Sans"/>
                <a:cs typeface="Liberation Sans"/>
              </a:rPr>
              <a:t>-</a:t>
            </a:r>
            <a:r>
              <a:rPr sz="2800" spc="-5" dirty="0">
                <a:latin typeface="Liberation Sans"/>
                <a:cs typeface="Liberation Sans"/>
              </a:rPr>
              <a:t>ra</a:t>
            </a:r>
            <a:r>
              <a:rPr sz="2800" spc="5" dirty="0">
                <a:latin typeface="Liberation Sans"/>
                <a:cs typeface="Liberation Sans"/>
              </a:rPr>
              <a:t>y</a:t>
            </a:r>
            <a:r>
              <a:rPr sz="2800" dirty="0">
                <a:latin typeface="Liberation Sans"/>
                <a:cs typeface="Liberation Sans"/>
              </a:rPr>
              <a:t>s	</a:t>
            </a:r>
            <a:r>
              <a:rPr sz="2800" spc="-5" dirty="0">
                <a:latin typeface="Liberation Sans"/>
                <a:cs typeface="Liberation Sans"/>
              </a:rPr>
              <a:t>a</a:t>
            </a:r>
            <a:r>
              <a:rPr sz="2800" spc="5" dirty="0">
                <a:latin typeface="Liberation Sans"/>
                <a:cs typeface="Liberation Sans"/>
              </a:rPr>
              <a:t>r</a:t>
            </a:r>
            <a:r>
              <a:rPr sz="2800" dirty="0">
                <a:latin typeface="Liberation Sans"/>
                <a:cs typeface="Liberation Sans"/>
              </a:rPr>
              <a:t>e	</a:t>
            </a:r>
            <a:r>
              <a:rPr sz="2800" spc="-5" dirty="0">
                <a:latin typeface="Liberation Sans"/>
                <a:cs typeface="Liberation Sans"/>
              </a:rPr>
              <a:t>pola</a:t>
            </a:r>
            <a:r>
              <a:rPr sz="2800" spc="5" dirty="0">
                <a:latin typeface="Liberation Sans"/>
                <a:cs typeface="Liberation Sans"/>
              </a:rPr>
              <a:t>r</a:t>
            </a:r>
            <a:r>
              <a:rPr sz="2800" spc="-5" dirty="0">
                <a:latin typeface="Liberation Sans"/>
                <a:cs typeface="Liberation Sans"/>
              </a:rPr>
              <a:t>i</a:t>
            </a:r>
            <a:r>
              <a:rPr sz="2800" dirty="0">
                <a:latin typeface="Liberation Sans"/>
                <a:cs typeface="Liberation Sans"/>
              </a:rPr>
              <a:t>s</a:t>
            </a:r>
            <a:r>
              <a:rPr sz="2800" spc="10" dirty="0">
                <a:latin typeface="Liberation Sans"/>
                <a:cs typeface="Liberation Sans"/>
              </a:rPr>
              <a:t>e</a:t>
            </a:r>
            <a:r>
              <a:rPr sz="2800" dirty="0">
                <a:latin typeface="Liberation Sans"/>
                <a:cs typeface="Liberation Sans"/>
              </a:rPr>
              <a:t>d	</a:t>
            </a:r>
            <a:r>
              <a:rPr sz="2800" spc="5" dirty="0">
                <a:latin typeface="Liberation Sans"/>
                <a:cs typeface="Liberation Sans"/>
              </a:rPr>
              <a:t>i</a:t>
            </a:r>
            <a:r>
              <a:rPr sz="2800" dirty="0">
                <a:latin typeface="Liberation Sans"/>
                <a:cs typeface="Liberation Sans"/>
              </a:rPr>
              <a:t>n	a</a:t>
            </a:r>
            <a:endParaRPr sz="2800">
              <a:latin typeface="Liberation Sans"/>
              <a:cs typeface="Liberation Sans"/>
            </a:endParaRPr>
          </a:p>
        </p:txBody>
      </p:sp>
      <p:sp>
        <p:nvSpPr>
          <p:cNvPr id="4" name="object 4"/>
          <p:cNvSpPr txBox="1"/>
          <p:nvPr/>
        </p:nvSpPr>
        <p:spPr>
          <a:xfrm>
            <a:off x="581659" y="5501640"/>
            <a:ext cx="8976995" cy="849630"/>
          </a:xfrm>
          <a:prstGeom prst="rect">
            <a:avLst/>
          </a:prstGeom>
        </p:spPr>
        <p:txBody>
          <a:bodyPr vert="horz" wrap="square" lIns="0" tIns="50165" rIns="0" bIns="0" rtlCol="0">
            <a:spAutoFit/>
          </a:bodyPr>
          <a:lstStyle/>
          <a:p>
            <a:pPr marL="12700" marR="5080" indent="7606030">
              <a:lnSpc>
                <a:spcPts val="3130"/>
              </a:lnSpc>
              <a:spcBef>
                <a:spcPts val="395"/>
              </a:spcBef>
              <a:tabLst>
                <a:tab pos="2468880" algn="l"/>
                <a:tab pos="3067685" algn="l"/>
                <a:tab pos="4141470" algn="l"/>
                <a:tab pos="5333365" algn="l"/>
                <a:tab pos="6702425" algn="l"/>
                <a:tab pos="7518400" algn="l"/>
              </a:tabLst>
            </a:pPr>
            <a:r>
              <a:rPr sz="2800" spc="-5" dirty="0">
                <a:latin typeface="Liberation Sans"/>
                <a:cs typeface="Liberation Sans"/>
              </a:rPr>
              <a:t>d</a:t>
            </a:r>
            <a:r>
              <a:rPr sz="2800" spc="5" dirty="0">
                <a:latin typeface="Liberation Sans"/>
                <a:cs typeface="Liberation Sans"/>
              </a:rPr>
              <a:t>i</a:t>
            </a:r>
            <a:r>
              <a:rPr sz="2800" spc="-5" dirty="0">
                <a:latin typeface="Liberation Sans"/>
                <a:cs typeface="Liberation Sans"/>
              </a:rPr>
              <a:t>re</a:t>
            </a:r>
            <a:r>
              <a:rPr sz="2800" spc="5" dirty="0">
                <a:latin typeface="Liberation Sans"/>
                <a:cs typeface="Liberation Sans"/>
              </a:rPr>
              <a:t>c</a:t>
            </a:r>
            <a:r>
              <a:rPr sz="2800" dirty="0">
                <a:latin typeface="Liberation Sans"/>
                <a:cs typeface="Liberation Sans"/>
              </a:rPr>
              <a:t>t</a:t>
            </a:r>
            <a:r>
              <a:rPr sz="2800" spc="-5" dirty="0">
                <a:latin typeface="Liberation Sans"/>
                <a:cs typeface="Liberation Sans"/>
              </a:rPr>
              <a:t>ion  perpend</a:t>
            </a:r>
            <a:r>
              <a:rPr sz="2800" spc="5" dirty="0">
                <a:latin typeface="Liberation Sans"/>
                <a:cs typeface="Liberation Sans"/>
              </a:rPr>
              <a:t>i</a:t>
            </a:r>
            <a:r>
              <a:rPr sz="2800" dirty="0">
                <a:latin typeface="Liberation Sans"/>
                <a:cs typeface="Liberation Sans"/>
              </a:rPr>
              <a:t>cu</a:t>
            </a:r>
            <a:r>
              <a:rPr sz="2800" spc="-5" dirty="0">
                <a:latin typeface="Liberation Sans"/>
                <a:cs typeface="Liberation Sans"/>
              </a:rPr>
              <a:t>la</a:t>
            </a:r>
            <a:r>
              <a:rPr sz="2800" dirty="0">
                <a:latin typeface="Liberation Sans"/>
                <a:cs typeface="Liberation Sans"/>
              </a:rPr>
              <a:t>r	to	</a:t>
            </a:r>
            <a:r>
              <a:rPr sz="2800" spc="-5" dirty="0">
                <a:latin typeface="Liberation Sans"/>
                <a:cs typeface="Liberation Sans"/>
              </a:rPr>
              <a:t>ea</a:t>
            </a:r>
            <a:r>
              <a:rPr sz="2800" spc="5" dirty="0">
                <a:latin typeface="Liberation Sans"/>
                <a:cs typeface="Liberation Sans"/>
              </a:rPr>
              <a:t>c</a:t>
            </a:r>
            <a:r>
              <a:rPr sz="2800" dirty="0">
                <a:latin typeface="Liberation Sans"/>
                <a:cs typeface="Liberation Sans"/>
              </a:rPr>
              <a:t>h	</a:t>
            </a:r>
            <a:r>
              <a:rPr sz="2800" spc="-5" dirty="0">
                <a:latin typeface="Liberation Sans"/>
                <a:cs typeface="Liberation Sans"/>
              </a:rPr>
              <a:t>o</a:t>
            </a:r>
            <a:r>
              <a:rPr sz="2800" dirty="0">
                <a:latin typeface="Liberation Sans"/>
                <a:cs typeface="Liberation Sans"/>
              </a:rPr>
              <a:t>t</a:t>
            </a:r>
            <a:r>
              <a:rPr sz="2800" spc="-5" dirty="0">
                <a:latin typeface="Liberation Sans"/>
                <a:cs typeface="Liberation Sans"/>
              </a:rPr>
              <a:t>he</a:t>
            </a:r>
            <a:r>
              <a:rPr sz="2800" spc="-155" dirty="0">
                <a:latin typeface="Liberation Sans"/>
                <a:cs typeface="Liberation Sans"/>
              </a:rPr>
              <a:t>r</a:t>
            </a:r>
            <a:r>
              <a:rPr sz="2800" dirty="0">
                <a:latin typeface="Liberation Sans"/>
                <a:cs typeface="Liberation Sans"/>
              </a:rPr>
              <a:t>.	</a:t>
            </a:r>
            <a:r>
              <a:rPr sz="2800" spc="-10" dirty="0">
                <a:latin typeface="Liberation Sans"/>
                <a:cs typeface="Liberation Sans"/>
              </a:rPr>
              <a:t>O</a:t>
            </a:r>
            <a:r>
              <a:rPr sz="2800" spc="5" dirty="0">
                <a:latin typeface="Liberation Sans"/>
                <a:cs typeface="Liberation Sans"/>
              </a:rPr>
              <a:t>-</a:t>
            </a:r>
            <a:r>
              <a:rPr sz="2800" spc="-5" dirty="0">
                <a:latin typeface="Liberation Sans"/>
                <a:cs typeface="Liberation Sans"/>
              </a:rPr>
              <a:t>ra</a:t>
            </a:r>
            <a:r>
              <a:rPr sz="2800" spc="5" dirty="0">
                <a:latin typeface="Liberation Sans"/>
                <a:cs typeface="Liberation Sans"/>
              </a:rPr>
              <a:t>y</a:t>
            </a:r>
            <a:r>
              <a:rPr sz="2800" dirty="0">
                <a:latin typeface="Liberation Sans"/>
                <a:cs typeface="Liberation Sans"/>
              </a:rPr>
              <a:t>s	</a:t>
            </a:r>
            <a:r>
              <a:rPr sz="2800" spc="-5" dirty="0">
                <a:latin typeface="Liberation Sans"/>
                <a:cs typeface="Liberation Sans"/>
              </a:rPr>
              <a:t>a</a:t>
            </a:r>
            <a:r>
              <a:rPr sz="2800" spc="5" dirty="0">
                <a:latin typeface="Liberation Sans"/>
                <a:cs typeface="Liberation Sans"/>
              </a:rPr>
              <a:t>r</a:t>
            </a:r>
            <a:r>
              <a:rPr sz="2800" dirty="0">
                <a:latin typeface="Liberation Sans"/>
                <a:cs typeface="Liberation Sans"/>
              </a:rPr>
              <a:t>e	</a:t>
            </a:r>
            <a:r>
              <a:rPr sz="2800" spc="-5" dirty="0">
                <a:latin typeface="Liberation Sans"/>
                <a:cs typeface="Liberation Sans"/>
              </a:rPr>
              <a:t>po</a:t>
            </a:r>
            <a:r>
              <a:rPr sz="2800" spc="5" dirty="0">
                <a:latin typeface="Liberation Sans"/>
                <a:cs typeface="Liberation Sans"/>
              </a:rPr>
              <a:t>l</a:t>
            </a:r>
            <a:r>
              <a:rPr sz="2800" spc="-5" dirty="0">
                <a:latin typeface="Liberation Sans"/>
                <a:cs typeface="Liberation Sans"/>
              </a:rPr>
              <a:t>ar</a:t>
            </a:r>
            <a:r>
              <a:rPr sz="2800" spc="5" dirty="0">
                <a:latin typeface="Liberation Sans"/>
                <a:cs typeface="Liberation Sans"/>
              </a:rPr>
              <a:t>i</a:t>
            </a:r>
            <a:r>
              <a:rPr sz="2800" dirty="0">
                <a:latin typeface="Liberation Sans"/>
                <a:cs typeface="Liberation Sans"/>
              </a:rPr>
              <a:t>sed</a:t>
            </a:r>
            <a:endParaRPr sz="2800">
              <a:latin typeface="Liberation Sans"/>
              <a:cs typeface="Liberation Sans"/>
            </a:endParaRPr>
          </a:p>
        </p:txBody>
      </p:sp>
      <p:sp>
        <p:nvSpPr>
          <p:cNvPr id="5" name="object 5"/>
          <p:cNvSpPr txBox="1"/>
          <p:nvPr/>
        </p:nvSpPr>
        <p:spPr>
          <a:xfrm>
            <a:off x="581659" y="6297929"/>
            <a:ext cx="7224395" cy="452120"/>
          </a:xfrm>
          <a:prstGeom prst="rect">
            <a:avLst/>
          </a:prstGeom>
        </p:spPr>
        <p:txBody>
          <a:bodyPr vert="horz" wrap="square" lIns="0" tIns="12700" rIns="0" bIns="0" rtlCol="0">
            <a:spAutoFit/>
          </a:bodyPr>
          <a:lstStyle/>
          <a:p>
            <a:pPr marL="12700">
              <a:lnSpc>
                <a:spcPct val="100000"/>
              </a:lnSpc>
              <a:spcBef>
                <a:spcPts val="100"/>
              </a:spcBef>
            </a:pPr>
            <a:r>
              <a:rPr sz="2800" spc="-5" dirty="0">
                <a:latin typeface="Liberation Sans"/>
                <a:cs typeface="Liberation Sans"/>
              </a:rPr>
              <a:t>perpendicular </a:t>
            </a:r>
            <a:r>
              <a:rPr sz="2800" dirty="0">
                <a:latin typeface="Liberation Sans"/>
                <a:cs typeface="Liberation Sans"/>
              </a:rPr>
              <a:t>to plane </a:t>
            </a:r>
            <a:r>
              <a:rPr sz="2800" spc="-5" dirty="0">
                <a:latin typeface="Liberation Sans"/>
                <a:cs typeface="Liberation Sans"/>
              </a:rPr>
              <a:t>containing optical</a:t>
            </a:r>
            <a:r>
              <a:rPr sz="2800" spc="-10" dirty="0">
                <a:latin typeface="Liberation Sans"/>
                <a:cs typeface="Liberation Sans"/>
              </a:rPr>
              <a:t> </a:t>
            </a:r>
            <a:r>
              <a:rPr sz="2800" spc="-5" dirty="0">
                <a:latin typeface="Liberation Sans"/>
                <a:cs typeface="Liberation Sans"/>
              </a:rPr>
              <a:t>axis.</a:t>
            </a:r>
            <a:endParaRPr sz="2800">
              <a:latin typeface="Liberation Sans"/>
              <a:cs typeface="Liberatio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451610" y="295909"/>
            <a:ext cx="5397955" cy="535559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293370" y="5800090"/>
            <a:ext cx="9238615" cy="1644650"/>
          </a:xfrm>
          <a:prstGeom prst="rect">
            <a:avLst/>
          </a:prstGeom>
        </p:spPr>
        <p:txBody>
          <a:bodyPr vert="horz" wrap="square" lIns="0" tIns="50165" rIns="0" bIns="0" rtlCol="0">
            <a:spAutoFit/>
          </a:bodyPr>
          <a:lstStyle/>
          <a:p>
            <a:pPr marL="12700" marR="5080">
              <a:lnSpc>
                <a:spcPts val="3130"/>
              </a:lnSpc>
              <a:spcBef>
                <a:spcPts val="395"/>
              </a:spcBef>
            </a:pPr>
            <a:r>
              <a:rPr sz="2800" spc="-10" dirty="0">
                <a:latin typeface="Liberation Sans"/>
                <a:cs typeface="Liberation Sans"/>
              </a:rPr>
              <a:t>The </a:t>
            </a:r>
            <a:r>
              <a:rPr sz="2800" b="1" spc="-5" dirty="0">
                <a:latin typeface="Liberation Sans"/>
                <a:cs typeface="Liberation Sans"/>
              </a:rPr>
              <a:t>optic axis </a:t>
            </a:r>
            <a:r>
              <a:rPr sz="2800" spc="-5" dirty="0">
                <a:latin typeface="Liberation Sans"/>
                <a:cs typeface="Liberation Sans"/>
              </a:rPr>
              <a:t>of </a:t>
            </a:r>
            <a:r>
              <a:rPr sz="2800" dirty="0">
                <a:latin typeface="Liberation Sans"/>
                <a:cs typeface="Liberation Sans"/>
              </a:rPr>
              <a:t>a </a:t>
            </a:r>
            <a:r>
              <a:rPr sz="2800" spc="-5" dirty="0">
                <a:latin typeface="Liberation Sans"/>
                <a:cs typeface="Liberation Sans"/>
              </a:rPr>
              <a:t>calcite </a:t>
            </a:r>
            <a:r>
              <a:rPr sz="2800" dirty="0">
                <a:latin typeface="Liberation Sans"/>
                <a:cs typeface="Liberation Sans"/>
              </a:rPr>
              <a:t>crystal </a:t>
            </a:r>
            <a:r>
              <a:rPr sz="2800" spc="-5" dirty="0">
                <a:latin typeface="Liberation Sans"/>
                <a:cs typeface="Liberation Sans"/>
              </a:rPr>
              <a:t>denoted </a:t>
            </a:r>
            <a:r>
              <a:rPr sz="2800" spc="5" dirty="0">
                <a:latin typeface="Liberation Sans"/>
                <a:cs typeface="Liberation Sans"/>
              </a:rPr>
              <a:t>by </a:t>
            </a:r>
            <a:r>
              <a:rPr sz="2800" spc="-5" dirty="0">
                <a:latin typeface="Liberation Sans"/>
                <a:cs typeface="Liberation Sans"/>
              </a:rPr>
              <a:t>dotted line  </a:t>
            </a:r>
            <a:r>
              <a:rPr sz="2800" spc="-10" dirty="0">
                <a:latin typeface="Liberation Sans"/>
                <a:cs typeface="Liberation Sans"/>
              </a:rPr>
              <a:t>AB. </a:t>
            </a:r>
            <a:r>
              <a:rPr sz="2800" spc="-5" dirty="0">
                <a:latin typeface="Liberation Sans"/>
                <a:cs typeface="Liberation Sans"/>
              </a:rPr>
              <a:t>Any ray of ordinary unpolarised light incident along the  optic axis or parallel </a:t>
            </a:r>
            <a:r>
              <a:rPr sz="2800" dirty="0">
                <a:latin typeface="Liberation Sans"/>
                <a:cs typeface="Liberation Sans"/>
              </a:rPr>
              <a:t>to this </a:t>
            </a:r>
            <a:r>
              <a:rPr sz="2800" spc="-5" dirty="0">
                <a:latin typeface="Liberation Sans"/>
                <a:cs typeface="Liberation Sans"/>
              </a:rPr>
              <a:t>axis does not </a:t>
            </a:r>
            <a:r>
              <a:rPr sz="2800" dirty="0">
                <a:latin typeface="Liberation Sans"/>
                <a:cs typeface="Liberation Sans"/>
              </a:rPr>
              <a:t>split </a:t>
            </a:r>
            <a:r>
              <a:rPr sz="2800" spc="-5" dirty="0">
                <a:latin typeface="Liberation Sans"/>
                <a:cs typeface="Liberation Sans"/>
              </a:rPr>
              <a:t>up into two  </a:t>
            </a:r>
            <a:r>
              <a:rPr sz="2800" dirty="0">
                <a:latin typeface="Liberation Sans"/>
                <a:cs typeface="Liberation Sans"/>
              </a:rPr>
              <a:t>rays.</a:t>
            </a:r>
            <a:endParaRPr sz="2800">
              <a:latin typeface="Liberation Sans"/>
              <a:cs typeface="Liberatio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9269" y="501650"/>
            <a:ext cx="9041130" cy="1248410"/>
          </a:xfrm>
          <a:prstGeom prst="rect">
            <a:avLst/>
          </a:prstGeom>
        </p:spPr>
        <p:txBody>
          <a:bodyPr vert="horz" wrap="square" lIns="0" tIns="41275" rIns="0" bIns="0" rtlCol="0">
            <a:spAutoFit/>
          </a:bodyPr>
          <a:lstStyle/>
          <a:p>
            <a:pPr marL="12700" marR="5080">
              <a:lnSpc>
                <a:spcPct val="93300"/>
              </a:lnSpc>
              <a:spcBef>
                <a:spcPts val="325"/>
              </a:spcBef>
            </a:pPr>
            <a:r>
              <a:rPr spc="-10" dirty="0"/>
              <a:t>The </a:t>
            </a:r>
            <a:r>
              <a:rPr spc="-5" dirty="0"/>
              <a:t>plane containing the optic axis and the perpendicular  </a:t>
            </a:r>
            <a:r>
              <a:rPr dirty="0"/>
              <a:t>to </a:t>
            </a:r>
            <a:r>
              <a:rPr spc="-5" dirty="0"/>
              <a:t>the pair of opposite faces of the </a:t>
            </a:r>
            <a:r>
              <a:rPr dirty="0"/>
              <a:t>crystal </a:t>
            </a:r>
            <a:r>
              <a:rPr spc="-5" dirty="0"/>
              <a:t>is known as  </a:t>
            </a:r>
            <a:r>
              <a:rPr b="1" spc="-5" dirty="0">
                <a:latin typeface="Liberation Sans"/>
                <a:cs typeface="Liberation Sans"/>
              </a:rPr>
              <a:t>principal section </a:t>
            </a:r>
            <a:r>
              <a:rPr spc="-5" dirty="0"/>
              <a:t>for that </a:t>
            </a:r>
            <a:r>
              <a:rPr dirty="0"/>
              <a:t>pair </a:t>
            </a:r>
            <a:r>
              <a:rPr spc="5" dirty="0"/>
              <a:t>of </a:t>
            </a:r>
            <a:r>
              <a:rPr dirty="0"/>
              <a:t>faces </a:t>
            </a:r>
            <a:r>
              <a:rPr spc="-5" dirty="0"/>
              <a:t>of the </a:t>
            </a:r>
            <a:r>
              <a:rPr dirty="0"/>
              <a:t>crystal.</a:t>
            </a:r>
          </a:p>
        </p:txBody>
      </p:sp>
      <p:sp>
        <p:nvSpPr>
          <p:cNvPr id="3" name="object 3"/>
          <p:cNvSpPr txBox="1"/>
          <p:nvPr/>
        </p:nvSpPr>
        <p:spPr>
          <a:xfrm>
            <a:off x="509269" y="2092959"/>
            <a:ext cx="8807450" cy="850900"/>
          </a:xfrm>
          <a:prstGeom prst="rect">
            <a:avLst/>
          </a:prstGeom>
        </p:spPr>
        <p:txBody>
          <a:bodyPr vert="horz" wrap="square" lIns="0" tIns="48895" rIns="0" bIns="0" rtlCol="0">
            <a:spAutoFit/>
          </a:bodyPr>
          <a:lstStyle/>
          <a:p>
            <a:pPr marL="12700" marR="5080">
              <a:lnSpc>
                <a:spcPts val="3140"/>
              </a:lnSpc>
              <a:spcBef>
                <a:spcPts val="385"/>
              </a:spcBef>
            </a:pPr>
            <a:r>
              <a:rPr sz="2800" spc="-5" dirty="0">
                <a:latin typeface="Liberation Sans"/>
                <a:cs typeface="Liberation Sans"/>
              </a:rPr>
              <a:t>Since the </a:t>
            </a:r>
            <a:r>
              <a:rPr sz="2800" dirty="0">
                <a:latin typeface="Liberation Sans"/>
                <a:cs typeface="Liberation Sans"/>
              </a:rPr>
              <a:t>crystal </a:t>
            </a:r>
            <a:r>
              <a:rPr sz="2800" spc="-5" dirty="0">
                <a:latin typeface="Liberation Sans"/>
                <a:cs typeface="Liberation Sans"/>
              </a:rPr>
              <a:t>has </a:t>
            </a:r>
            <a:r>
              <a:rPr sz="2800" dirty="0">
                <a:latin typeface="Liberation Sans"/>
                <a:cs typeface="Liberation Sans"/>
              </a:rPr>
              <a:t>six </a:t>
            </a:r>
            <a:r>
              <a:rPr sz="2800" spc="-5" dirty="0">
                <a:latin typeface="Liberation Sans"/>
                <a:cs typeface="Liberation Sans"/>
              </a:rPr>
              <a:t>faces, </a:t>
            </a:r>
            <a:r>
              <a:rPr sz="2800" dirty="0">
                <a:latin typeface="Liberation Sans"/>
                <a:cs typeface="Liberation Sans"/>
              </a:rPr>
              <a:t>for </a:t>
            </a:r>
            <a:r>
              <a:rPr sz="2800" spc="-5" dirty="0">
                <a:latin typeface="Liberation Sans"/>
                <a:cs typeface="Liberation Sans"/>
              </a:rPr>
              <a:t>each pair of </a:t>
            </a:r>
            <a:r>
              <a:rPr sz="2800" dirty="0">
                <a:latin typeface="Liberation Sans"/>
                <a:cs typeface="Liberation Sans"/>
              </a:rPr>
              <a:t>opposite  </a:t>
            </a:r>
            <a:r>
              <a:rPr sz="2800" spc="-5" dirty="0">
                <a:latin typeface="Liberation Sans"/>
                <a:cs typeface="Liberation Sans"/>
              </a:rPr>
              <a:t>faces of the </a:t>
            </a:r>
            <a:r>
              <a:rPr sz="2800" dirty="0">
                <a:latin typeface="Liberation Sans"/>
                <a:cs typeface="Liberation Sans"/>
              </a:rPr>
              <a:t>crystal, </a:t>
            </a:r>
            <a:r>
              <a:rPr sz="2800" spc="-5" dirty="0">
                <a:latin typeface="Liberation Sans"/>
                <a:cs typeface="Liberation Sans"/>
              </a:rPr>
              <a:t>there are three principal</a:t>
            </a:r>
            <a:r>
              <a:rPr sz="2800" spc="30" dirty="0">
                <a:latin typeface="Liberation Sans"/>
                <a:cs typeface="Liberation Sans"/>
              </a:rPr>
              <a:t> </a:t>
            </a:r>
            <a:r>
              <a:rPr sz="2800" spc="-5" dirty="0">
                <a:latin typeface="Liberation Sans"/>
                <a:cs typeface="Liberation Sans"/>
              </a:rPr>
              <a:t>sections.</a:t>
            </a:r>
            <a:endParaRPr sz="2800">
              <a:latin typeface="Liberation Sans"/>
              <a:cs typeface="Liberatio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11200" y="1093846"/>
            <a:ext cx="8996491" cy="4845943"/>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797559" y="6082029"/>
            <a:ext cx="7695565" cy="849630"/>
          </a:xfrm>
          <a:prstGeom prst="rect">
            <a:avLst/>
          </a:prstGeom>
        </p:spPr>
        <p:txBody>
          <a:bodyPr vert="horz" wrap="square" lIns="0" tIns="50165" rIns="0" bIns="0" rtlCol="0">
            <a:spAutoFit/>
          </a:bodyPr>
          <a:lstStyle/>
          <a:p>
            <a:pPr marL="12700" marR="5080">
              <a:lnSpc>
                <a:spcPts val="3130"/>
              </a:lnSpc>
              <a:spcBef>
                <a:spcPts val="395"/>
              </a:spcBef>
            </a:pPr>
            <a:r>
              <a:rPr sz="2800" dirty="0">
                <a:latin typeface="Liberation Sans"/>
                <a:cs typeface="Liberation Sans"/>
              </a:rPr>
              <a:t>S </a:t>
            </a:r>
            <a:r>
              <a:rPr sz="2800" spc="-5" dirty="0">
                <a:latin typeface="Liberation Sans"/>
                <a:cs typeface="Liberation Sans"/>
              </a:rPr>
              <a:t>is the point </a:t>
            </a:r>
            <a:r>
              <a:rPr sz="2800" dirty="0">
                <a:latin typeface="Liberation Sans"/>
                <a:cs typeface="Liberation Sans"/>
              </a:rPr>
              <a:t>from </a:t>
            </a:r>
            <a:r>
              <a:rPr sz="2800" spc="-5" dirty="0">
                <a:latin typeface="Liberation Sans"/>
                <a:cs typeface="Liberation Sans"/>
              </a:rPr>
              <a:t>where light </a:t>
            </a:r>
            <a:r>
              <a:rPr sz="2800" dirty="0">
                <a:latin typeface="Liberation Sans"/>
                <a:cs typeface="Liberation Sans"/>
              </a:rPr>
              <a:t>is starting </a:t>
            </a:r>
            <a:r>
              <a:rPr sz="2800" spc="-5" dirty="0">
                <a:latin typeface="Liberation Sans"/>
                <a:cs typeface="Liberation Sans"/>
              </a:rPr>
              <a:t>at same  time in double refracting </a:t>
            </a:r>
            <a:r>
              <a:rPr sz="2800" dirty="0">
                <a:latin typeface="Liberation Sans"/>
                <a:cs typeface="Liberation Sans"/>
              </a:rPr>
              <a:t>crystal.</a:t>
            </a:r>
            <a:endParaRPr sz="2800">
              <a:latin typeface="Liberation Sans"/>
              <a:cs typeface="Liberation Sans"/>
            </a:endParaRPr>
          </a:p>
        </p:txBody>
      </p:sp>
      <p:sp>
        <p:nvSpPr>
          <p:cNvPr id="4" name="object 4"/>
          <p:cNvSpPr txBox="1">
            <a:spLocks noGrp="1"/>
          </p:cNvSpPr>
          <p:nvPr>
            <p:ph type="title"/>
          </p:nvPr>
        </p:nvSpPr>
        <p:spPr>
          <a:xfrm>
            <a:off x="435609" y="358140"/>
            <a:ext cx="4808220" cy="452120"/>
          </a:xfrm>
          <a:prstGeom prst="rect">
            <a:avLst/>
          </a:prstGeom>
        </p:spPr>
        <p:txBody>
          <a:bodyPr vert="horz" wrap="square" lIns="0" tIns="12700" rIns="0" bIns="0" rtlCol="0">
            <a:spAutoFit/>
          </a:bodyPr>
          <a:lstStyle/>
          <a:p>
            <a:pPr marL="12700">
              <a:lnSpc>
                <a:spcPct val="100000"/>
              </a:lnSpc>
              <a:spcBef>
                <a:spcPts val="100"/>
              </a:spcBef>
            </a:pPr>
            <a:r>
              <a:rPr b="1" spc="-20" dirty="0">
                <a:latin typeface="Liberation Sans"/>
                <a:cs typeface="Liberation Sans"/>
              </a:rPr>
              <a:t>Wavefront </a:t>
            </a:r>
            <a:r>
              <a:rPr b="1" spc="-10" dirty="0">
                <a:latin typeface="Liberation Sans"/>
                <a:cs typeface="Liberation Sans"/>
              </a:rPr>
              <a:t>of </a:t>
            </a:r>
            <a:r>
              <a:rPr b="1" spc="-5" dirty="0">
                <a:latin typeface="Liberation Sans"/>
                <a:cs typeface="Liberation Sans"/>
              </a:rPr>
              <a:t>O- and E-rays</a:t>
            </a:r>
            <a:r>
              <a:rPr b="1" spc="-20" dirty="0">
                <a:latin typeface="Liberation Sans"/>
                <a:cs typeface="Liberation Sans"/>
              </a:rPr>
              <a:t> </a:t>
            </a:r>
            <a:r>
              <a:rPr b="1" dirty="0">
                <a:latin typeface="Liberation Sans"/>
                <a:cs typeface="Liberation Sans"/>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485460" y="721434"/>
            <a:ext cx="4980369" cy="6020611"/>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09269" y="1870709"/>
            <a:ext cx="3009900" cy="1247140"/>
          </a:xfrm>
          <a:prstGeom prst="rect">
            <a:avLst/>
          </a:prstGeom>
        </p:spPr>
        <p:txBody>
          <a:bodyPr vert="horz" wrap="square" lIns="0" tIns="50165" rIns="0" bIns="0" rtlCol="0">
            <a:spAutoFit/>
          </a:bodyPr>
          <a:lstStyle/>
          <a:p>
            <a:pPr marL="12700" marR="5080">
              <a:lnSpc>
                <a:spcPts val="3130"/>
              </a:lnSpc>
              <a:spcBef>
                <a:spcPts val="395"/>
              </a:spcBef>
            </a:pPr>
            <a:r>
              <a:rPr spc="-5" dirty="0"/>
              <a:t>What if </a:t>
            </a:r>
            <a:r>
              <a:rPr dirty="0"/>
              <a:t>you start  </a:t>
            </a:r>
            <a:r>
              <a:rPr spc="-5" dirty="0"/>
              <a:t>moving this rope</a:t>
            </a:r>
            <a:r>
              <a:rPr spc="-55" dirty="0"/>
              <a:t> </a:t>
            </a:r>
            <a:r>
              <a:rPr spc="-5" dirty="0"/>
              <a:t>in  </a:t>
            </a:r>
            <a:r>
              <a:rPr dirty="0"/>
              <a:t>a</a:t>
            </a:r>
            <a:r>
              <a:rPr spc="-10" dirty="0"/>
              <a:t> </a:t>
            </a:r>
            <a:r>
              <a:rPr spc="-5" dirty="0"/>
              <a:t>circle.</a:t>
            </a:r>
          </a:p>
        </p:txBody>
      </p:sp>
      <p:sp>
        <p:nvSpPr>
          <p:cNvPr id="4" name="object 4"/>
          <p:cNvSpPr txBox="1"/>
          <p:nvPr/>
        </p:nvSpPr>
        <p:spPr>
          <a:xfrm>
            <a:off x="509269" y="4654550"/>
            <a:ext cx="2973705" cy="1248410"/>
          </a:xfrm>
          <a:prstGeom prst="rect">
            <a:avLst/>
          </a:prstGeom>
        </p:spPr>
        <p:txBody>
          <a:bodyPr vert="horz" wrap="square" lIns="0" tIns="41275" rIns="0" bIns="0" rtlCol="0">
            <a:spAutoFit/>
          </a:bodyPr>
          <a:lstStyle/>
          <a:p>
            <a:pPr marL="12700" marR="5080" algn="just">
              <a:lnSpc>
                <a:spcPct val="93300"/>
              </a:lnSpc>
              <a:spcBef>
                <a:spcPts val="325"/>
              </a:spcBef>
            </a:pPr>
            <a:r>
              <a:rPr sz="2800" dirty="0">
                <a:latin typeface="Liberation Sans"/>
                <a:cs typeface="Liberation Sans"/>
              </a:rPr>
              <a:t>It can </a:t>
            </a:r>
            <a:r>
              <a:rPr sz="2800" spc="-5" dirty="0">
                <a:latin typeface="Liberation Sans"/>
                <a:cs typeface="Liberation Sans"/>
              </a:rPr>
              <a:t>be related</a:t>
            </a:r>
            <a:r>
              <a:rPr sz="2800" spc="-70" dirty="0">
                <a:latin typeface="Liberation Sans"/>
                <a:cs typeface="Liberation Sans"/>
              </a:rPr>
              <a:t> </a:t>
            </a:r>
            <a:r>
              <a:rPr sz="2800" dirty="0">
                <a:latin typeface="Liberation Sans"/>
                <a:cs typeface="Liberation Sans"/>
              </a:rPr>
              <a:t>to  circularly</a:t>
            </a:r>
            <a:r>
              <a:rPr sz="2800" spc="-60" dirty="0">
                <a:latin typeface="Liberation Sans"/>
                <a:cs typeface="Liberation Sans"/>
              </a:rPr>
              <a:t> </a:t>
            </a:r>
            <a:r>
              <a:rPr sz="2800" spc="-5" dirty="0">
                <a:latin typeface="Liberation Sans"/>
                <a:cs typeface="Liberation Sans"/>
              </a:rPr>
              <a:t>polarised  light </a:t>
            </a:r>
            <a:r>
              <a:rPr sz="2800" dirty="0">
                <a:latin typeface="Liberation Sans"/>
                <a:cs typeface="Liberation Sans"/>
              </a:rPr>
              <a:t>.</a:t>
            </a:r>
            <a:endParaRPr sz="2800">
              <a:latin typeface="Liberation Sans"/>
              <a:cs typeface="Liberatio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65759" y="289560"/>
            <a:ext cx="8964930" cy="2768600"/>
          </a:xfrm>
          <a:prstGeom prst="rect">
            <a:avLst/>
          </a:prstGeom>
        </p:spPr>
        <p:txBody>
          <a:bodyPr vert="horz" wrap="square" lIns="0" tIns="12700" rIns="0" bIns="0" rtlCol="0">
            <a:spAutoFit/>
          </a:bodyPr>
          <a:lstStyle/>
          <a:p>
            <a:pPr marL="12700" marR="5080">
              <a:lnSpc>
                <a:spcPct val="107100"/>
              </a:lnSpc>
              <a:spcBef>
                <a:spcPts val="100"/>
              </a:spcBef>
            </a:pPr>
            <a:r>
              <a:rPr sz="2800" spc="-10" dirty="0">
                <a:latin typeface="Liberation Sans"/>
                <a:cs typeface="Liberation Sans"/>
              </a:rPr>
              <a:t>For </a:t>
            </a:r>
            <a:r>
              <a:rPr sz="2800" spc="-5" dirty="0">
                <a:latin typeface="Liberation Sans"/>
                <a:cs typeface="Liberation Sans"/>
              </a:rPr>
              <a:t>negative uniaxial crystals (like calcite) in which </a:t>
            </a:r>
            <a:r>
              <a:rPr sz="2800" dirty="0">
                <a:latin typeface="Liberation Sans"/>
                <a:cs typeface="Liberation Sans"/>
              </a:rPr>
              <a:t>the  </a:t>
            </a:r>
            <a:r>
              <a:rPr sz="2800" spc="-5" dirty="0">
                <a:latin typeface="Liberation Sans"/>
                <a:cs typeface="Liberation Sans"/>
              </a:rPr>
              <a:t>velocity of O-ray </a:t>
            </a:r>
            <a:r>
              <a:rPr sz="2800" dirty="0">
                <a:latin typeface="Liberation Sans"/>
                <a:cs typeface="Liberation Sans"/>
              </a:rPr>
              <a:t>is </a:t>
            </a:r>
            <a:r>
              <a:rPr sz="2800" spc="-5" dirty="0">
                <a:latin typeface="Liberation Sans"/>
                <a:cs typeface="Liberation Sans"/>
              </a:rPr>
              <a:t>less </a:t>
            </a:r>
            <a:r>
              <a:rPr sz="2800" dirty="0">
                <a:latin typeface="Liberation Sans"/>
                <a:cs typeface="Liberation Sans"/>
              </a:rPr>
              <a:t>than </a:t>
            </a:r>
            <a:r>
              <a:rPr sz="2800" spc="-5" dirty="0">
                <a:latin typeface="Liberation Sans"/>
                <a:cs typeface="Liberation Sans"/>
              </a:rPr>
              <a:t>the velocity of </a:t>
            </a:r>
            <a:r>
              <a:rPr sz="2800" spc="-40" dirty="0">
                <a:latin typeface="Liberation Sans"/>
                <a:cs typeface="Liberation Sans"/>
              </a:rPr>
              <a:t>E-ray, </a:t>
            </a:r>
            <a:r>
              <a:rPr sz="2800" spc="-5" dirty="0">
                <a:latin typeface="Liberation Sans"/>
                <a:cs typeface="Liberation Sans"/>
              </a:rPr>
              <a:t>sphere  </a:t>
            </a:r>
            <a:r>
              <a:rPr sz="2800" dirty="0">
                <a:latin typeface="Liberation Sans"/>
                <a:cs typeface="Liberation Sans"/>
              </a:rPr>
              <a:t>lies </a:t>
            </a:r>
            <a:r>
              <a:rPr sz="2800" spc="-5" dirty="0">
                <a:latin typeface="Liberation Sans"/>
                <a:cs typeface="Liberation Sans"/>
              </a:rPr>
              <a:t>inside the ellipsoid. </a:t>
            </a:r>
            <a:r>
              <a:rPr sz="2800" spc="-25" dirty="0">
                <a:latin typeface="Liberation Sans"/>
                <a:cs typeface="Liberation Sans"/>
              </a:rPr>
              <a:t>However, </a:t>
            </a:r>
            <a:r>
              <a:rPr sz="2800" spc="-5" dirty="0">
                <a:latin typeface="Liberation Sans"/>
                <a:cs typeface="Liberation Sans"/>
              </a:rPr>
              <a:t>for positive uniaxial  </a:t>
            </a:r>
            <a:r>
              <a:rPr sz="2800" dirty="0">
                <a:latin typeface="Liberation Sans"/>
                <a:cs typeface="Liberation Sans"/>
              </a:rPr>
              <a:t>crystals (like </a:t>
            </a:r>
            <a:r>
              <a:rPr sz="2800" spc="-5" dirty="0">
                <a:latin typeface="Liberation Sans"/>
                <a:cs typeface="Liberation Sans"/>
              </a:rPr>
              <a:t>quartz) the ellipsoid lies inside the </a:t>
            </a:r>
            <a:r>
              <a:rPr sz="2800" dirty="0">
                <a:latin typeface="Liberation Sans"/>
                <a:cs typeface="Liberation Sans"/>
              </a:rPr>
              <a:t>sphere  since </a:t>
            </a:r>
            <a:r>
              <a:rPr sz="2800" spc="-5" dirty="0">
                <a:latin typeface="Liberation Sans"/>
                <a:cs typeface="Liberation Sans"/>
              </a:rPr>
              <a:t>in </a:t>
            </a:r>
            <a:r>
              <a:rPr sz="2800" dirty="0">
                <a:latin typeface="Liberation Sans"/>
                <a:cs typeface="Liberation Sans"/>
              </a:rPr>
              <a:t>this case </a:t>
            </a:r>
            <a:r>
              <a:rPr sz="2800" spc="-5" dirty="0">
                <a:latin typeface="Liberation Sans"/>
                <a:cs typeface="Liberation Sans"/>
              </a:rPr>
              <a:t>the velocity of O-ray is greater than the  velocity of</a:t>
            </a:r>
            <a:r>
              <a:rPr sz="2800" spc="5" dirty="0">
                <a:latin typeface="Liberation Sans"/>
                <a:cs typeface="Liberation Sans"/>
              </a:rPr>
              <a:t> </a:t>
            </a:r>
            <a:r>
              <a:rPr sz="2800" spc="-40" dirty="0">
                <a:latin typeface="Liberation Sans"/>
                <a:cs typeface="Liberation Sans"/>
              </a:rPr>
              <a:t>E-ray.</a:t>
            </a:r>
            <a:endParaRPr sz="2800">
              <a:latin typeface="Liberation Sans"/>
              <a:cs typeface="Liberation Sans"/>
            </a:endParaRPr>
          </a:p>
        </p:txBody>
      </p:sp>
      <p:sp>
        <p:nvSpPr>
          <p:cNvPr id="3" name="object 3"/>
          <p:cNvSpPr/>
          <p:nvPr/>
        </p:nvSpPr>
        <p:spPr>
          <a:xfrm>
            <a:off x="146050" y="3471669"/>
            <a:ext cx="4863482" cy="300787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459740" y="6089650"/>
            <a:ext cx="2822575" cy="1129030"/>
          </a:xfrm>
          <a:prstGeom prst="rect">
            <a:avLst/>
          </a:prstGeom>
        </p:spPr>
        <p:txBody>
          <a:bodyPr vert="horz" wrap="square" lIns="0" tIns="12700" rIns="0" bIns="0" rtlCol="0">
            <a:spAutoFit/>
          </a:bodyPr>
          <a:lstStyle/>
          <a:p>
            <a:pPr marL="12700">
              <a:lnSpc>
                <a:spcPts val="2865"/>
              </a:lnSpc>
              <a:spcBef>
                <a:spcPts val="100"/>
              </a:spcBef>
              <a:tabLst>
                <a:tab pos="461645" algn="l"/>
              </a:tabLst>
            </a:pPr>
            <a:r>
              <a:rPr sz="2800" dirty="0">
                <a:latin typeface="Liberation Sans"/>
                <a:cs typeface="Liberation Sans"/>
              </a:rPr>
              <a:t>V	</a:t>
            </a:r>
            <a:r>
              <a:rPr sz="2800" spc="-5" dirty="0">
                <a:latin typeface="Liberation Sans"/>
                <a:cs typeface="Liberation Sans"/>
              </a:rPr>
              <a:t>&lt;V</a:t>
            </a:r>
            <a:endParaRPr sz="2800">
              <a:latin typeface="Liberation Sans"/>
              <a:cs typeface="Liberation Sans"/>
            </a:endParaRPr>
          </a:p>
          <a:p>
            <a:pPr marL="248285">
              <a:lnSpc>
                <a:spcPts val="1425"/>
              </a:lnSpc>
              <a:tabLst>
                <a:tab pos="904875" algn="l"/>
              </a:tabLst>
            </a:pPr>
            <a:r>
              <a:rPr sz="1600" spc="10" dirty="0">
                <a:latin typeface="Liberation Sans"/>
                <a:cs typeface="Liberation Sans"/>
              </a:rPr>
              <a:t>o	e</a:t>
            </a:r>
            <a:endParaRPr sz="1600">
              <a:latin typeface="Liberation Sans"/>
              <a:cs typeface="Liberation Sans"/>
            </a:endParaRPr>
          </a:p>
          <a:p>
            <a:pPr marL="278130">
              <a:lnSpc>
                <a:spcPct val="100000"/>
              </a:lnSpc>
              <a:spcBef>
                <a:spcPts val="1040"/>
              </a:spcBef>
            </a:pPr>
            <a:r>
              <a:rPr sz="2800" spc="-5" dirty="0">
                <a:latin typeface="Liberation Sans"/>
                <a:cs typeface="Liberation Sans"/>
              </a:rPr>
              <a:t>Negative</a:t>
            </a:r>
            <a:r>
              <a:rPr sz="2800" spc="-80" dirty="0">
                <a:latin typeface="Liberation Sans"/>
                <a:cs typeface="Liberation Sans"/>
              </a:rPr>
              <a:t> </a:t>
            </a:r>
            <a:r>
              <a:rPr sz="2800" dirty="0">
                <a:latin typeface="Liberation Sans"/>
                <a:cs typeface="Liberation Sans"/>
              </a:rPr>
              <a:t>crystal</a:t>
            </a:r>
            <a:endParaRPr sz="2800">
              <a:latin typeface="Liberation Sans"/>
              <a:cs typeface="Liberation Sans"/>
            </a:endParaRPr>
          </a:p>
        </p:txBody>
      </p:sp>
      <p:grpSp>
        <p:nvGrpSpPr>
          <p:cNvPr id="5" name="object 5"/>
          <p:cNvGrpSpPr/>
          <p:nvPr/>
        </p:nvGrpSpPr>
        <p:grpSpPr>
          <a:xfrm>
            <a:off x="5093652" y="3276600"/>
            <a:ext cx="4572635" cy="3563620"/>
            <a:chOff x="5093652" y="3276600"/>
            <a:chExt cx="4572635" cy="3563620"/>
          </a:xfrm>
        </p:grpSpPr>
        <p:sp>
          <p:nvSpPr>
            <p:cNvPr id="6" name="object 6"/>
            <p:cNvSpPr/>
            <p:nvPr/>
          </p:nvSpPr>
          <p:spPr>
            <a:xfrm>
              <a:off x="5111750" y="3600450"/>
              <a:ext cx="4536440" cy="3096260"/>
            </a:xfrm>
            <a:custGeom>
              <a:avLst/>
              <a:gdLst/>
              <a:ahLst/>
              <a:cxnLst/>
              <a:rect l="l" t="t" r="r" b="b"/>
              <a:pathLst>
                <a:path w="4536440" h="3096259">
                  <a:moveTo>
                    <a:pt x="1134110" y="0"/>
                  </a:moveTo>
                  <a:lnTo>
                    <a:pt x="4536440" y="0"/>
                  </a:lnTo>
                  <a:lnTo>
                    <a:pt x="3402329" y="3096260"/>
                  </a:lnTo>
                  <a:lnTo>
                    <a:pt x="0" y="3096260"/>
                  </a:lnTo>
                  <a:lnTo>
                    <a:pt x="1134110" y="0"/>
                  </a:lnTo>
                  <a:close/>
                </a:path>
                <a:path w="4536440" h="3096259">
                  <a:moveTo>
                    <a:pt x="0" y="0"/>
                  </a:moveTo>
                  <a:lnTo>
                    <a:pt x="0" y="0"/>
                  </a:lnTo>
                </a:path>
                <a:path w="4536440" h="3096259">
                  <a:moveTo>
                    <a:pt x="4536440" y="3096260"/>
                  </a:moveTo>
                  <a:lnTo>
                    <a:pt x="4536440" y="3096260"/>
                  </a:lnTo>
                </a:path>
                <a:path w="4536440" h="3096259">
                  <a:moveTo>
                    <a:pt x="2303779" y="502920"/>
                  </a:moveTo>
                  <a:lnTo>
                    <a:pt x="2353396" y="503919"/>
                  </a:lnTo>
                  <a:lnTo>
                    <a:pt x="2402358" y="506892"/>
                  </a:lnTo>
                  <a:lnTo>
                    <a:pt x="2450629" y="511802"/>
                  </a:lnTo>
                  <a:lnTo>
                    <a:pt x="2498173" y="518613"/>
                  </a:lnTo>
                  <a:lnTo>
                    <a:pt x="2544953" y="527287"/>
                  </a:lnTo>
                  <a:lnTo>
                    <a:pt x="2590933" y="537789"/>
                  </a:lnTo>
                  <a:lnTo>
                    <a:pt x="2636075" y="550082"/>
                  </a:lnTo>
                  <a:lnTo>
                    <a:pt x="2680342" y="564128"/>
                  </a:lnTo>
                  <a:lnTo>
                    <a:pt x="2723700" y="579892"/>
                  </a:lnTo>
                  <a:lnTo>
                    <a:pt x="2766109" y="597336"/>
                  </a:lnTo>
                  <a:lnTo>
                    <a:pt x="2807535" y="616424"/>
                  </a:lnTo>
                  <a:lnTo>
                    <a:pt x="2847940" y="637120"/>
                  </a:lnTo>
                  <a:lnTo>
                    <a:pt x="2887288" y="659386"/>
                  </a:lnTo>
                  <a:lnTo>
                    <a:pt x="2925542" y="683186"/>
                  </a:lnTo>
                  <a:lnTo>
                    <a:pt x="2962665" y="708483"/>
                  </a:lnTo>
                  <a:lnTo>
                    <a:pt x="2998620" y="735241"/>
                  </a:lnTo>
                  <a:lnTo>
                    <a:pt x="3033372" y="763423"/>
                  </a:lnTo>
                  <a:lnTo>
                    <a:pt x="3066883" y="792992"/>
                  </a:lnTo>
                  <a:lnTo>
                    <a:pt x="3099117" y="823912"/>
                  </a:lnTo>
                  <a:lnTo>
                    <a:pt x="3130037" y="856146"/>
                  </a:lnTo>
                  <a:lnTo>
                    <a:pt x="3159606" y="889657"/>
                  </a:lnTo>
                  <a:lnTo>
                    <a:pt x="3187788" y="924409"/>
                  </a:lnTo>
                  <a:lnTo>
                    <a:pt x="3214546" y="960364"/>
                  </a:lnTo>
                  <a:lnTo>
                    <a:pt x="3239843" y="997487"/>
                  </a:lnTo>
                  <a:lnTo>
                    <a:pt x="3263643" y="1035741"/>
                  </a:lnTo>
                  <a:lnTo>
                    <a:pt x="3285909" y="1075089"/>
                  </a:lnTo>
                  <a:lnTo>
                    <a:pt x="3306605" y="1115494"/>
                  </a:lnTo>
                  <a:lnTo>
                    <a:pt x="3325693" y="1156920"/>
                  </a:lnTo>
                  <a:lnTo>
                    <a:pt x="3343137" y="1199329"/>
                  </a:lnTo>
                  <a:lnTo>
                    <a:pt x="3358901" y="1242687"/>
                  </a:lnTo>
                  <a:lnTo>
                    <a:pt x="3372947" y="1286954"/>
                  </a:lnTo>
                  <a:lnTo>
                    <a:pt x="3385240" y="1332096"/>
                  </a:lnTo>
                  <a:lnTo>
                    <a:pt x="3395742" y="1378076"/>
                  </a:lnTo>
                  <a:lnTo>
                    <a:pt x="3404416" y="1424856"/>
                  </a:lnTo>
                  <a:lnTo>
                    <a:pt x="3411227" y="1472400"/>
                  </a:lnTo>
                  <a:lnTo>
                    <a:pt x="3416137" y="1520671"/>
                  </a:lnTo>
                  <a:lnTo>
                    <a:pt x="3419110" y="1569633"/>
                  </a:lnTo>
                  <a:lnTo>
                    <a:pt x="3420109" y="1619250"/>
                  </a:lnTo>
                  <a:lnTo>
                    <a:pt x="3419110" y="1668866"/>
                  </a:lnTo>
                  <a:lnTo>
                    <a:pt x="3416137" y="1717828"/>
                  </a:lnTo>
                  <a:lnTo>
                    <a:pt x="3411227" y="1766099"/>
                  </a:lnTo>
                  <a:lnTo>
                    <a:pt x="3404416" y="1813643"/>
                  </a:lnTo>
                  <a:lnTo>
                    <a:pt x="3395742" y="1860423"/>
                  </a:lnTo>
                  <a:lnTo>
                    <a:pt x="3385240" y="1906403"/>
                  </a:lnTo>
                  <a:lnTo>
                    <a:pt x="3372947" y="1951545"/>
                  </a:lnTo>
                  <a:lnTo>
                    <a:pt x="3358901" y="1995812"/>
                  </a:lnTo>
                  <a:lnTo>
                    <a:pt x="3343137" y="2039170"/>
                  </a:lnTo>
                  <a:lnTo>
                    <a:pt x="3325693" y="2081579"/>
                  </a:lnTo>
                  <a:lnTo>
                    <a:pt x="3306605" y="2123005"/>
                  </a:lnTo>
                  <a:lnTo>
                    <a:pt x="3285909" y="2163410"/>
                  </a:lnTo>
                  <a:lnTo>
                    <a:pt x="3263643" y="2202758"/>
                  </a:lnTo>
                  <a:lnTo>
                    <a:pt x="3239843" y="2241012"/>
                  </a:lnTo>
                  <a:lnTo>
                    <a:pt x="3214546" y="2278135"/>
                  </a:lnTo>
                  <a:lnTo>
                    <a:pt x="3187788" y="2314090"/>
                  </a:lnTo>
                  <a:lnTo>
                    <a:pt x="3159606" y="2348842"/>
                  </a:lnTo>
                  <a:lnTo>
                    <a:pt x="3130037" y="2382353"/>
                  </a:lnTo>
                  <a:lnTo>
                    <a:pt x="3099117" y="2414587"/>
                  </a:lnTo>
                  <a:lnTo>
                    <a:pt x="3066883" y="2445507"/>
                  </a:lnTo>
                  <a:lnTo>
                    <a:pt x="3033372" y="2475076"/>
                  </a:lnTo>
                  <a:lnTo>
                    <a:pt x="2998620" y="2503258"/>
                  </a:lnTo>
                  <a:lnTo>
                    <a:pt x="2962665" y="2530016"/>
                  </a:lnTo>
                  <a:lnTo>
                    <a:pt x="2925542" y="2555313"/>
                  </a:lnTo>
                  <a:lnTo>
                    <a:pt x="2887288" y="2579113"/>
                  </a:lnTo>
                  <a:lnTo>
                    <a:pt x="2847940" y="2601379"/>
                  </a:lnTo>
                  <a:lnTo>
                    <a:pt x="2807535" y="2622075"/>
                  </a:lnTo>
                  <a:lnTo>
                    <a:pt x="2766109" y="2641163"/>
                  </a:lnTo>
                  <a:lnTo>
                    <a:pt x="2723700" y="2658607"/>
                  </a:lnTo>
                  <a:lnTo>
                    <a:pt x="2680342" y="2674371"/>
                  </a:lnTo>
                  <a:lnTo>
                    <a:pt x="2636075" y="2688417"/>
                  </a:lnTo>
                  <a:lnTo>
                    <a:pt x="2590933" y="2700710"/>
                  </a:lnTo>
                  <a:lnTo>
                    <a:pt x="2544953" y="2711212"/>
                  </a:lnTo>
                  <a:lnTo>
                    <a:pt x="2498173" y="2719886"/>
                  </a:lnTo>
                  <a:lnTo>
                    <a:pt x="2450629" y="2726697"/>
                  </a:lnTo>
                  <a:lnTo>
                    <a:pt x="2402358" y="2731607"/>
                  </a:lnTo>
                  <a:lnTo>
                    <a:pt x="2353396" y="2734580"/>
                  </a:lnTo>
                  <a:lnTo>
                    <a:pt x="2303779" y="2735580"/>
                  </a:lnTo>
                  <a:lnTo>
                    <a:pt x="2254166" y="2734580"/>
                  </a:lnTo>
                  <a:lnTo>
                    <a:pt x="2205211" y="2731607"/>
                  </a:lnTo>
                  <a:lnTo>
                    <a:pt x="2156952" y="2726697"/>
                  </a:lnTo>
                  <a:lnTo>
                    <a:pt x="2109425" y="2719886"/>
                  </a:lnTo>
                  <a:lnTo>
                    <a:pt x="2062666" y="2711212"/>
                  </a:lnTo>
                  <a:lnTo>
                    <a:pt x="2016711" y="2700710"/>
                  </a:lnTo>
                  <a:lnTo>
                    <a:pt x="1971598" y="2688417"/>
                  </a:lnTo>
                  <a:lnTo>
                    <a:pt x="1927362" y="2674371"/>
                  </a:lnTo>
                  <a:lnTo>
                    <a:pt x="1884039" y="2658607"/>
                  </a:lnTo>
                  <a:lnTo>
                    <a:pt x="1841667" y="2641163"/>
                  </a:lnTo>
                  <a:lnTo>
                    <a:pt x="1800282" y="2622075"/>
                  </a:lnTo>
                  <a:lnTo>
                    <a:pt x="1759919" y="2601379"/>
                  </a:lnTo>
                  <a:lnTo>
                    <a:pt x="1720615" y="2579113"/>
                  </a:lnTo>
                  <a:lnTo>
                    <a:pt x="1682408" y="2555313"/>
                  </a:lnTo>
                  <a:lnTo>
                    <a:pt x="1645332" y="2530016"/>
                  </a:lnTo>
                  <a:lnTo>
                    <a:pt x="1609424" y="2503258"/>
                  </a:lnTo>
                  <a:lnTo>
                    <a:pt x="1574722" y="2475076"/>
                  </a:lnTo>
                  <a:lnTo>
                    <a:pt x="1541261" y="2445507"/>
                  </a:lnTo>
                  <a:lnTo>
                    <a:pt x="1509077" y="2414587"/>
                  </a:lnTo>
                  <a:lnTo>
                    <a:pt x="1478207" y="2382353"/>
                  </a:lnTo>
                  <a:lnTo>
                    <a:pt x="1448688" y="2348842"/>
                  </a:lnTo>
                  <a:lnTo>
                    <a:pt x="1420555" y="2314090"/>
                  </a:lnTo>
                  <a:lnTo>
                    <a:pt x="1393846" y="2278135"/>
                  </a:lnTo>
                  <a:lnTo>
                    <a:pt x="1368596" y="2241012"/>
                  </a:lnTo>
                  <a:lnTo>
                    <a:pt x="1344842" y="2202758"/>
                  </a:lnTo>
                  <a:lnTo>
                    <a:pt x="1322620" y="2163410"/>
                  </a:lnTo>
                  <a:lnTo>
                    <a:pt x="1301967" y="2123005"/>
                  </a:lnTo>
                  <a:lnTo>
                    <a:pt x="1282919" y="2081579"/>
                  </a:lnTo>
                  <a:lnTo>
                    <a:pt x="1265512" y="2039170"/>
                  </a:lnTo>
                  <a:lnTo>
                    <a:pt x="1249783" y="1995812"/>
                  </a:lnTo>
                  <a:lnTo>
                    <a:pt x="1235769" y="1951545"/>
                  </a:lnTo>
                  <a:lnTo>
                    <a:pt x="1223504" y="1906403"/>
                  </a:lnTo>
                  <a:lnTo>
                    <a:pt x="1213027" y="1860423"/>
                  </a:lnTo>
                  <a:lnTo>
                    <a:pt x="1204374" y="1813643"/>
                  </a:lnTo>
                  <a:lnTo>
                    <a:pt x="1197579" y="1766099"/>
                  </a:lnTo>
                  <a:lnTo>
                    <a:pt x="1192682" y="1717828"/>
                  </a:lnTo>
                  <a:lnTo>
                    <a:pt x="1189716" y="1668866"/>
                  </a:lnTo>
                  <a:lnTo>
                    <a:pt x="1188720" y="1619250"/>
                  </a:lnTo>
                  <a:lnTo>
                    <a:pt x="1189716" y="1569633"/>
                  </a:lnTo>
                  <a:lnTo>
                    <a:pt x="1192682" y="1520671"/>
                  </a:lnTo>
                  <a:lnTo>
                    <a:pt x="1197579" y="1472400"/>
                  </a:lnTo>
                  <a:lnTo>
                    <a:pt x="1204374" y="1424856"/>
                  </a:lnTo>
                  <a:lnTo>
                    <a:pt x="1213027" y="1378076"/>
                  </a:lnTo>
                  <a:lnTo>
                    <a:pt x="1223504" y="1332096"/>
                  </a:lnTo>
                  <a:lnTo>
                    <a:pt x="1235769" y="1286954"/>
                  </a:lnTo>
                  <a:lnTo>
                    <a:pt x="1249783" y="1242687"/>
                  </a:lnTo>
                  <a:lnTo>
                    <a:pt x="1265512" y="1199329"/>
                  </a:lnTo>
                  <a:lnTo>
                    <a:pt x="1282919" y="1156920"/>
                  </a:lnTo>
                  <a:lnTo>
                    <a:pt x="1301967" y="1115494"/>
                  </a:lnTo>
                  <a:lnTo>
                    <a:pt x="1322620" y="1075089"/>
                  </a:lnTo>
                  <a:lnTo>
                    <a:pt x="1344842" y="1035741"/>
                  </a:lnTo>
                  <a:lnTo>
                    <a:pt x="1368596" y="997487"/>
                  </a:lnTo>
                  <a:lnTo>
                    <a:pt x="1393846" y="960364"/>
                  </a:lnTo>
                  <a:lnTo>
                    <a:pt x="1420555" y="924409"/>
                  </a:lnTo>
                  <a:lnTo>
                    <a:pt x="1448688" y="889657"/>
                  </a:lnTo>
                  <a:lnTo>
                    <a:pt x="1478207" y="856146"/>
                  </a:lnTo>
                  <a:lnTo>
                    <a:pt x="1509077" y="823912"/>
                  </a:lnTo>
                  <a:lnTo>
                    <a:pt x="1541261" y="792992"/>
                  </a:lnTo>
                  <a:lnTo>
                    <a:pt x="1574722" y="763423"/>
                  </a:lnTo>
                  <a:lnTo>
                    <a:pt x="1609424" y="735241"/>
                  </a:lnTo>
                  <a:lnTo>
                    <a:pt x="1645332" y="708483"/>
                  </a:lnTo>
                  <a:lnTo>
                    <a:pt x="1682408" y="683186"/>
                  </a:lnTo>
                  <a:lnTo>
                    <a:pt x="1720615" y="659386"/>
                  </a:lnTo>
                  <a:lnTo>
                    <a:pt x="1759919" y="637120"/>
                  </a:lnTo>
                  <a:lnTo>
                    <a:pt x="1800282" y="616424"/>
                  </a:lnTo>
                  <a:lnTo>
                    <a:pt x="1841667" y="597336"/>
                  </a:lnTo>
                  <a:lnTo>
                    <a:pt x="1884039" y="579892"/>
                  </a:lnTo>
                  <a:lnTo>
                    <a:pt x="1927362" y="564128"/>
                  </a:lnTo>
                  <a:lnTo>
                    <a:pt x="1971598" y="550082"/>
                  </a:lnTo>
                  <a:lnTo>
                    <a:pt x="2016711" y="537789"/>
                  </a:lnTo>
                  <a:lnTo>
                    <a:pt x="2062666" y="527287"/>
                  </a:lnTo>
                  <a:lnTo>
                    <a:pt x="2109425" y="518613"/>
                  </a:lnTo>
                  <a:lnTo>
                    <a:pt x="2156952" y="511802"/>
                  </a:lnTo>
                  <a:lnTo>
                    <a:pt x="2205211" y="506892"/>
                  </a:lnTo>
                  <a:lnTo>
                    <a:pt x="2254166" y="503919"/>
                  </a:lnTo>
                  <a:lnTo>
                    <a:pt x="2303779" y="502920"/>
                  </a:lnTo>
                  <a:close/>
                </a:path>
                <a:path w="4536440" h="3096259">
                  <a:moveTo>
                    <a:pt x="1188720" y="502920"/>
                  </a:moveTo>
                  <a:lnTo>
                    <a:pt x="1188720" y="502920"/>
                  </a:lnTo>
                </a:path>
                <a:path w="4536440" h="3096259">
                  <a:moveTo>
                    <a:pt x="3420109" y="2735580"/>
                  </a:moveTo>
                  <a:lnTo>
                    <a:pt x="3420109" y="2735580"/>
                  </a:lnTo>
                </a:path>
                <a:path w="4536440" h="3096259">
                  <a:moveTo>
                    <a:pt x="1887220" y="571500"/>
                  </a:moveTo>
                  <a:lnTo>
                    <a:pt x="1922613" y="560105"/>
                  </a:lnTo>
                  <a:lnTo>
                    <a:pt x="1958452" y="551698"/>
                  </a:lnTo>
                  <a:lnTo>
                    <a:pt x="1994673" y="546229"/>
                  </a:lnTo>
                  <a:lnTo>
                    <a:pt x="2031215" y="543649"/>
                  </a:lnTo>
                  <a:lnTo>
                    <a:pt x="2068014" y="543908"/>
                  </a:lnTo>
                  <a:lnTo>
                    <a:pt x="2142137" y="552748"/>
                  </a:lnTo>
                  <a:lnTo>
                    <a:pt x="2179335" y="561229"/>
                  </a:lnTo>
                  <a:lnTo>
                    <a:pt x="2216542" y="572352"/>
                  </a:lnTo>
                  <a:lnTo>
                    <a:pt x="2253694" y="586068"/>
                  </a:lnTo>
                  <a:lnTo>
                    <a:pt x="2290730" y="602328"/>
                  </a:lnTo>
                  <a:lnTo>
                    <a:pt x="2327587" y="621081"/>
                  </a:lnTo>
                  <a:lnTo>
                    <a:pt x="2364202" y="642278"/>
                  </a:lnTo>
                  <a:lnTo>
                    <a:pt x="2400514" y="665871"/>
                  </a:lnTo>
                  <a:lnTo>
                    <a:pt x="2436459" y="691810"/>
                  </a:lnTo>
                  <a:lnTo>
                    <a:pt x="2471975" y="720045"/>
                  </a:lnTo>
                  <a:lnTo>
                    <a:pt x="2507001" y="750527"/>
                  </a:lnTo>
                  <a:lnTo>
                    <a:pt x="2541472" y="783206"/>
                  </a:lnTo>
                  <a:lnTo>
                    <a:pt x="2575328" y="818034"/>
                  </a:lnTo>
                  <a:lnTo>
                    <a:pt x="2608506" y="854961"/>
                  </a:lnTo>
                  <a:lnTo>
                    <a:pt x="2640943" y="893938"/>
                  </a:lnTo>
                  <a:lnTo>
                    <a:pt x="2672576" y="934915"/>
                  </a:lnTo>
                  <a:lnTo>
                    <a:pt x="2703344" y="977842"/>
                  </a:lnTo>
                  <a:lnTo>
                    <a:pt x="2733185" y="1022671"/>
                  </a:lnTo>
                  <a:lnTo>
                    <a:pt x="2762034" y="1069352"/>
                  </a:lnTo>
                  <a:lnTo>
                    <a:pt x="2789831" y="1117836"/>
                  </a:lnTo>
                  <a:lnTo>
                    <a:pt x="2816513" y="1168074"/>
                  </a:lnTo>
                  <a:lnTo>
                    <a:pt x="2842017" y="1220015"/>
                  </a:lnTo>
                  <a:lnTo>
                    <a:pt x="2866281" y="1273611"/>
                  </a:lnTo>
                  <a:lnTo>
                    <a:pt x="2889243" y="1328812"/>
                  </a:lnTo>
                  <a:lnTo>
                    <a:pt x="2910840" y="1385570"/>
                  </a:lnTo>
                  <a:lnTo>
                    <a:pt x="2930709" y="1442956"/>
                  </a:lnTo>
                  <a:lnTo>
                    <a:pt x="2948540" y="1500027"/>
                  </a:lnTo>
                  <a:lnTo>
                    <a:pt x="2964349" y="1556705"/>
                  </a:lnTo>
                  <a:lnTo>
                    <a:pt x="2978151" y="1612912"/>
                  </a:lnTo>
                  <a:lnTo>
                    <a:pt x="2989961" y="1668570"/>
                  </a:lnTo>
                  <a:lnTo>
                    <a:pt x="2999796" y="1723601"/>
                  </a:lnTo>
                  <a:lnTo>
                    <a:pt x="3007671" y="1777927"/>
                  </a:lnTo>
                  <a:lnTo>
                    <a:pt x="3013602" y="1831472"/>
                  </a:lnTo>
                  <a:lnTo>
                    <a:pt x="3017603" y="1884156"/>
                  </a:lnTo>
                  <a:lnTo>
                    <a:pt x="3019692" y="1935903"/>
                  </a:lnTo>
                  <a:lnTo>
                    <a:pt x="3019882" y="1986634"/>
                  </a:lnTo>
                  <a:lnTo>
                    <a:pt x="3018191" y="2036273"/>
                  </a:lnTo>
                  <a:lnTo>
                    <a:pt x="3014633" y="2084740"/>
                  </a:lnTo>
                  <a:lnTo>
                    <a:pt x="3009225" y="2131958"/>
                  </a:lnTo>
                  <a:lnTo>
                    <a:pt x="3001981" y="2177850"/>
                  </a:lnTo>
                  <a:lnTo>
                    <a:pt x="2992918" y="2222338"/>
                  </a:lnTo>
                  <a:lnTo>
                    <a:pt x="2982050" y="2265344"/>
                  </a:lnTo>
                  <a:lnTo>
                    <a:pt x="2969394" y="2306790"/>
                  </a:lnTo>
                  <a:lnTo>
                    <a:pt x="2954965" y="2346598"/>
                  </a:lnTo>
                  <a:lnTo>
                    <a:pt x="2938779" y="2384691"/>
                  </a:lnTo>
                  <a:lnTo>
                    <a:pt x="2920852" y="2420991"/>
                  </a:lnTo>
                  <a:lnTo>
                    <a:pt x="2901198" y="2455421"/>
                  </a:lnTo>
                  <a:lnTo>
                    <a:pt x="2879834" y="2487902"/>
                  </a:lnTo>
                  <a:lnTo>
                    <a:pt x="2856775" y="2518356"/>
                  </a:lnTo>
                  <a:lnTo>
                    <a:pt x="2805636" y="2572875"/>
                  </a:lnTo>
                  <a:lnTo>
                    <a:pt x="2747904" y="2618356"/>
                  </a:lnTo>
                  <a:lnTo>
                    <a:pt x="2683705" y="2654176"/>
                  </a:lnTo>
                  <a:lnTo>
                    <a:pt x="2613826" y="2679545"/>
                  </a:lnTo>
                  <a:lnTo>
                    <a:pt x="2541766" y="2693206"/>
                  </a:lnTo>
                  <a:lnTo>
                    <a:pt x="2505224" y="2695689"/>
                  </a:lnTo>
                  <a:lnTo>
                    <a:pt x="2468425" y="2695340"/>
                  </a:lnTo>
                  <a:lnTo>
                    <a:pt x="2394302" y="2686341"/>
                  </a:lnTo>
                  <a:lnTo>
                    <a:pt x="2357104" y="2677789"/>
                  </a:lnTo>
                  <a:lnTo>
                    <a:pt x="2319897" y="2666601"/>
                  </a:lnTo>
                  <a:lnTo>
                    <a:pt x="2282745" y="2652825"/>
                  </a:lnTo>
                  <a:lnTo>
                    <a:pt x="2245709" y="2636512"/>
                  </a:lnTo>
                  <a:lnTo>
                    <a:pt x="2208852" y="2617711"/>
                  </a:lnTo>
                  <a:lnTo>
                    <a:pt x="2172237" y="2596469"/>
                  </a:lnTo>
                  <a:lnTo>
                    <a:pt x="2135925" y="2572837"/>
                  </a:lnTo>
                  <a:lnTo>
                    <a:pt x="2099980" y="2546864"/>
                  </a:lnTo>
                  <a:lnTo>
                    <a:pt x="2064464" y="2518598"/>
                  </a:lnTo>
                  <a:lnTo>
                    <a:pt x="2029438" y="2488089"/>
                  </a:lnTo>
                  <a:lnTo>
                    <a:pt x="1994967" y="2455386"/>
                  </a:lnTo>
                  <a:lnTo>
                    <a:pt x="1961111" y="2420538"/>
                  </a:lnTo>
                  <a:lnTo>
                    <a:pt x="1927933" y="2383594"/>
                  </a:lnTo>
                  <a:lnTo>
                    <a:pt x="1895496" y="2344604"/>
                  </a:lnTo>
                  <a:lnTo>
                    <a:pt x="1863863" y="2303616"/>
                  </a:lnTo>
                  <a:lnTo>
                    <a:pt x="1833095" y="2260679"/>
                  </a:lnTo>
                  <a:lnTo>
                    <a:pt x="1803254" y="2215842"/>
                  </a:lnTo>
                  <a:lnTo>
                    <a:pt x="1774405" y="2169156"/>
                  </a:lnTo>
                  <a:lnTo>
                    <a:pt x="1746608" y="2120668"/>
                  </a:lnTo>
                  <a:lnTo>
                    <a:pt x="1719926" y="2070428"/>
                  </a:lnTo>
                  <a:lnTo>
                    <a:pt x="1694422" y="2018485"/>
                  </a:lnTo>
                  <a:lnTo>
                    <a:pt x="1670158" y="1964888"/>
                  </a:lnTo>
                  <a:lnTo>
                    <a:pt x="1647196" y="1909687"/>
                  </a:lnTo>
                  <a:lnTo>
                    <a:pt x="1625600" y="1852930"/>
                  </a:lnTo>
                  <a:lnTo>
                    <a:pt x="1605730" y="1795547"/>
                  </a:lnTo>
                  <a:lnTo>
                    <a:pt x="1587899" y="1738487"/>
                  </a:lnTo>
                  <a:lnTo>
                    <a:pt x="1572090" y="1681827"/>
                  </a:lnTo>
                  <a:lnTo>
                    <a:pt x="1558288" y="1625645"/>
                  </a:lnTo>
                  <a:lnTo>
                    <a:pt x="1546478" y="1570018"/>
                  </a:lnTo>
                  <a:lnTo>
                    <a:pt x="1536643" y="1515023"/>
                  </a:lnTo>
                  <a:lnTo>
                    <a:pt x="1528768" y="1460737"/>
                  </a:lnTo>
                  <a:lnTo>
                    <a:pt x="1522837" y="1407237"/>
                  </a:lnTo>
                  <a:lnTo>
                    <a:pt x="1518836" y="1354602"/>
                  </a:lnTo>
                  <a:lnTo>
                    <a:pt x="1516747" y="1302907"/>
                  </a:lnTo>
                  <a:lnTo>
                    <a:pt x="1516557" y="1252231"/>
                  </a:lnTo>
                  <a:lnTo>
                    <a:pt x="1518248" y="1202650"/>
                  </a:lnTo>
                  <a:lnTo>
                    <a:pt x="1521806" y="1154242"/>
                  </a:lnTo>
                  <a:lnTo>
                    <a:pt x="1527214" y="1107084"/>
                  </a:lnTo>
                  <a:lnTo>
                    <a:pt x="1534458" y="1061253"/>
                  </a:lnTo>
                  <a:lnTo>
                    <a:pt x="1543521" y="1016827"/>
                  </a:lnTo>
                  <a:lnTo>
                    <a:pt x="1554389" y="973882"/>
                  </a:lnTo>
                  <a:lnTo>
                    <a:pt x="1567045" y="932497"/>
                  </a:lnTo>
                  <a:lnTo>
                    <a:pt x="1581474" y="892747"/>
                  </a:lnTo>
                  <a:lnTo>
                    <a:pt x="1597660" y="854711"/>
                  </a:lnTo>
                  <a:lnTo>
                    <a:pt x="1615587" y="818466"/>
                  </a:lnTo>
                  <a:lnTo>
                    <a:pt x="1635241" y="784089"/>
                  </a:lnTo>
                  <a:lnTo>
                    <a:pt x="1656605" y="751657"/>
                  </a:lnTo>
                  <a:lnTo>
                    <a:pt x="1679664" y="721248"/>
                  </a:lnTo>
                  <a:lnTo>
                    <a:pt x="1730803" y="666805"/>
                  </a:lnTo>
                  <a:lnTo>
                    <a:pt x="1788535" y="621380"/>
                  </a:lnTo>
                  <a:lnTo>
                    <a:pt x="1852734" y="585589"/>
                  </a:lnTo>
                  <a:lnTo>
                    <a:pt x="1887220" y="571500"/>
                  </a:lnTo>
                  <a:close/>
                </a:path>
                <a:path w="4536440" h="3096259">
                  <a:moveTo>
                    <a:pt x="1243329" y="805180"/>
                  </a:moveTo>
                  <a:lnTo>
                    <a:pt x="1243329" y="805180"/>
                  </a:lnTo>
                </a:path>
                <a:path w="4536440" h="3096259">
                  <a:moveTo>
                    <a:pt x="3293109" y="2434590"/>
                  </a:moveTo>
                  <a:lnTo>
                    <a:pt x="3293109" y="2434590"/>
                  </a:lnTo>
                </a:path>
              </a:pathLst>
            </a:custGeom>
            <a:ln w="35941">
              <a:solidFill>
                <a:srgbClr val="000000"/>
              </a:solidFill>
            </a:ln>
          </p:spPr>
          <p:txBody>
            <a:bodyPr wrap="square" lIns="0" tIns="0" rIns="0" bIns="0" rtlCol="0"/>
            <a:lstStyle/>
            <a:p>
              <a:endParaRPr/>
            </a:p>
          </p:txBody>
        </p:sp>
        <p:sp>
          <p:nvSpPr>
            <p:cNvPr id="7" name="object 7"/>
            <p:cNvSpPr/>
            <p:nvPr/>
          </p:nvSpPr>
          <p:spPr>
            <a:xfrm>
              <a:off x="6523990" y="3369310"/>
              <a:ext cx="1546860" cy="3329940"/>
            </a:xfrm>
            <a:custGeom>
              <a:avLst/>
              <a:gdLst/>
              <a:ahLst/>
              <a:cxnLst/>
              <a:rect l="l" t="t" r="r" b="b"/>
              <a:pathLst>
                <a:path w="1546859" h="3329940">
                  <a:moveTo>
                    <a:pt x="0" y="0"/>
                  </a:moveTo>
                  <a:lnTo>
                    <a:pt x="1546859" y="3329940"/>
                  </a:lnTo>
                </a:path>
              </a:pathLst>
            </a:custGeom>
            <a:ln w="3175">
              <a:solidFill>
                <a:srgbClr val="000000"/>
              </a:solidFill>
            </a:ln>
          </p:spPr>
          <p:txBody>
            <a:bodyPr wrap="square" lIns="0" tIns="0" rIns="0" bIns="0" rtlCol="0"/>
            <a:lstStyle/>
            <a:p>
              <a:endParaRPr/>
            </a:p>
          </p:txBody>
        </p:sp>
        <p:sp>
          <p:nvSpPr>
            <p:cNvPr id="8" name="object 8"/>
            <p:cNvSpPr/>
            <p:nvPr/>
          </p:nvSpPr>
          <p:spPr>
            <a:xfrm>
              <a:off x="6479540" y="3276599"/>
              <a:ext cx="1656080" cy="3563620"/>
            </a:xfrm>
            <a:custGeom>
              <a:avLst/>
              <a:gdLst/>
              <a:ahLst/>
              <a:cxnLst/>
              <a:rect l="l" t="t" r="r" b="b"/>
              <a:pathLst>
                <a:path w="1656079" h="3563620">
                  <a:moveTo>
                    <a:pt x="78740" y="82550"/>
                  </a:moveTo>
                  <a:lnTo>
                    <a:pt x="0" y="0"/>
                  </a:lnTo>
                  <a:lnTo>
                    <a:pt x="13970" y="113030"/>
                  </a:lnTo>
                  <a:lnTo>
                    <a:pt x="78740" y="82550"/>
                  </a:lnTo>
                  <a:close/>
                </a:path>
                <a:path w="1656079" h="3563620">
                  <a:moveTo>
                    <a:pt x="1656080" y="3563620"/>
                  </a:moveTo>
                  <a:lnTo>
                    <a:pt x="1637030" y="3393440"/>
                  </a:lnTo>
                  <a:lnTo>
                    <a:pt x="1539240" y="3439160"/>
                  </a:lnTo>
                  <a:lnTo>
                    <a:pt x="1656080" y="3563620"/>
                  </a:lnTo>
                  <a:close/>
                </a:path>
              </a:pathLst>
            </a:custGeom>
            <a:solidFill>
              <a:srgbClr val="000000"/>
            </a:solidFill>
          </p:spPr>
          <p:txBody>
            <a:bodyPr wrap="square" lIns="0" tIns="0" rIns="0" bIns="0" rtlCol="0"/>
            <a:lstStyle/>
            <a:p>
              <a:endParaRPr/>
            </a:p>
          </p:txBody>
        </p:sp>
      </p:grpSp>
      <p:sp>
        <p:nvSpPr>
          <p:cNvPr id="9" name="object 9"/>
          <p:cNvSpPr txBox="1"/>
          <p:nvPr/>
        </p:nvSpPr>
        <p:spPr>
          <a:xfrm>
            <a:off x="6197600" y="6189979"/>
            <a:ext cx="1132205" cy="572135"/>
          </a:xfrm>
          <a:prstGeom prst="rect">
            <a:avLst/>
          </a:prstGeom>
        </p:spPr>
        <p:txBody>
          <a:bodyPr vert="horz" wrap="square" lIns="0" tIns="12700" rIns="0" bIns="0" rtlCol="0">
            <a:spAutoFit/>
          </a:bodyPr>
          <a:lstStyle/>
          <a:p>
            <a:pPr marL="12700">
              <a:lnSpc>
                <a:spcPts val="2870"/>
              </a:lnSpc>
              <a:spcBef>
                <a:spcPts val="100"/>
              </a:spcBef>
              <a:tabLst>
                <a:tab pos="461645" algn="l"/>
              </a:tabLst>
            </a:pPr>
            <a:r>
              <a:rPr sz="2800" dirty="0">
                <a:latin typeface="Liberation Sans"/>
                <a:cs typeface="Liberation Sans"/>
              </a:rPr>
              <a:t>V	&gt;</a:t>
            </a:r>
            <a:r>
              <a:rPr sz="2800" spc="-55" dirty="0">
                <a:latin typeface="Liberation Sans"/>
                <a:cs typeface="Liberation Sans"/>
              </a:rPr>
              <a:t> </a:t>
            </a:r>
            <a:r>
              <a:rPr sz="2800" dirty="0">
                <a:latin typeface="Liberation Sans"/>
                <a:cs typeface="Liberation Sans"/>
              </a:rPr>
              <a:t>V</a:t>
            </a:r>
            <a:endParaRPr sz="2800">
              <a:latin typeface="Liberation Sans"/>
              <a:cs typeface="Liberation Sans"/>
            </a:endParaRPr>
          </a:p>
          <a:p>
            <a:pPr marL="248920">
              <a:lnSpc>
                <a:spcPts val="1430"/>
              </a:lnSpc>
              <a:tabLst>
                <a:tab pos="1003935" algn="l"/>
              </a:tabLst>
            </a:pPr>
            <a:r>
              <a:rPr sz="1600" spc="10" dirty="0">
                <a:latin typeface="Liberation Sans"/>
                <a:cs typeface="Liberation Sans"/>
              </a:rPr>
              <a:t>o	e</a:t>
            </a:r>
            <a:endParaRPr sz="1600">
              <a:latin typeface="Liberation Sans"/>
              <a:cs typeface="Liberation Sans"/>
            </a:endParaRPr>
          </a:p>
        </p:txBody>
      </p:sp>
      <p:grpSp>
        <p:nvGrpSpPr>
          <p:cNvPr id="10" name="object 10"/>
          <p:cNvGrpSpPr/>
          <p:nvPr/>
        </p:nvGrpSpPr>
        <p:grpSpPr>
          <a:xfrm>
            <a:off x="6047740" y="4391659"/>
            <a:ext cx="2700020" cy="1728470"/>
            <a:chOff x="6047740" y="4391659"/>
            <a:chExt cx="2700020" cy="1728470"/>
          </a:xfrm>
        </p:grpSpPr>
        <p:sp>
          <p:nvSpPr>
            <p:cNvPr id="11" name="object 11"/>
            <p:cNvSpPr/>
            <p:nvPr/>
          </p:nvSpPr>
          <p:spPr>
            <a:xfrm>
              <a:off x="8368030" y="4469129"/>
              <a:ext cx="245110" cy="138430"/>
            </a:xfrm>
            <a:custGeom>
              <a:avLst/>
              <a:gdLst/>
              <a:ahLst/>
              <a:cxnLst/>
              <a:rect l="l" t="t" r="r" b="b"/>
              <a:pathLst>
                <a:path w="245109" h="138429">
                  <a:moveTo>
                    <a:pt x="0" y="138430"/>
                  </a:moveTo>
                  <a:lnTo>
                    <a:pt x="245110" y="0"/>
                  </a:lnTo>
                </a:path>
              </a:pathLst>
            </a:custGeom>
            <a:ln w="3175">
              <a:solidFill>
                <a:srgbClr val="000000"/>
              </a:solidFill>
            </a:ln>
          </p:spPr>
          <p:txBody>
            <a:bodyPr wrap="square" lIns="0" tIns="0" rIns="0" bIns="0" rtlCol="0"/>
            <a:lstStyle/>
            <a:p>
              <a:endParaRPr/>
            </a:p>
          </p:txBody>
        </p:sp>
        <p:sp>
          <p:nvSpPr>
            <p:cNvPr id="12" name="object 12"/>
            <p:cNvSpPr/>
            <p:nvPr/>
          </p:nvSpPr>
          <p:spPr>
            <a:xfrm>
              <a:off x="8580120" y="4391659"/>
              <a:ext cx="167640" cy="127000"/>
            </a:xfrm>
            <a:custGeom>
              <a:avLst/>
              <a:gdLst/>
              <a:ahLst/>
              <a:cxnLst/>
              <a:rect l="l" t="t" r="r" b="b"/>
              <a:pathLst>
                <a:path w="167640" h="127000">
                  <a:moveTo>
                    <a:pt x="167639" y="0"/>
                  </a:moveTo>
                  <a:lnTo>
                    <a:pt x="0" y="33019"/>
                  </a:lnTo>
                  <a:lnTo>
                    <a:pt x="53339" y="127000"/>
                  </a:lnTo>
                  <a:lnTo>
                    <a:pt x="167639" y="0"/>
                  </a:lnTo>
                  <a:close/>
                </a:path>
              </a:pathLst>
            </a:custGeom>
            <a:solidFill>
              <a:srgbClr val="000000"/>
            </a:solidFill>
          </p:spPr>
          <p:txBody>
            <a:bodyPr wrap="square" lIns="0" tIns="0" rIns="0" bIns="0" rtlCol="0"/>
            <a:lstStyle/>
            <a:p>
              <a:endParaRPr/>
            </a:p>
          </p:txBody>
        </p:sp>
        <p:sp>
          <p:nvSpPr>
            <p:cNvPr id="13" name="object 13"/>
            <p:cNvSpPr/>
            <p:nvPr/>
          </p:nvSpPr>
          <p:spPr>
            <a:xfrm>
              <a:off x="7992110" y="4820919"/>
              <a:ext cx="149860" cy="74930"/>
            </a:xfrm>
            <a:custGeom>
              <a:avLst/>
              <a:gdLst/>
              <a:ahLst/>
              <a:cxnLst/>
              <a:rect l="l" t="t" r="r" b="b"/>
              <a:pathLst>
                <a:path w="149859" h="74929">
                  <a:moveTo>
                    <a:pt x="0" y="74929"/>
                  </a:moveTo>
                  <a:lnTo>
                    <a:pt x="149860" y="0"/>
                  </a:lnTo>
                </a:path>
              </a:pathLst>
            </a:custGeom>
            <a:ln w="3175">
              <a:solidFill>
                <a:srgbClr val="000000"/>
              </a:solidFill>
            </a:ln>
          </p:spPr>
          <p:txBody>
            <a:bodyPr wrap="square" lIns="0" tIns="0" rIns="0" bIns="0" rtlCol="0"/>
            <a:lstStyle/>
            <a:p>
              <a:endParaRPr/>
            </a:p>
          </p:txBody>
        </p:sp>
        <p:sp>
          <p:nvSpPr>
            <p:cNvPr id="14" name="object 14"/>
            <p:cNvSpPr/>
            <p:nvPr/>
          </p:nvSpPr>
          <p:spPr>
            <a:xfrm>
              <a:off x="8110220" y="4752339"/>
              <a:ext cx="170180" cy="120650"/>
            </a:xfrm>
            <a:custGeom>
              <a:avLst/>
              <a:gdLst/>
              <a:ahLst/>
              <a:cxnLst/>
              <a:rect l="l" t="t" r="r" b="b"/>
              <a:pathLst>
                <a:path w="170179" h="120650">
                  <a:moveTo>
                    <a:pt x="170179" y="0"/>
                  </a:moveTo>
                  <a:lnTo>
                    <a:pt x="0" y="24130"/>
                  </a:lnTo>
                  <a:lnTo>
                    <a:pt x="49529" y="120650"/>
                  </a:lnTo>
                  <a:lnTo>
                    <a:pt x="170179" y="0"/>
                  </a:lnTo>
                  <a:close/>
                </a:path>
              </a:pathLst>
            </a:custGeom>
            <a:solidFill>
              <a:srgbClr val="000000"/>
            </a:solidFill>
          </p:spPr>
          <p:txBody>
            <a:bodyPr wrap="square" lIns="0" tIns="0" rIns="0" bIns="0" rtlCol="0"/>
            <a:lstStyle/>
            <a:p>
              <a:endParaRPr/>
            </a:p>
          </p:txBody>
        </p:sp>
        <p:sp>
          <p:nvSpPr>
            <p:cNvPr id="15" name="object 15"/>
            <p:cNvSpPr/>
            <p:nvPr/>
          </p:nvSpPr>
          <p:spPr>
            <a:xfrm>
              <a:off x="6690360" y="5688329"/>
              <a:ext cx="149860" cy="74930"/>
            </a:xfrm>
            <a:custGeom>
              <a:avLst/>
              <a:gdLst/>
              <a:ahLst/>
              <a:cxnLst/>
              <a:rect l="l" t="t" r="r" b="b"/>
              <a:pathLst>
                <a:path w="149859" h="74929">
                  <a:moveTo>
                    <a:pt x="149860" y="0"/>
                  </a:moveTo>
                  <a:lnTo>
                    <a:pt x="0" y="74930"/>
                  </a:lnTo>
                </a:path>
              </a:pathLst>
            </a:custGeom>
            <a:ln w="3175">
              <a:solidFill>
                <a:srgbClr val="000000"/>
              </a:solidFill>
            </a:ln>
          </p:spPr>
          <p:txBody>
            <a:bodyPr wrap="square" lIns="0" tIns="0" rIns="0" bIns="0" rtlCol="0"/>
            <a:lstStyle/>
            <a:p>
              <a:endParaRPr/>
            </a:p>
          </p:txBody>
        </p:sp>
        <p:sp>
          <p:nvSpPr>
            <p:cNvPr id="16" name="object 16"/>
            <p:cNvSpPr/>
            <p:nvPr/>
          </p:nvSpPr>
          <p:spPr>
            <a:xfrm>
              <a:off x="6551930" y="5711189"/>
              <a:ext cx="168910" cy="120650"/>
            </a:xfrm>
            <a:custGeom>
              <a:avLst/>
              <a:gdLst/>
              <a:ahLst/>
              <a:cxnLst/>
              <a:rect l="l" t="t" r="r" b="b"/>
              <a:pathLst>
                <a:path w="168909" h="120650">
                  <a:moveTo>
                    <a:pt x="120650" y="0"/>
                  </a:moveTo>
                  <a:lnTo>
                    <a:pt x="0" y="120650"/>
                  </a:lnTo>
                  <a:lnTo>
                    <a:pt x="168910" y="96520"/>
                  </a:lnTo>
                  <a:lnTo>
                    <a:pt x="120650" y="0"/>
                  </a:lnTo>
                  <a:close/>
                </a:path>
              </a:pathLst>
            </a:custGeom>
            <a:solidFill>
              <a:srgbClr val="000000"/>
            </a:solidFill>
          </p:spPr>
          <p:txBody>
            <a:bodyPr wrap="square" lIns="0" tIns="0" rIns="0" bIns="0" rtlCol="0"/>
            <a:lstStyle/>
            <a:p>
              <a:endParaRPr/>
            </a:p>
          </p:txBody>
        </p:sp>
        <p:sp>
          <p:nvSpPr>
            <p:cNvPr id="17" name="object 17"/>
            <p:cNvSpPr/>
            <p:nvPr/>
          </p:nvSpPr>
          <p:spPr>
            <a:xfrm>
              <a:off x="6186170" y="5904229"/>
              <a:ext cx="293370" cy="146050"/>
            </a:xfrm>
            <a:custGeom>
              <a:avLst/>
              <a:gdLst/>
              <a:ahLst/>
              <a:cxnLst/>
              <a:rect l="l" t="t" r="r" b="b"/>
              <a:pathLst>
                <a:path w="293370" h="146050">
                  <a:moveTo>
                    <a:pt x="293369" y="0"/>
                  </a:moveTo>
                  <a:lnTo>
                    <a:pt x="0" y="146050"/>
                  </a:lnTo>
                </a:path>
              </a:pathLst>
            </a:custGeom>
            <a:ln w="3175">
              <a:solidFill>
                <a:srgbClr val="000000"/>
              </a:solidFill>
            </a:ln>
          </p:spPr>
          <p:txBody>
            <a:bodyPr wrap="square" lIns="0" tIns="0" rIns="0" bIns="0" rtlCol="0"/>
            <a:lstStyle/>
            <a:p>
              <a:endParaRPr/>
            </a:p>
          </p:txBody>
        </p:sp>
        <p:sp>
          <p:nvSpPr>
            <p:cNvPr id="18" name="object 18"/>
            <p:cNvSpPr/>
            <p:nvPr/>
          </p:nvSpPr>
          <p:spPr>
            <a:xfrm>
              <a:off x="6047740" y="5999479"/>
              <a:ext cx="168910" cy="120650"/>
            </a:xfrm>
            <a:custGeom>
              <a:avLst/>
              <a:gdLst/>
              <a:ahLst/>
              <a:cxnLst/>
              <a:rect l="l" t="t" r="r" b="b"/>
              <a:pathLst>
                <a:path w="168910" h="120650">
                  <a:moveTo>
                    <a:pt x="120650" y="0"/>
                  </a:moveTo>
                  <a:lnTo>
                    <a:pt x="0" y="120650"/>
                  </a:lnTo>
                  <a:lnTo>
                    <a:pt x="168910" y="96520"/>
                  </a:lnTo>
                  <a:lnTo>
                    <a:pt x="120650" y="0"/>
                  </a:lnTo>
                  <a:close/>
                </a:path>
              </a:pathLst>
            </a:custGeom>
            <a:solidFill>
              <a:srgbClr val="000000"/>
            </a:solidFill>
          </p:spPr>
          <p:txBody>
            <a:bodyPr wrap="square" lIns="0" tIns="0" rIns="0" bIns="0" rtlCol="0"/>
            <a:lstStyle/>
            <a:p>
              <a:endParaRPr/>
            </a:p>
          </p:txBody>
        </p:sp>
        <p:sp>
          <p:nvSpPr>
            <p:cNvPr id="19" name="object 19"/>
            <p:cNvSpPr/>
            <p:nvPr/>
          </p:nvSpPr>
          <p:spPr>
            <a:xfrm>
              <a:off x="7344410" y="5184139"/>
              <a:ext cx="72390" cy="72390"/>
            </a:xfrm>
            <a:prstGeom prst="rect">
              <a:avLst/>
            </a:prstGeom>
            <a:blipFill>
              <a:blip r:embed="rId3" cstate="print"/>
              <a:stretch>
                <a:fillRect/>
              </a:stretch>
            </a:blipFill>
          </p:spPr>
          <p:txBody>
            <a:bodyPr wrap="square" lIns="0" tIns="0" rIns="0" bIns="0" rtlCol="0"/>
            <a:lstStyle/>
            <a:p>
              <a:endParaRPr/>
            </a:p>
          </p:txBody>
        </p:sp>
      </p:grpSp>
      <p:sp>
        <p:nvSpPr>
          <p:cNvPr id="20" name="object 20"/>
          <p:cNvSpPr txBox="1"/>
          <p:nvPr/>
        </p:nvSpPr>
        <p:spPr>
          <a:xfrm>
            <a:off x="6557009" y="3178809"/>
            <a:ext cx="102743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Liberation Sans"/>
                <a:cs typeface="Liberation Sans"/>
              </a:rPr>
              <a:t>Optic</a:t>
            </a:r>
            <a:r>
              <a:rPr sz="1800" spc="-80" dirty="0">
                <a:latin typeface="Liberation Sans"/>
                <a:cs typeface="Liberation Sans"/>
              </a:rPr>
              <a:t> </a:t>
            </a:r>
            <a:r>
              <a:rPr sz="1800" spc="-5" dirty="0">
                <a:latin typeface="Liberation Sans"/>
                <a:cs typeface="Liberation Sans"/>
              </a:rPr>
              <a:t>axis</a:t>
            </a:r>
            <a:endParaRPr sz="1800">
              <a:latin typeface="Liberation Sans"/>
              <a:cs typeface="Liberation Sans"/>
            </a:endParaRPr>
          </a:p>
        </p:txBody>
      </p:sp>
      <p:grpSp>
        <p:nvGrpSpPr>
          <p:cNvPr id="21" name="object 21"/>
          <p:cNvGrpSpPr/>
          <p:nvPr/>
        </p:nvGrpSpPr>
        <p:grpSpPr>
          <a:xfrm>
            <a:off x="5758815" y="3455034"/>
            <a:ext cx="2161540" cy="936625"/>
            <a:chOff x="5758815" y="3455034"/>
            <a:chExt cx="2161540" cy="936625"/>
          </a:xfrm>
        </p:grpSpPr>
        <p:sp>
          <p:nvSpPr>
            <p:cNvPr id="22" name="object 22"/>
            <p:cNvSpPr/>
            <p:nvPr/>
          </p:nvSpPr>
          <p:spPr>
            <a:xfrm>
              <a:off x="7620000" y="3455669"/>
              <a:ext cx="299720" cy="721360"/>
            </a:xfrm>
            <a:custGeom>
              <a:avLst/>
              <a:gdLst/>
              <a:ahLst/>
              <a:cxnLst/>
              <a:rect l="l" t="t" r="r" b="b"/>
              <a:pathLst>
                <a:path w="299720" h="721360">
                  <a:moveTo>
                    <a:pt x="299720" y="0"/>
                  </a:moveTo>
                  <a:lnTo>
                    <a:pt x="0" y="721359"/>
                  </a:lnTo>
                </a:path>
              </a:pathLst>
            </a:custGeom>
            <a:ln w="3175">
              <a:solidFill>
                <a:srgbClr val="000000"/>
              </a:solidFill>
            </a:ln>
          </p:spPr>
          <p:txBody>
            <a:bodyPr wrap="square" lIns="0" tIns="0" rIns="0" bIns="0" rtlCol="0"/>
            <a:lstStyle/>
            <a:p>
              <a:endParaRPr/>
            </a:p>
          </p:txBody>
        </p:sp>
        <p:sp>
          <p:nvSpPr>
            <p:cNvPr id="23" name="object 23"/>
            <p:cNvSpPr/>
            <p:nvPr/>
          </p:nvSpPr>
          <p:spPr>
            <a:xfrm>
              <a:off x="7560310" y="4149089"/>
              <a:ext cx="111760" cy="171450"/>
            </a:xfrm>
            <a:custGeom>
              <a:avLst/>
              <a:gdLst/>
              <a:ahLst/>
              <a:cxnLst/>
              <a:rect l="l" t="t" r="r" b="b"/>
              <a:pathLst>
                <a:path w="111759" h="171450">
                  <a:moveTo>
                    <a:pt x="12700" y="0"/>
                  </a:moveTo>
                  <a:lnTo>
                    <a:pt x="0" y="171450"/>
                  </a:lnTo>
                  <a:lnTo>
                    <a:pt x="111760" y="41910"/>
                  </a:lnTo>
                  <a:lnTo>
                    <a:pt x="12700" y="0"/>
                  </a:lnTo>
                  <a:close/>
                </a:path>
              </a:pathLst>
            </a:custGeom>
            <a:solidFill>
              <a:srgbClr val="000000"/>
            </a:solidFill>
          </p:spPr>
          <p:txBody>
            <a:bodyPr wrap="square" lIns="0" tIns="0" rIns="0" bIns="0" rtlCol="0"/>
            <a:lstStyle/>
            <a:p>
              <a:endParaRPr/>
            </a:p>
          </p:txBody>
        </p:sp>
        <p:sp>
          <p:nvSpPr>
            <p:cNvPr id="24" name="object 24"/>
            <p:cNvSpPr/>
            <p:nvPr/>
          </p:nvSpPr>
          <p:spPr>
            <a:xfrm>
              <a:off x="5759450" y="3600449"/>
              <a:ext cx="750570" cy="687070"/>
            </a:xfrm>
            <a:custGeom>
              <a:avLst/>
              <a:gdLst/>
              <a:ahLst/>
              <a:cxnLst/>
              <a:rect l="l" t="t" r="r" b="b"/>
              <a:pathLst>
                <a:path w="750570" h="687070">
                  <a:moveTo>
                    <a:pt x="0" y="0"/>
                  </a:moveTo>
                  <a:lnTo>
                    <a:pt x="750570" y="687070"/>
                  </a:lnTo>
                </a:path>
              </a:pathLst>
            </a:custGeom>
            <a:ln w="3175">
              <a:solidFill>
                <a:srgbClr val="000000"/>
              </a:solidFill>
            </a:ln>
          </p:spPr>
          <p:txBody>
            <a:bodyPr wrap="square" lIns="0" tIns="0" rIns="0" bIns="0" rtlCol="0"/>
            <a:lstStyle/>
            <a:p>
              <a:endParaRPr/>
            </a:p>
          </p:txBody>
        </p:sp>
        <p:sp>
          <p:nvSpPr>
            <p:cNvPr id="25" name="object 25"/>
            <p:cNvSpPr/>
            <p:nvPr/>
          </p:nvSpPr>
          <p:spPr>
            <a:xfrm>
              <a:off x="6468110" y="4243069"/>
              <a:ext cx="156210" cy="148590"/>
            </a:xfrm>
            <a:custGeom>
              <a:avLst/>
              <a:gdLst/>
              <a:ahLst/>
              <a:cxnLst/>
              <a:rect l="l" t="t" r="r" b="b"/>
              <a:pathLst>
                <a:path w="156209" h="148589">
                  <a:moveTo>
                    <a:pt x="73660" y="0"/>
                  </a:moveTo>
                  <a:lnTo>
                    <a:pt x="0" y="78739"/>
                  </a:lnTo>
                  <a:lnTo>
                    <a:pt x="156210" y="148589"/>
                  </a:lnTo>
                  <a:lnTo>
                    <a:pt x="73660" y="0"/>
                  </a:lnTo>
                  <a:close/>
                </a:path>
              </a:pathLst>
            </a:custGeom>
            <a:solidFill>
              <a:srgbClr val="000000"/>
            </a:solidFill>
          </p:spPr>
          <p:txBody>
            <a:bodyPr wrap="square" lIns="0" tIns="0" rIns="0" bIns="0" rtlCol="0"/>
            <a:lstStyle/>
            <a:p>
              <a:endParaRPr/>
            </a:p>
          </p:txBody>
        </p:sp>
      </p:grpSp>
      <p:sp>
        <p:nvSpPr>
          <p:cNvPr id="26" name="object 26"/>
          <p:cNvSpPr txBox="1"/>
          <p:nvPr/>
        </p:nvSpPr>
        <p:spPr>
          <a:xfrm>
            <a:off x="8069580" y="3107690"/>
            <a:ext cx="120396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Liberation Sans"/>
                <a:cs typeface="Liberation Sans"/>
              </a:rPr>
              <a:t>e</a:t>
            </a:r>
            <a:r>
              <a:rPr sz="1800" spc="-60" dirty="0">
                <a:latin typeface="Liberation Sans"/>
                <a:cs typeface="Liberation Sans"/>
              </a:rPr>
              <a:t> </a:t>
            </a:r>
            <a:r>
              <a:rPr sz="1800" spc="-10" dirty="0">
                <a:latin typeface="Liberation Sans"/>
                <a:cs typeface="Liberation Sans"/>
              </a:rPr>
              <a:t>wavefront</a:t>
            </a:r>
            <a:endParaRPr sz="1800">
              <a:latin typeface="Liberation Sans"/>
              <a:cs typeface="Liberation Sans"/>
            </a:endParaRPr>
          </a:p>
        </p:txBody>
      </p:sp>
      <p:sp>
        <p:nvSpPr>
          <p:cNvPr id="27" name="object 27"/>
          <p:cNvSpPr txBox="1"/>
          <p:nvPr/>
        </p:nvSpPr>
        <p:spPr>
          <a:xfrm>
            <a:off x="5153659" y="3215640"/>
            <a:ext cx="120396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Liberation Sans"/>
                <a:cs typeface="Liberation Sans"/>
              </a:rPr>
              <a:t>o</a:t>
            </a:r>
            <a:r>
              <a:rPr sz="1800" spc="-60" dirty="0">
                <a:latin typeface="Liberation Sans"/>
                <a:cs typeface="Liberation Sans"/>
              </a:rPr>
              <a:t> </a:t>
            </a:r>
            <a:r>
              <a:rPr sz="1800" spc="-10" dirty="0">
                <a:latin typeface="Liberation Sans"/>
                <a:cs typeface="Liberation Sans"/>
              </a:rPr>
              <a:t>wavefront</a:t>
            </a:r>
            <a:endParaRPr sz="1800">
              <a:latin typeface="Liberation Sans"/>
              <a:cs typeface="Liberation Sans"/>
            </a:endParaRPr>
          </a:p>
        </p:txBody>
      </p:sp>
      <p:sp>
        <p:nvSpPr>
          <p:cNvPr id="28" name="object 28"/>
          <p:cNvSpPr txBox="1"/>
          <p:nvPr/>
        </p:nvSpPr>
        <p:spPr>
          <a:xfrm>
            <a:off x="5765800" y="5920740"/>
            <a:ext cx="194945"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Liberation Sans"/>
                <a:cs typeface="Liberation Sans"/>
              </a:rPr>
              <a:t>V</a:t>
            </a:r>
            <a:endParaRPr sz="2000">
              <a:latin typeface="Liberation Sans"/>
              <a:cs typeface="Liberation Sans"/>
            </a:endParaRPr>
          </a:p>
        </p:txBody>
      </p:sp>
      <p:sp>
        <p:nvSpPr>
          <p:cNvPr id="29" name="object 29"/>
          <p:cNvSpPr txBox="1"/>
          <p:nvPr/>
        </p:nvSpPr>
        <p:spPr>
          <a:xfrm>
            <a:off x="5934709" y="6134100"/>
            <a:ext cx="107950" cy="202565"/>
          </a:xfrm>
          <a:prstGeom prst="rect">
            <a:avLst/>
          </a:prstGeom>
        </p:spPr>
        <p:txBody>
          <a:bodyPr vert="horz" wrap="square" lIns="0" tIns="13970" rIns="0" bIns="0" rtlCol="0">
            <a:spAutoFit/>
          </a:bodyPr>
          <a:lstStyle/>
          <a:p>
            <a:pPr marL="12700">
              <a:lnSpc>
                <a:spcPct val="100000"/>
              </a:lnSpc>
              <a:spcBef>
                <a:spcPts val="110"/>
              </a:spcBef>
            </a:pPr>
            <a:r>
              <a:rPr sz="1150" spc="5" dirty="0">
                <a:latin typeface="Liberation Sans"/>
                <a:cs typeface="Liberation Sans"/>
              </a:rPr>
              <a:t>o</a:t>
            </a:r>
            <a:endParaRPr sz="1150">
              <a:latin typeface="Liberation Sans"/>
              <a:cs typeface="Liberation Sans"/>
            </a:endParaRPr>
          </a:p>
        </p:txBody>
      </p:sp>
      <p:sp>
        <p:nvSpPr>
          <p:cNvPr id="30" name="object 30"/>
          <p:cNvSpPr txBox="1"/>
          <p:nvPr/>
        </p:nvSpPr>
        <p:spPr>
          <a:xfrm>
            <a:off x="6376670" y="5008879"/>
            <a:ext cx="1310005" cy="604520"/>
          </a:xfrm>
          <a:prstGeom prst="rect">
            <a:avLst/>
          </a:prstGeom>
        </p:spPr>
        <p:txBody>
          <a:bodyPr vert="horz" wrap="square" lIns="0" tIns="12700" rIns="0" bIns="0" rtlCol="0">
            <a:spAutoFit/>
          </a:bodyPr>
          <a:lstStyle/>
          <a:p>
            <a:pPr marL="1093470">
              <a:lnSpc>
                <a:spcPts val="2520"/>
              </a:lnSpc>
              <a:spcBef>
                <a:spcPts val="100"/>
              </a:spcBef>
            </a:pPr>
            <a:r>
              <a:rPr sz="2400" dirty="0">
                <a:latin typeface="Liberation Sans"/>
                <a:cs typeface="Liberation Sans"/>
              </a:rPr>
              <a:t>S</a:t>
            </a:r>
            <a:endParaRPr sz="2400">
              <a:latin typeface="Liberation Sans"/>
              <a:cs typeface="Liberation Sans"/>
            </a:endParaRPr>
          </a:p>
          <a:p>
            <a:pPr marL="12700">
              <a:lnSpc>
                <a:spcPts val="2039"/>
              </a:lnSpc>
            </a:pPr>
            <a:r>
              <a:rPr sz="2000" dirty="0">
                <a:latin typeface="Liberation Sans"/>
                <a:cs typeface="Liberation Sans"/>
              </a:rPr>
              <a:t>V</a:t>
            </a:r>
            <a:endParaRPr sz="2000">
              <a:latin typeface="Liberation Sans"/>
              <a:cs typeface="Liberation Sans"/>
            </a:endParaRPr>
          </a:p>
        </p:txBody>
      </p:sp>
      <p:sp>
        <p:nvSpPr>
          <p:cNvPr id="31" name="object 31"/>
          <p:cNvSpPr txBox="1"/>
          <p:nvPr/>
        </p:nvSpPr>
        <p:spPr>
          <a:xfrm>
            <a:off x="6546850" y="5497829"/>
            <a:ext cx="107950" cy="202565"/>
          </a:xfrm>
          <a:prstGeom prst="rect">
            <a:avLst/>
          </a:prstGeom>
        </p:spPr>
        <p:txBody>
          <a:bodyPr vert="horz" wrap="square" lIns="0" tIns="13970" rIns="0" bIns="0" rtlCol="0">
            <a:spAutoFit/>
          </a:bodyPr>
          <a:lstStyle/>
          <a:p>
            <a:pPr marL="12700">
              <a:lnSpc>
                <a:spcPct val="100000"/>
              </a:lnSpc>
              <a:spcBef>
                <a:spcPts val="110"/>
              </a:spcBef>
            </a:pPr>
            <a:r>
              <a:rPr sz="1150" spc="5" dirty="0">
                <a:latin typeface="Liberation Sans"/>
                <a:cs typeface="Liberation Sans"/>
              </a:rPr>
              <a:t>e</a:t>
            </a:r>
            <a:endParaRPr sz="1150">
              <a:latin typeface="Liberation Sans"/>
              <a:cs typeface="Liberation Sans"/>
            </a:endParaRPr>
          </a:p>
        </p:txBody>
      </p:sp>
      <p:sp>
        <p:nvSpPr>
          <p:cNvPr id="32" name="object 32"/>
          <p:cNvSpPr txBox="1"/>
          <p:nvPr/>
        </p:nvSpPr>
        <p:spPr>
          <a:xfrm>
            <a:off x="5657850" y="6837680"/>
            <a:ext cx="2398395" cy="452120"/>
          </a:xfrm>
          <a:prstGeom prst="rect">
            <a:avLst/>
          </a:prstGeom>
        </p:spPr>
        <p:txBody>
          <a:bodyPr vert="horz" wrap="square" lIns="0" tIns="12700" rIns="0" bIns="0" rtlCol="0">
            <a:spAutoFit/>
          </a:bodyPr>
          <a:lstStyle/>
          <a:p>
            <a:pPr marL="12700">
              <a:lnSpc>
                <a:spcPct val="100000"/>
              </a:lnSpc>
              <a:spcBef>
                <a:spcPts val="100"/>
              </a:spcBef>
            </a:pPr>
            <a:r>
              <a:rPr sz="2800" spc="-5" dirty="0">
                <a:latin typeface="Liberation Sans"/>
                <a:cs typeface="Liberation Sans"/>
              </a:rPr>
              <a:t>Positive</a:t>
            </a:r>
            <a:r>
              <a:rPr sz="2800" spc="-70" dirty="0">
                <a:latin typeface="Liberation Sans"/>
                <a:cs typeface="Liberation Sans"/>
              </a:rPr>
              <a:t> </a:t>
            </a:r>
            <a:r>
              <a:rPr sz="2800" dirty="0">
                <a:latin typeface="Liberation Sans"/>
                <a:cs typeface="Liberation Sans"/>
              </a:rPr>
              <a:t>crystal</a:t>
            </a:r>
            <a:endParaRPr sz="2800">
              <a:latin typeface="Liberation Sans"/>
              <a:cs typeface="Liberatio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5459" y="210819"/>
            <a:ext cx="7781290" cy="513080"/>
          </a:xfrm>
          <a:prstGeom prst="rect">
            <a:avLst/>
          </a:prstGeom>
        </p:spPr>
        <p:txBody>
          <a:bodyPr vert="horz" wrap="square" lIns="0" tIns="12700" rIns="0" bIns="0" rtlCol="0">
            <a:spAutoFit/>
          </a:bodyPr>
          <a:lstStyle/>
          <a:p>
            <a:pPr marL="12700">
              <a:lnSpc>
                <a:spcPct val="100000"/>
              </a:lnSpc>
              <a:spcBef>
                <a:spcPts val="100"/>
              </a:spcBef>
            </a:pPr>
            <a:r>
              <a:rPr sz="3200" b="1" spc="-5" dirty="0">
                <a:latin typeface="Liberation Sans"/>
                <a:cs typeface="Liberation Sans"/>
              </a:rPr>
              <a:t>Nicol Prism </a:t>
            </a:r>
            <a:r>
              <a:rPr sz="3200" b="1" dirty="0">
                <a:latin typeface="Liberation Sans"/>
                <a:cs typeface="Liberation Sans"/>
              </a:rPr>
              <a:t>: </a:t>
            </a:r>
            <a:r>
              <a:rPr sz="3200" dirty="0"/>
              <a:t>Based </a:t>
            </a:r>
            <a:r>
              <a:rPr sz="3200" spc="-5" dirty="0"/>
              <a:t>on </a:t>
            </a:r>
            <a:r>
              <a:rPr sz="3200" b="1" spc="-5" dirty="0">
                <a:latin typeface="Liberation Sans"/>
                <a:cs typeface="Liberation Sans"/>
              </a:rPr>
              <a:t>double</a:t>
            </a:r>
            <a:r>
              <a:rPr sz="3200" b="1" spc="35" dirty="0">
                <a:latin typeface="Liberation Sans"/>
                <a:cs typeface="Liberation Sans"/>
              </a:rPr>
              <a:t> </a:t>
            </a:r>
            <a:r>
              <a:rPr sz="3200" b="1" spc="-5" dirty="0">
                <a:latin typeface="Liberation Sans"/>
                <a:cs typeface="Liberation Sans"/>
              </a:rPr>
              <a:t>refraction</a:t>
            </a:r>
            <a:endParaRPr sz="3200">
              <a:latin typeface="Liberation Sans"/>
              <a:cs typeface="Liberation Sans"/>
            </a:endParaRPr>
          </a:p>
        </p:txBody>
      </p:sp>
      <p:sp>
        <p:nvSpPr>
          <p:cNvPr id="3" name="object 3"/>
          <p:cNvSpPr txBox="1"/>
          <p:nvPr/>
        </p:nvSpPr>
        <p:spPr>
          <a:xfrm>
            <a:off x="505459" y="885190"/>
            <a:ext cx="9126220" cy="4894580"/>
          </a:xfrm>
          <a:prstGeom prst="rect">
            <a:avLst/>
          </a:prstGeom>
        </p:spPr>
        <p:txBody>
          <a:bodyPr vert="horz" wrap="square" lIns="0" tIns="50165" rIns="0" bIns="0" rtlCol="0">
            <a:spAutoFit/>
          </a:bodyPr>
          <a:lstStyle/>
          <a:p>
            <a:pPr marL="12700" marR="6985">
              <a:lnSpc>
                <a:spcPts val="3130"/>
              </a:lnSpc>
              <a:spcBef>
                <a:spcPts val="395"/>
              </a:spcBef>
              <a:tabLst>
                <a:tab pos="1066165" algn="l"/>
                <a:tab pos="2200275" algn="l"/>
                <a:tab pos="2721610" algn="l"/>
                <a:tab pos="3380740" algn="l"/>
                <a:tab pos="4674235" algn="l"/>
                <a:tab pos="5966460" algn="l"/>
                <a:tab pos="7139940" algn="l"/>
                <a:tab pos="7660640" algn="l"/>
                <a:tab pos="8695690" algn="l"/>
              </a:tabLst>
            </a:pPr>
            <a:r>
              <a:rPr sz="2800" spc="-15" dirty="0">
                <a:latin typeface="Liberation Sans"/>
                <a:cs typeface="Liberation Sans"/>
              </a:rPr>
              <a:t>N</a:t>
            </a:r>
            <a:r>
              <a:rPr sz="2800" spc="5" dirty="0">
                <a:latin typeface="Liberation Sans"/>
                <a:cs typeface="Liberation Sans"/>
              </a:rPr>
              <a:t>i</a:t>
            </a:r>
            <a:r>
              <a:rPr sz="2800" dirty="0">
                <a:latin typeface="Liberation Sans"/>
                <a:cs typeface="Liberation Sans"/>
              </a:rPr>
              <a:t>col	</a:t>
            </a:r>
            <a:r>
              <a:rPr sz="2800" spc="-5" dirty="0">
                <a:latin typeface="Liberation Sans"/>
                <a:cs typeface="Liberation Sans"/>
              </a:rPr>
              <a:t>p</a:t>
            </a:r>
            <a:r>
              <a:rPr sz="2800" spc="5" dirty="0">
                <a:latin typeface="Liberation Sans"/>
                <a:cs typeface="Liberation Sans"/>
              </a:rPr>
              <a:t>r</a:t>
            </a:r>
            <a:r>
              <a:rPr sz="2800" spc="-5" dirty="0">
                <a:latin typeface="Liberation Sans"/>
                <a:cs typeface="Liberation Sans"/>
              </a:rPr>
              <a:t>i</a:t>
            </a:r>
            <a:r>
              <a:rPr sz="2800" dirty="0">
                <a:latin typeface="Liberation Sans"/>
                <a:cs typeface="Liberation Sans"/>
              </a:rPr>
              <a:t>sm	</a:t>
            </a:r>
            <a:r>
              <a:rPr sz="2800" spc="-5" dirty="0">
                <a:latin typeface="Liberation Sans"/>
                <a:cs typeface="Liberation Sans"/>
              </a:rPr>
              <a:t>i</a:t>
            </a:r>
            <a:r>
              <a:rPr sz="2800" dirty="0">
                <a:latin typeface="Liberation Sans"/>
                <a:cs typeface="Liberation Sans"/>
              </a:rPr>
              <a:t>s	</a:t>
            </a:r>
            <a:r>
              <a:rPr sz="2800" spc="-5" dirty="0">
                <a:latin typeface="Liberation Sans"/>
                <a:cs typeface="Liberation Sans"/>
              </a:rPr>
              <a:t>a</a:t>
            </a:r>
            <a:r>
              <a:rPr sz="2800" dirty="0">
                <a:latin typeface="Liberation Sans"/>
                <a:cs typeface="Liberation Sans"/>
              </a:rPr>
              <a:t>n	</a:t>
            </a:r>
            <a:r>
              <a:rPr sz="2800" spc="-5" dirty="0">
                <a:latin typeface="Liberation Sans"/>
                <a:cs typeface="Liberation Sans"/>
              </a:rPr>
              <a:t>op</a:t>
            </a:r>
            <a:r>
              <a:rPr sz="2800" dirty="0">
                <a:latin typeface="Liberation Sans"/>
                <a:cs typeface="Liberation Sans"/>
              </a:rPr>
              <a:t>t</a:t>
            </a:r>
            <a:r>
              <a:rPr sz="2800" spc="5" dirty="0">
                <a:latin typeface="Liberation Sans"/>
                <a:cs typeface="Liberation Sans"/>
              </a:rPr>
              <a:t>i</a:t>
            </a:r>
            <a:r>
              <a:rPr sz="2800" dirty="0">
                <a:latin typeface="Liberation Sans"/>
                <a:cs typeface="Liberation Sans"/>
              </a:rPr>
              <a:t>cal	</a:t>
            </a:r>
            <a:r>
              <a:rPr sz="2800" spc="-5" dirty="0">
                <a:latin typeface="Liberation Sans"/>
                <a:cs typeface="Liberation Sans"/>
              </a:rPr>
              <a:t>dev</a:t>
            </a:r>
            <a:r>
              <a:rPr sz="2800" spc="5" dirty="0">
                <a:latin typeface="Liberation Sans"/>
                <a:cs typeface="Liberation Sans"/>
              </a:rPr>
              <a:t>i</a:t>
            </a:r>
            <a:r>
              <a:rPr sz="2800" dirty="0">
                <a:latin typeface="Liberation Sans"/>
                <a:cs typeface="Liberation Sans"/>
              </a:rPr>
              <a:t>ce	</a:t>
            </a:r>
            <a:r>
              <a:rPr sz="2800" spc="-5" dirty="0">
                <a:latin typeface="Liberation Sans"/>
                <a:cs typeface="Liberation Sans"/>
              </a:rPr>
              <a:t>wh</a:t>
            </a:r>
            <a:r>
              <a:rPr sz="2800" spc="5" dirty="0">
                <a:latin typeface="Liberation Sans"/>
                <a:cs typeface="Liberation Sans"/>
              </a:rPr>
              <a:t>i</a:t>
            </a:r>
            <a:r>
              <a:rPr sz="2800" dirty="0">
                <a:latin typeface="Liberation Sans"/>
                <a:cs typeface="Liberation Sans"/>
              </a:rPr>
              <a:t>ch	</a:t>
            </a:r>
            <a:r>
              <a:rPr sz="2800" spc="5" dirty="0">
                <a:latin typeface="Liberation Sans"/>
                <a:cs typeface="Liberation Sans"/>
              </a:rPr>
              <a:t>i</a:t>
            </a:r>
            <a:r>
              <a:rPr sz="2800" dirty="0">
                <a:latin typeface="Liberation Sans"/>
                <a:cs typeface="Liberation Sans"/>
              </a:rPr>
              <a:t>s	</a:t>
            </a:r>
            <a:r>
              <a:rPr sz="2800" spc="-5" dirty="0">
                <a:latin typeface="Liberation Sans"/>
                <a:cs typeface="Liberation Sans"/>
              </a:rPr>
              <a:t>use</a:t>
            </a:r>
            <a:r>
              <a:rPr sz="2800" dirty="0">
                <a:latin typeface="Liberation Sans"/>
                <a:cs typeface="Liberation Sans"/>
              </a:rPr>
              <a:t>d	</a:t>
            </a:r>
            <a:r>
              <a:rPr sz="2800" spc="5" dirty="0">
                <a:latin typeface="Liberation Sans"/>
                <a:cs typeface="Liberation Sans"/>
              </a:rPr>
              <a:t>f</a:t>
            </a:r>
            <a:r>
              <a:rPr sz="2800" spc="-10" dirty="0">
                <a:latin typeface="Liberation Sans"/>
                <a:cs typeface="Liberation Sans"/>
              </a:rPr>
              <a:t>o</a:t>
            </a:r>
            <a:r>
              <a:rPr sz="2800" dirty="0">
                <a:latin typeface="Liberation Sans"/>
                <a:cs typeface="Liberation Sans"/>
              </a:rPr>
              <a:t>r  </a:t>
            </a:r>
            <a:r>
              <a:rPr sz="2800" spc="-5" dirty="0">
                <a:latin typeface="Liberation Sans"/>
                <a:cs typeface="Liberation Sans"/>
              </a:rPr>
              <a:t>producing and analyzing plane polarized light in</a:t>
            </a:r>
            <a:r>
              <a:rPr sz="2800" spc="55" dirty="0">
                <a:latin typeface="Liberation Sans"/>
                <a:cs typeface="Liberation Sans"/>
              </a:rPr>
              <a:t> </a:t>
            </a:r>
            <a:r>
              <a:rPr sz="2800" spc="-5" dirty="0">
                <a:latin typeface="Liberation Sans"/>
                <a:cs typeface="Liberation Sans"/>
              </a:rPr>
              <a:t>practice.</a:t>
            </a:r>
            <a:endParaRPr sz="2800">
              <a:latin typeface="Liberation Sans"/>
              <a:cs typeface="Liberation Sans"/>
            </a:endParaRPr>
          </a:p>
          <a:p>
            <a:pPr>
              <a:lnSpc>
                <a:spcPct val="100000"/>
              </a:lnSpc>
              <a:spcBef>
                <a:spcPts val="15"/>
              </a:spcBef>
            </a:pPr>
            <a:endParaRPr sz="2700">
              <a:latin typeface="Liberation Sans"/>
              <a:cs typeface="Liberation Sans"/>
            </a:endParaRPr>
          </a:p>
          <a:p>
            <a:pPr marL="12700" marR="9525">
              <a:lnSpc>
                <a:spcPts val="3140"/>
              </a:lnSpc>
            </a:pPr>
            <a:r>
              <a:rPr sz="2800" spc="-5" dirty="0">
                <a:latin typeface="Liberation Sans"/>
                <a:cs typeface="Liberation Sans"/>
              </a:rPr>
              <a:t>Calcite </a:t>
            </a:r>
            <a:r>
              <a:rPr sz="2800" dirty="0">
                <a:latin typeface="Liberation Sans"/>
                <a:cs typeface="Liberation Sans"/>
              </a:rPr>
              <a:t>crystal is cut </a:t>
            </a:r>
            <a:r>
              <a:rPr sz="2800" spc="-5" dirty="0">
                <a:latin typeface="Liberation Sans"/>
                <a:cs typeface="Liberation Sans"/>
              </a:rPr>
              <a:t>along </a:t>
            </a:r>
            <a:r>
              <a:rPr sz="2800" dirty="0">
                <a:latin typeface="Liberation Sans"/>
                <a:cs typeface="Liberation Sans"/>
              </a:rPr>
              <a:t>a </a:t>
            </a:r>
            <a:r>
              <a:rPr sz="2800" spc="-5" dirty="0">
                <a:latin typeface="Liberation Sans"/>
                <a:cs typeface="Liberation Sans"/>
              </a:rPr>
              <a:t>diagonal and cemented back  together </a:t>
            </a:r>
            <a:r>
              <a:rPr sz="2800" dirty="0">
                <a:latin typeface="Liberation Sans"/>
                <a:cs typeface="Liberation Sans"/>
              </a:rPr>
              <a:t>with </a:t>
            </a:r>
            <a:r>
              <a:rPr sz="2800" spc="-5" dirty="0">
                <a:latin typeface="Liberation Sans"/>
                <a:cs typeface="Liberation Sans"/>
              </a:rPr>
              <a:t>special cement </a:t>
            </a:r>
            <a:r>
              <a:rPr sz="2800" dirty="0">
                <a:latin typeface="Liberation Sans"/>
                <a:cs typeface="Liberation Sans"/>
              </a:rPr>
              <a:t>called </a:t>
            </a:r>
            <a:r>
              <a:rPr sz="2800" b="1" spc="-5" dirty="0">
                <a:latin typeface="Liberation Sans"/>
                <a:cs typeface="Liberation Sans"/>
              </a:rPr>
              <a:t>Canada</a:t>
            </a:r>
            <a:r>
              <a:rPr sz="2800" b="1" spc="35" dirty="0">
                <a:latin typeface="Liberation Sans"/>
                <a:cs typeface="Liberation Sans"/>
              </a:rPr>
              <a:t> </a:t>
            </a:r>
            <a:r>
              <a:rPr sz="2800" b="1" spc="-5" dirty="0">
                <a:latin typeface="Liberation Sans"/>
                <a:cs typeface="Liberation Sans"/>
              </a:rPr>
              <a:t>balsam</a:t>
            </a:r>
            <a:r>
              <a:rPr sz="2800" spc="-5" dirty="0">
                <a:latin typeface="Liberation Sans"/>
                <a:cs typeface="Liberation Sans"/>
              </a:rPr>
              <a:t>.</a:t>
            </a:r>
            <a:endParaRPr sz="2800">
              <a:latin typeface="Liberation Sans"/>
              <a:cs typeface="Liberation Sans"/>
            </a:endParaRPr>
          </a:p>
          <a:p>
            <a:pPr>
              <a:lnSpc>
                <a:spcPct val="100000"/>
              </a:lnSpc>
              <a:spcBef>
                <a:spcPts val="30"/>
              </a:spcBef>
            </a:pPr>
            <a:endParaRPr sz="2700">
              <a:latin typeface="Liberation Sans"/>
              <a:cs typeface="Liberation Sans"/>
            </a:endParaRPr>
          </a:p>
          <a:p>
            <a:pPr marL="12700">
              <a:lnSpc>
                <a:spcPts val="2870"/>
              </a:lnSpc>
              <a:tabLst>
                <a:tab pos="429895" algn="l"/>
                <a:tab pos="3921125" algn="l"/>
              </a:tabLst>
            </a:pPr>
            <a:r>
              <a:rPr sz="2800" spc="-5" dirty="0">
                <a:latin typeface="Symbol"/>
                <a:cs typeface="Symbol"/>
              </a:rPr>
              <a:t></a:t>
            </a:r>
            <a:r>
              <a:rPr sz="2800" spc="-5" dirty="0">
                <a:latin typeface="Times New Roman"/>
                <a:cs typeface="Times New Roman"/>
              </a:rPr>
              <a:t>	</a:t>
            </a:r>
            <a:r>
              <a:rPr sz="2800" dirty="0">
                <a:latin typeface="Liberation Sans"/>
                <a:cs typeface="Liberation Sans"/>
              </a:rPr>
              <a:t>=</a:t>
            </a:r>
            <a:r>
              <a:rPr sz="2800" spc="-10" dirty="0">
                <a:latin typeface="Liberation Sans"/>
                <a:cs typeface="Liberation Sans"/>
              </a:rPr>
              <a:t> </a:t>
            </a:r>
            <a:r>
              <a:rPr sz="2800" spc="-5" dirty="0">
                <a:latin typeface="Liberation Sans"/>
                <a:cs typeface="Liberation Sans"/>
              </a:rPr>
              <a:t>1.65836,</a:t>
            </a:r>
            <a:r>
              <a:rPr sz="2800" spc="30" dirty="0">
                <a:latin typeface="Liberation Sans"/>
                <a:cs typeface="Liberation Sans"/>
              </a:rPr>
              <a:t> </a:t>
            </a:r>
            <a:r>
              <a:rPr sz="2800" spc="-5" dirty="0">
                <a:latin typeface="Symbol"/>
                <a:cs typeface="Symbol"/>
              </a:rPr>
              <a:t></a:t>
            </a:r>
            <a:r>
              <a:rPr sz="2800" spc="-5" dirty="0">
                <a:latin typeface="Times New Roman"/>
                <a:cs typeface="Times New Roman"/>
              </a:rPr>
              <a:t>	</a:t>
            </a:r>
            <a:r>
              <a:rPr sz="2800" dirty="0">
                <a:latin typeface="Liberation Sans"/>
                <a:cs typeface="Liberation Sans"/>
              </a:rPr>
              <a:t>= </a:t>
            </a:r>
            <a:r>
              <a:rPr sz="2800" spc="-5" dirty="0">
                <a:latin typeface="Liberation Sans"/>
                <a:cs typeface="Liberation Sans"/>
              </a:rPr>
              <a:t>1.55, </a:t>
            </a:r>
            <a:r>
              <a:rPr sz="2800" spc="-5" dirty="0">
                <a:latin typeface="Symbol"/>
                <a:cs typeface="Symbol"/>
              </a:rPr>
              <a:t></a:t>
            </a:r>
            <a:r>
              <a:rPr sz="2800" spc="-5" dirty="0">
                <a:latin typeface="Times New Roman"/>
                <a:cs typeface="Times New Roman"/>
              </a:rPr>
              <a:t> </a:t>
            </a:r>
            <a:r>
              <a:rPr sz="2800" dirty="0">
                <a:latin typeface="Liberation Sans"/>
                <a:cs typeface="Liberation Sans"/>
              </a:rPr>
              <a:t>=</a:t>
            </a:r>
            <a:r>
              <a:rPr sz="2800" spc="200" dirty="0">
                <a:latin typeface="Liberation Sans"/>
                <a:cs typeface="Liberation Sans"/>
              </a:rPr>
              <a:t> </a:t>
            </a:r>
            <a:r>
              <a:rPr sz="2800" spc="-5" dirty="0">
                <a:latin typeface="Liberation Sans"/>
                <a:cs typeface="Liberation Sans"/>
              </a:rPr>
              <a:t>1.48641</a:t>
            </a:r>
            <a:endParaRPr sz="2800">
              <a:latin typeface="Liberation Sans"/>
              <a:cs typeface="Liberation Sans"/>
            </a:endParaRPr>
          </a:p>
          <a:p>
            <a:pPr marL="217170">
              <a:lnSpc>
                <a:spcPts val="1430"/>
              </a:lnSpc>
              <a:tabLst>
                <a:tab pos="2426335" algn="l"/>
                <a:tab pos="5323205" algn="l"/>
              </a:tabLst>
            </a:pPr>
            <a:r>
              <a:rPr sz="1600" spc="10" dirty="0">
                <a:latin typeface="Liberation Sans"/>
                <a:cs typeface="Liberation Sans"/>
              </a:rPr>
              <a:t>o	canada</a:t>
            </a:r>
            <a:r>
              <a:rPr sz="1600" spc="15" dirty="0">
                <a:latin typeface="Liberation Sans"/>
                <a:cs typeface="Liberation Sans"/>
              </a:rPr>
              <a:t> </a:t>
            </a:r>
            <a:r>
              <a:rPr sz="1600" spc="5" dirty="0">
                <a:latin typeface="Liberation Sans"/>
                <a:cs typeface="Liberation Sans"/>
              </a:rPr>
              <a:t>balsam	</a:t>
            </a:r>
            <a:r>
              <a:rPr sz="1600" spc="10" dirty="0">
                <a:latin typeface="Liberation Sans"/>
                <a:cs typeface="Liberation Sans"/>
              </a:rPr>
              <a:t>e</a:t>
            </a:r>
            <a:endParaRPr sz="1600">
              <a:latin typeface="Liberation Sans"/>
              <a:cs typeface="Liberation Sans"/>
            </a:endParaRPr>
          </a:p>
          <a:p>
            <a:pPr>
              <a:lnSpc>
                <a:spcPct val="100000"/>
              </a:lnSpc>
            </a:pPr>
            <a:endParaRPr sz="1800">
              <a:latin typeface="Liberation Sans"/>
              <a:cs typeface="Liberation Sans"/>
            </a:endParaRPr>
          </a:p>
          <a:p>
            <a:pPr marL="12700">
              <a:lnSpc>
                <a:spcPts val="2865"/>
              </a:lnSpc>
              <a:spcBef>
                <a:spcPts val="1120"/>
              </a:spcBef>
              <a:tabLst>
                <a:tab pos="3792854" algn="l"/>
              </a:tabLst>
            </a:pPr>
            <a:r>
              <a:rPr sz="2800" b="1" spc="-5" dirty="0">
                <a:solidFill>
                  <a:srgbClr val="7F0000"/>
                </a:solidFill>
                <a:latin typeface="Liberation Sans"/>
                <a:cs typeface="Liberation Sans"/>
              </a:rPr>
              <a:t>Birefringence </a:t>
            </a:r>
            <a:r>
              <a:rPr sz="2800" spc="-5" dirty="0">
                <a:solidFill>
                  <a:srgbClr val="7F0000"/>
                </a:solidFill>
                <a:latin typeface="Liberation Sans"/>
                <a:cs typeface="Liberation Sans"/>
              </a:rPr>
              <a:t>(B)</a:t>
            </a:r>
            <a:r>
              <a:rPr sz="2800" spc="35" dirty="0">
                <a:solidFill>
                  <a:srgbClr val="7F0000"/>
                </a:solidFill>
                <a:latin typeface="Liberation Sans"/>
                <a:cs typeface="Liberation Sans"/>
              </a:rPr>
              <a:t> </a:t>
            </a:r>
            <a:r>
              <a:rPr sz="2800" dirty="0">
                <a:solidFill>
                  <a:srgbClr val="7F0000"/>
                </a:solidFill>
                <a:latin typeface="Liberation Sans"/>
                <a:cs typeface="Liberation Sans"/>
              </a:rPr>
              <a:t>=</a:t>
            </a:r>
            <a:r>
              <a:rPr sz="2800" spc="-10" dirty="0">
                <a:solidFill>
                  <a:srgbClr val="7F0000"/>
                </a:solidFill>
                <a:latin typeface="Liberation Sans"/>
                <a:cs typeface="Liberation Sans"/>
              </a:rPr>
              <a:t> </a:t>
            </a:r>
            <a:r>
              <a:rPr sz="2800" dirty="0">
                <a:solidFill>
                  <a:srgbClr val="7F0000"/>
                </a:solidFill>
                <a:latin typeface="Liberation Sans"/>
                <a:cs typeface="Liberation Sans"/>
              </a:rPr>
              <a:t>|</a:t>
            </a:r>
            <a:r>
              <a:rPr sz="2800" dirty="0">
                <a:solidFill>
                  <a:srgbClr val="7F0000"/>
                </a:solidFill>
                <a:latin typeface="Symbol"/>
                <a:cs typeface="Symbol"/>
              </a:rPr>
              <a:t></a:t>
            </a:r>
            <a:r>
              <a:rPr sz="2800" dirty="0">
                <a:solidFill>
                  <a:srgbClr val="7F0000"/>
                </a:solidFill>
                <a:latin typeface="Times New Roman"/>
                <a:cs typeface="Times New Roman"/>
              </a:rPr>
              <a:t>	</a:t>
            </a:r>
            <a:r>
              <a:rPr sz="2800" dirty="0">
                <a:solidFill>
                  <a:srgbClr val="7F0000"/>
                </a:solidFill>
                <a:latin typeface="Liberation Sans"/>
                <a:cs typeface="Liberation Sans"/>
              </a:rPr>
              <a:t>- </a:t>
            </a:r>
            <a:r>
              <a:rPr sz="2800" spc="-5" dirty="0">
                <a:solidFill>
                  <a:srgbClr val="7F0000"/>
                </a:solidFill>
                <a:latin typeface="Symbol"/>
                <a:cs typeface="Symbol"/>
              </a:rPr>
              <a:t></a:t>
            </a:r>
            <a:r>
              <a:rPr sz="2800" spc="200" dirty="0">
                <a:solidFill>
                  <a:srgbClr val="7F0000"/>
                </a:solidFill>
                <a:latin typeface="Times New Roman"/>
                <a:cs typeface="Times New Roman"/>
              </a:rPr>
              <a:t> </a:t>
            </a:r>
            <a:r>
              <a:rPr sz="2800" dirty="0">
                <a:solidFill>
                  <a:srgbClr val="7F0000"/>
                </a:solidFill>
                <a:latin typeface="Liberation Sans"/>
                <a:cs typeface="Liberation Sans"/>
              </a:rPr>
              <a:t>|</a:t>
            </a:r>
            <a:endParaRPr sz="2800">
              <a:latin typeface="Liberation Sans"/>
              <a:cs typeface="Liberation Sans"/>
            </a:endParaRPr>
          </a:p>
          <a:p>
            <a:pPr marR="1207135" algn="ctr">
              <a:lnSpc>
                <a:spcPts val="1425"/>
              </a:lnSpc>
              <a:tabLst>
                <a:tab pos="635635" algn="l"/>
              </a:tabLst>
            </a:pPr>
            <a:r>
              <a:rPr sz="1600" spc="10" dirty="0">
                <a:solidFill>
                  <a:srgbClr val="7F0000"/>
                </a:solidFill>
                <a:latin typeface="Liberation Sans"/>
                <a:cs typeface="Liberation Sans"/>
              </a:rPr>
              <a:t>e	o</a:t>
            </a:r>
            <a:endParaRPr sz="1600">
              <a:latin typeface="Liberation Sans"/>
              <a:cs typeface="Liberation Sans"/>
            </a:endParaRPr>
          </a:p>
          <a:p>
            <a:pPr marL="12700">
              <a:lnSpc>
                <a:spcPts val="2865"/>
              </a:lnSpc>
              <a:spcBef>
                <a:spcPts val="60"/>
              </a:spcBef>
              <a:tabLst>
                <a:tab pos="1183005" algn="l"/>
                <a:tab pos="1602105" algn="l"/>
                <a:tab pos="2717165" algn="l"/>
              </a:tabLst>
            </a:pPr>
            <a:r>
              <a:rPr sz="2800" spc="-5" dirty="0">
                <a:solidFill>
                  <a:srgbClr val="7F0000"/>
                </a:solidFill>
                <a:latin typeface="Liberation Sans"/>
                <a:cs typeface="Liberation Sans"/>
              </a:rPr>
              <a:t>where	</a:t>
            </a:r>
            <a:r>
              <a:rPr sz="2800" spc="-5" dirty="0">
                <a:solidFill>
                  <a:srgbClr val="7F0000"/>
                </a:solidFill>
                <a:latin typeface="Symbol"/>
                <a:cs typeface="Symbol"/>
              </a:rPr>
              <a:t></a:t>
            </a:r>
            <a:r>
              <a:rPr sz="2800" spc="-5" dirty="0">
                <a:solidFill>
                  <a:srgbClr val="7F0000"/>
                </a:solidFill>
                <a:latin typeface="Times New Roman"/>
                <a:cs typeface="Times New Roman"/>
              </a:rPr>
              <a:t>	</a:t>
            </a:r>
            <a:r>
              <a:rPr sz="2800" spc="-5" dirty="0">
                <a:solidFill>
                  <a:srgbClr val="7F0000"/>
                </a:solidFill>
                <a:latin typeface="Liberation Sans"/>
                <a:cs typeface="Liberation Sans"/>
              </a:rPr>
              <a:t>and</a:t>
            </a:r>
            <a:r>
              <a:rPr sz="2800" spc="35" dirty="0">
                <a:solidFill>
                  <a:srgbClr val="7F0000"/>
                </a:solidFill>
                <a:latin typeface="Liberation Sans"/>
                <a:cs typeface="Liberation Sans"/>
              </a:rPr>
              <a:t> </a:t>
            </a:r>
            <a:r>
              <a:rPr sz="2800" spc="-5" dirty="0">
                <a:solidFill>
                  <a:srgbClr val="7F0000"/>
                </a:solidFill>
                <a:latin typeface="Symbol"/>
                <a:cs typeface="Symbol"/>
              </a:rPr>
              <a:t></a:t>
            </a:r>
            <a:r>
              <a:rPr sz="2800" spc="-5" dirty="0">
                <a:solidFill>
                  <a:srgbClr val="7F0000"/>
                </a:solidFill>
                <a:latin typeface="Times New Roman"/>
                <a:cs typeface="Times New Roman"/>
              </a:rPr>
              <a:t>	</a:t>
            </a:r>
            <a:r>
              <a:rPr sz="2800" dirty="0">
                <a:solidFill>
                  <a:srgbClr val="7F0000"/>
                </a:solidFill>
                <a:latin typeface="Liberation Sans"/>
                <a:cs typeface="Liberation Sans"/>
              </a:rPr>
              <a:t>are </a:t>
            </a:r>
            <a:r>
              <a:rPr sz="2800" spc="-5" dirty="0">
                <a:solidFill>
                  <a:srgbClr val="7F0000"/>
                </a:solidFill>
                <a:latin typeface="Liberation Sans"/>
                <a:cs typeface="Liberation Sans"/>
              </a:rPr>
              <a:t>the </a:t>
            </a:r>
            <a:r>
              <a:rPr sz="2800" dirty="0">
                <a:solidFill>
                  <a:srgbClr val="7F0000"/>
                </a:solidFill>
                <a:latin typeface="Liberation Sans"/>
                <a:cs typeface="Liberation Sans"/>
              </a:rPr>
              <a:t>refractive </a:t>
            </a:r>
            <a:r>
              <a:rPr sz="2800" spc="-5" dirty="0">
                <a:solidFill>
                  <a:srgbClr val="7F0000"/>
                </a:solidFill>
                <a:latin typeface="Liberation Sans"/>
                <a:cs typeface="Liberation Sans"/>
              </a:rPr>
              <a:t>indices experienced</a:t>
            </a:r>
            <a:r>
              <a:rPr sz="2800" spc="5" dirty="0">
                <a:solidFill>
                  <a:srgbClr val="7F0000"/>
                </a:solidFill>
                <a:latin typeface="Liberation Sans"/>
                <a:cs typeface="Liberation Sans"/>
              </a:rPr>
              <a:t> by</a:t>
            </a:r>
            <a:endParaRPr sz="2800">
              <a:latin typeface="Liberation Sans"/>
              <a:cs typeface="Liberation Sans"/>
            </a:endParaRPr>
          </a:p>
          <a:p>
            <a:pPr marL="1388110">
              <a:lnSpc>
                <a:spcPts val="1305"/>
              </a:lnSpc>
              <a:tabLst>
                <a:tab pos="2501265" algn="l"/>
              </a:tabLst>
            </a:pPr>
            <a:r>
              <a:rPr sz="1600" spc="10" dirty="0">
                <a:solidFill>
                  <a:srgbClr val="7F0000"/>
                </a:solidFill>
                <a:latin typeface="Liberation Sans"/>
                <a:cs typeface="Liberation Sans"/>
              </a:rPr>
              <a:t>e	o</a:t>
            </a:r>
            <a:endParaRPr sz="1600">
              <a:latin typeface="Liberation Sans"/>
              <a:cs typeface="Liberation Sans"/>
            </a:endParaRPr>
          </a:p>
          <a:p>
            <a:pPr marL="12700">
              <a:lnSpc>
                <a:spcPts val="3240"/>
              </a:lnSpc>
            </a:pPr>
            <a:r>
              <a:rPr sz="2800" spc="-5" dirty="0">
                <a:solidFill>
                  <a:srgbClr val="7F0000"/>
                </a:solidFill>
                <a:latin typeface="Liberation Sans"/>
                <a:cs typeface="Liberation Sans"/>
              </a:rPr>
              <a:t>the extraordinary and ordinary </a:t>
            </a:r>
            <a:r>
              <a:rPr sz="2800" dirty="0">
                <a:solidFill>
                  <a:srgbClr val="7F0000"/>
                </a:solidFill>
                <a:latin typeface="Liberation Sans"/>
                <a:cs typeface="Liberation Sans"/>
              </a:rPr>
              <a:t>rays,</a:t>
            </a:r>
            <a:r>
              <a:rPr sz="2800" spc="20" dirty="0">
                <a:solidFill>
                  <a:srgbClr val="7F0000"/>
                </a:solidFill>
                <a:latin typeface="Liberation Sans"/>
                <a:cs typeface="Liberation Sans"/>
              </a:rPr>
              <a:t> </a:t>
            </a:r>
            <a:r>
              <a:rPr sz="2800" spc="-20" dirty="0">
                <a:solidFill>
                  <a:srgbClr val="7F0000"/>
                </a:solidFill>
                <a:latin typeface="Liberation Sans"/>
                <a:cs typeface="Liberation Sans"/>
              </a:rPr>
              <a:t>respectively.</a:t>
            </a:r>
            <a:endParaRPr sz="2800">
              <a:latin typeface="Liberation Sans"/>
              <a:cs typeface="Liberation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115901" y="502919"/>
            <a:ext cx="7993412" cy="547243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652780" y="6046470"/>
            <a:ext cx="9055100" cy="1247140"/>
          </a:xfrm>
          <a:prstGeom prst="rect">
            <a:avLst/>
          </a:prstGeom>
        </p:spPr>
        <p:txBody>
          <a:bodyPr vert="horz" wrap="square" lIns="0" tIns="50165" rIns="0" bIns="0" rtlCol="0">
            <a:spAutoFit/>
          </a:bodyPr>
          <a:lstStyle/>
          <a:p>
            <a:pPr marL="12700" marR="5080">
              <a:lnSpc>
                <a:spcPts val="3130"/>
              </a:lnSpc>
              <a:spcBef>
                <a:spcPts val="395"/>
              </a:spcBef>
            </a:pPr>
            <a:r>
              <a:rPr sz="2800" dirty="0">
                <a:latin typeface="Liberation Sans"/>
                <a:cs typeface="Liberation Sans"/>
              </a:rPr>
              <a:t>Its </a:t>
            </a:r>
            <a:r>
              <a:rPr sz="2800" spc="-5" dirty="0">
                <a:latin typeface="Liberation Sans"/>
                <a:cs typeface="Liberation Sans"/>
              </a:rPr>
              <a:t>end faces PQ and RS </a:t>
            </a:r>
            <a:r>
              <a:rPr sz="2800" dirty="0">
                <a:latin typeface="Liberation Sans"/>
                <a:cs typeface="Liberation Sans"/>
              </a:rPr>
              <a:t>are cut </a:t>
            </a:r>
            <a:r>
              <a:rPr sz="2800" spc="-5" dirty="0">
                <a:latin typeface="Liberation Sans"/>
                <a:cs typeface="Liberation Sans"/>
              </a:rPr>
              <a:t>such that the angles </a:t>
            </a:r>
            <a:r>
              <a:rPr sz="2800" dirty="0">
                <a:latin typeface="Liberation Sans"/>
                <a:cs typeface="Liberation Sans"/>
              </a:rPr>
              <a:t>in  the </a:t>
            </a:r>
            <a:r>
              <a:rPr sz="2800" spc="-5" dirty="0">
                <a:latin typeface="Liberation Sans"/>
                <a:cs typeface="Liberation Sans"/>
              </a:rPr>
              <a:t>principal section become 68° </a:t>
            </a:r>
            <a:r>
              <a:rPr sz="2800" dirty="0">
                <a:latin typeface="Liberation Sans"/>
                <a:cs typeface="Liberation Sans"/>
              </a:rPr>
              <a:t>and </a:t>
            </a:r>
            <a:r>
              <a:rPr sz="2800" spc="-5" dirty="0">
                <a:latin typeface="Liberation Sans"/>
                <a:cs typeface="Liberation Sans"/>
              </a:rPr>
              <a:t>112° </a:t>
            </a:r>
            <a:r>
              <a:rPr sz="2800" dirty="0">
                <a:latin typeface="Liberation Sans"/>
                <a:cs typeface="Liberation Sans"/>
              </a:rPr>
              <a:t>in </a:t>
            </a:r>
            <a:r>
              <a:rPr sz="2800" spc="-5" dirty="0">
                <a:latin typeface="Liberation Sans"/>
                <a:cs typeface="Liberation Sans"/>
              </a:rPr>
              <a:t>place </a:t>
            </a:r>
            <a:r>
              <a:rPr sz="2800" spc="5" dirty="0">
                <a:latin typeface="Liberation Sans"/>
                <a:cs typeface="Liberation Sans"/>
              </a:rPr>
              <a:t>of </a:t>
            </a:r>
            <a:r>
              <a:rPr sz="2800" dirty="0">
                <a:latin typeface="Liberation Sans"/>
                <a:cs typeface="Liberation Sans"/>
              </a:rPr>
              <a:t>71°  and </a:t>
            </a:r>
            <a:r>
              <a:rPr sz="2800" spc="-5" dirty="0">
                <a:latin typeface="Liberation Sans"/>
                <a:cs typeface="Liberation Sans"/>
              </a:rPr>
              <a:t>109° </a:t>
            </a:r>
            <a:r>
              <a:rPr sz="2800" dirty="0">
                <a:latin typeface="Liberation Sans"/>
                <a:cs typeface="Liberation Sans"/>
              </a:rPr>
              <a:t>( </a:t>
            </a:r>
            <a:r>
              <a:rPr sz="2800" spc="-5" dirty="0">
                <a:latin typeface="Liberation Sans"/>
                <a:cs typeface="Liberation Sans"/>
              </a:rPr>
              <a:t>naturally </a:t>
            </a:r>
            <a:r>
              <a:rPr sz="2800" dirty="0">
                <a:latin typeface="Liberation Sans"/>
                <a:cs typeface="Liberation Sans"/>
              </a:rPr>
              <a:t>occurring</a:t>
            </a:r>
            <a:r>
              <a:rPr sz="2800" spc="-20" dirty="0">
                <a:latin typeface="Liberation Sans"/>
                <a:cs typeface="Liberation Sans"/>
              </a:rPr>
              <a:t> </a:t>
            </a:r>
            <a:r>
              <a:rPr sz="2800" spc="-5" dirty="0">
                <a:latin typeface="Liberation Sans"/>
                <a:cs typeface="Liberation Sans"/>
              </a:rPr>
              <a:t>crystal).</a:t>
            </a:r>
            <a:endParaRPr sz="2800">
              <a:latin typeface="Liberation Sans"/>
              <a:cs typeface="Liberation Sans"/>
            </a:endParaRPr>
          </a:p>
        </p:txBody>
      </p:sp>
      <p:sp>
        <p:nvSpPr>
          <p:cNvPr id="4" name="object 4"/>
          <p:cNvSpPr txBox="1"/>
          <p:nvPr/>
        </p:nvSpPr>
        <p:spPr>
          <a:xfrm>
            <a:off x="581659" y="4029709"/>
            <a:ext cx="4749800" cy="452120"/>
          </a:xfrm>
          <a:prstGeom prst="rect">
            <a:avLst/>
          </a:prstGeom>
        </p:spPr>
        <p:txBody>
          <a:bodyPr vert="horz" wrap="square" lIns="0" tIns="12700" rIns="0" bIns="0" rtlCol="0">
            <a:spAutoFit/>
          </a:bodyPr>
          <a:lstStyle/>
          <a:p>
            <a:pPr marL="12700">
              <a:lnSpc>
                <a:spcPct val="100000"/>
              </a:lnSpc>
              <a:spcBef>
                <a:spcPts val="100"/>
              </a:spcBef>
            </a:pPr>
            <a:r>
              <a:rPr sz="2800" spc="-5" dirty="0">
                <a:solidFill>
                  <a:srgbClr val="7F0000"/>
                </a:solidFill>
                <a:latin typeface="Liberation Sans"/>
                <a:cs typeface="Liberation Sans"/>
              </a:rPr>
              <a:t>Length three times of its</a:t>
            </a:r>
            <a:r>
              <a:rPr sz="2800" spc="-25" dirty="0">
                <a:solidFill>
                  <a:srgbClr val="7F0000"/>
                </a:solidFill>
                <a:latin typeface="Liberation Sans"/>
                <a:cs typeface="Liberation Sans"/>
              </a:rPr>
              <a:t> </a:t>
            </a:r>
            <a:r>
              <a:rPr sz="2800" spc="-5" dirty="0">
                <a:solidFill>
                  <a:srgbClr val="7F0000"/>
                </a:solidFill>
                <a:latin typeface="Liberation Sans"/>
                <a:cs typeface="Liberation Sans"/>
              </a:rPr>
              <a:t>width</a:t>
            </a:r>
            <a:endParaRPr sz="2800">
              <a:latin typeface="Liberation Sans"/>
              <a:cs typeface="Liberation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9269" y="275590"/>
            <a:ext cx="4734560" cy="513080"/>
          </a:xfrm>
          <a:prstGeom prst="rect">
            <a:avLst/>
          </a:prstGeom>
        </p:spPr>
        <p:txBody>
          <a:bodyPr vert="horz" wrap="square" lIns="0" tIns="12700" rIns="0" bIns="0" rtlCol="0">
            <a:spAutoFit/>
          </a:bodyPr>
          <a:lstStyle/>
          <a:p>
            <a:pPr marL="12700">
              <a:lnSpc>
                <a:spcPct val="100000"/>
              </a:lnSpc>
              <a:spcBef>
                <a:spcPts val="100"/>
              </a:spcBef>
            </a:pPr>
            <a:r>
              <a:rPr sz="3200" b="1" spc="-10" dirty="0">
                <a:latin typeface="Liberation Sans"/>
                <a:cs typeface="Liberation Sans"/>
              </a:rPr>
              <a:t>Working </a:t>
            </a:r>
            <a:r>
              <a:rPr sz="3200" b="1" dirty="0">
                <a:latin typeface="Liberation Sans"/>
                <a:cs typeface="Liberation Sans"/>
              </a:rPr>
              <a:t>of </a:t>
            </a:r>
            <a:r>
              <a:rPr sz="3200" b="1" spc="-5" dirty="0">
                <a:latin typeface="Liberation Sans"/>
                <a:cs typeface="Liberation Sans"/>
              </a:rPr>
              <a:t>Nicol Prism</a:t>
            </a:r>
            <a:r>
              <a:rPr sz="3200" b="1" spc="-100" dirty="0">
                <a:latin typeface="Liberation Sans"/>
                <a:cs typeface="Liberation Sans"/>
              </a:rPr>
              <a:t> </a:t>
            </a:r>
            <a:r>
              <a:rPr sz="3200" b="1" dirty="0">
                <a:latin typeface="Liberation Sans"/>
                <a:cs typeface="Liberation Sans"/>
              </a:rPr>
              <a:t>:</a:t>
            </a:r>
            <a:endParaRPr sz="3200">
              <a:latin typeface="Liberation Sans"/>
              <a:cs typeface="Liberation Sans"/>
            </a:endParaRPr>
          </a:p>
        </p:txBody>
      </p:sp>
      <p:sp>
        <p:nvSpPr>
          <p:cNvPr id="3" name="object 3"/>
          <p:cNvSpPr txBox="1"/>
          <p:nvPr/>
        </p:nvSpPr>
        <p:spPr>
          <a:xfrm>
            <a:off x="280670" y="1042670"/>
            <a:ext cx="9430385" cy="4461510"/>
          </a:xfrm>
          <a:prstGeom prst="rect">
            <a:avLst/>
          </a:prstGeom>
        </p:spPr>
        <p:txBody>
          <a:bodyPr vert="horz" wrap="square" lIns="0" tIns="50165" rIns="0" bIns="0" rtlCol="0">
            <a:spAutoFit/>
          </a:bodyPr>
          <a:lstStyle/>
          <a:p>
            <a:pPr marL="350520" marR="17780" indent="-109220">
              <a:lnSpc>
                <a:spcPts val="3130"/>
              </a:lnSpc>
              <a:spcBef>
                <a:spcPts val="395"/>
              </a:spcBef>
              <a:buSzPct val="80357"/>
              <a:buFont typeface="OpenSymbol"/>
              <a:buChar char="➢"/>
              <a:tabLst>
                <a:tab pos="567690" algn="l"/>
              </a:tabLst>
            </a:pPr>
            <a:r>
              <a:rPr sz="2800" spc="-5" dirty="0">
                <a:latin typeface="Liberation Sans"/>
                <a:cs typeface="Liberation Sans"/>
              </a:rPr>
              <a:t>When </a:t>
            </a:r>
            <a:r>
              <a:rPr sz="2800" dirty="0">
                <a:latin typeface="Liberation Sans"/>
                <a:cs typeface="Liberation Sans"/>
              </a:rPr>
              <a:t>a </a:t>
            </a:r>
            <a:r>
              <a:rPr sz="2800" spc="-5" dirty="0">
                <a:latin typeface="Liberation Sans"/>
                <a:cs typeface="Liberation Sans"/>
              </a:rPr>
              <a:t>beam of unpolarised light is incident on the face  P′Q, </a:t>
            </a:r>
            <a:r>
              <a:rPr sz="2800" dirty="0">
                <a:latin typeface="Liberation Sans"/>
                <a:cs typeface="Liberation Sans"/>
              </a:rPr>
              <a:t>it </a:t>
            </a:r>
            <a:r>
              <a:rPr sz="2800" spc="-5" dirty="0">
                <a:latin typeface="Liberation Sans"/>
                <a:cs typeface="Liberation Sans"/>
              </a:rPr>
              <a:t>gets </a:t>
            </a:r>
            <a:r>
              <a:rPr sz="2800" dirty="0">
                <a:latin typeface="Liberation Sans"/>
                <a:cs typeface="Liberation Sans"/>
              </a:rPr>
              <a:t>split into </a:t>
            </a:r>
            <a:r>
              <a:rPr sz="2800" spc="-5" dirty="0">
                <a:latin typeface="Liberation Sans"/>
                <a:cs typeface="Liberation Sans"/>
              </a:rPr>
              <a:t>O-ray and</a:t>
            </a:r>
            <a:r>
              <a:rPr sz="2800" spc="-20" dirty="0">
                <a:latin typeface="Liberation Sans"/>
                <a:cs typeface="Liberation Sans"/>
              </a:rPr>
              <a:t> </a:t>
            </a:r>
            <a:r>
              <a:rPr sz="2800" spc="-40" dirty="0">
                <a:latin typeface="Liberation Sans"/>
                <a:cs typeface="Liberation Sans"/>
              </a:rPr>
              <a:t>E-ray.</a:t>
            </a:r>
            <a:endParaRPr sz="2800">
              <a:latin typeface="Liberation Sans"/>
              <a:cs typeface="Liberation Sans"/>
            </a:endParaRPr>
          </a:p>
          <a:p>
            <a:pPr marL="241300" marR="170815" indent="-215900">
              <a:lnSpc>
                <a:spcPts val="3130"/>
              </a:lnSpc>
              <a:spcBef>
                <a:spcPts val="1700"/>
              </a:spcBef>
              <a:buSzPct val="80357"/>
              <a:buFont typeface="OpenSymbol"/>
              <a:buChar char="➢"/>
              <a:tabLst>
                <a:tab pos="350520" algn="l"/>
              </a:tabLst>
            </a:pPr>
            <a:r>
              <a:rPr sz="2800" spc="-5" dirty="0">
                <a:latin typeface="Liberation Sans"/>
                <a:cs typeface="Liberation Sans"/>
              </a:rPr>
              <a:t>These two </a:t>
            </a:r>
            <a:r>
              <a:rPr sz="2800" dirty="0">
                <a:latin typeface="Liberation Sans"/>
                <a:cs typeface="Liberation Sans"/>
              </a:rPr>
              <a:t>rays are </a:t>
            </a:r>
            <a:r>
              <a:rPr sz="2800" spc="-5" dirty="0">
                <a:latin typeface="Liberation Sans"/>
                <a:cs typeface="Liberation Sans"/>
              </a:rPr>
              <a:t>plane polarised rays, whose  vibrations </a:t>
            </a:r>
            <a:r>
              <a:rPr sz="2800" dirty="0">
                <a:latin typeface="Liberation Sans"/>
                <a:cs typeface="Liberation Sans"/>
              </a:rPr>
              <a:t>are </a:t>
            </a:r>
            <a:r>
              <a:rPr sz="2800" spc="-5" dirty="0">
                <a:latin typeface="Liberation Sans"/>
                <a:cs typeface="Liberation Sans"/>
              </a:rPr>
              <a:t>at right angles </a:t>
            </a:r>
            <a:r>
              <a:rPr sz="2800" dirty="0">
                <a:latin typeface="Liberation Sans"/>
                <a:cs typeface="Liberation Sans"/>
              </a:rPr>
              <a:t>to </a:t>
            </a:r>
            <a:r>
              <a:rPr sz="2800" spc="-5" dirty="0">
                <a:latin typeface="Liberation Sans"/>
                <a:cs typeface="Liberation Sans"/>
              </a:rPr>
              <a:t>each </a:t>
            </a:r>
            <a:r>
              <a:rPr sz="2800" spc="-30" dirty="0">
                <a:latin typeface="Liberation Sans"/>
                <a:cs typeface="Liberation Sans"/>
              </a:rPr>
              <a:t>other. </a:t>
            </a:r>
            <a:r>
              <a:rPr sz="2800" spc="-10" dirty="0">
                <a:latin typeface="Liberation Sans"/>
                <a:cs typeface="Liberation Sans"/>
              </a:rPr>
              <a:t>The </a:t>
            </a:r>
            <a:r>
              <a:rPr sz="2800" spc="-5" dirty="0">
                <a:latin typeface="Liberation Sans"/>
                <a:cs typeface="Liberation Sans"/>
              </a:rPr>
              <a:t>refractive  index of </a:t>
            </a:r>
            <a:r>
              <a:rPr sz="2800" spc="-10" dirty="0">
                <a:latin typeface="Liberation Sans"/>
                <a:cs typeface="Liberation Sans"/>
              </a:rPr>
              <a:t>Canada </a:t>
            </a:r>
            <a:r>
              <a:rPr sz="2800" dirty="0">
                <a:latin typeface="Liberation Sans"/>
                <a:cs typeface="Liberation Sans"/>
              </a:rPr>
              <a:t>balsam </a:t>
            </a:r>
            <a:r>
              <a:rPr sz="2800" spc="-5" dirty="0">
                <a:latin typeface="Liberation Sans"/>
                <a:cs typeface="Liberation Sans"/>
              </a:rPr>
              <a:t>cement being 1.55 </a:t>
            </a:r>
            <a:r>
              <a:rPr sz="2800" dirty="0">
                <a:latin typeface="Liberation Sans"/>
                <a:cs typeface="Liberation Sans"/>
              </a:rPr>
              <a:t>lies </a:t>
            </a:r>
            <a:r>
              <a:rPr sz="2800" spc="-10" dirty="0">
                <a:latin typeface="Liberation Sans"/>
                <a:cs typeface="Liberation Sans"/>
              </a:rPr>
              <a:t>between  </a:t>
            </a:r>
            <a:r>
              <a:rPr sz="2800" spc="-5" dirty="0">
                <a:latin typeface="Liberation Sans"/>
                <a:cs typeface="Liberation Sans"/>
              </a:rPr>
              <a:t>those of </a:t>
            </a:r>
            <a:r>
              <a:rPr sz="2800" dirty="0">
                <a:latin typeface="Liberation Sans"/>
                <a:cs typeface="Liberation Sans"/>
              </a:rPr>
              <a:t>ordinary </a:t>
            </a:r>
            <a:r>
              <a:rPr sz="2800" spc="-5" dirty="0">
                <a:latin typeface="Liberation Sans"/>
                <a:cs typeface="Liberation Sans"/>
              </a:rPr>
              <a:t>and extraordinary </a:t>
            </a:r>
            <a:r>
              <a:rPr sz="2800" spc="5" dirty="0">
                <a:latin typeface="Liberation Sans"/>
                <a:cs typeface="Liberation Sans"/>
              </a:rPr>
              <a:t>(1.65836 </a:t>
            </a:r>
            <a:r>
              <a:rPr sz="2800" spc="-5" dirty="0">
                <a:latin typeface="Liberation Sans"/>
                <a:cs typeface="Liberation Sans"/>
              </a:rPr>
              <a:t>and 1.4864,  respectively).</a:t>
            </a:r>
            <a:endParaRPr sz="2800">
              <a:latin typeface="Liberation Sans"/>
              <a:cs typeface="Liberation Sans"/>
            </a:endParaRPr>
          </a:p>
          <a:p>
            <a:pPr marL="241300" marR="354965" indent="-215900">
              <a:lnSpc>
                <a:spcPts val="3130"/>
              </a:lnSpc>
              <a:spcBef>
                <a:spcPts val="1700"/>
              </a:spcBef>
              <a:buSzPct val="80357"/>
              <a:buFont typeface="OpenSymbol"/>
              <a:buChar char="➢"/>
              <a:tabLst>
                <a:tab pos="350520" algn="l"/>
              </a:tabLst>
            </a:pPr>
            <a:r>
              <a:rPr sz="2800" spc="-5" dirty="0">
                <a:latin typeface="Liberation Sans"/>
                <a:cs typeface="Liberation Sans"/>
              </a:rPr>
              <a:t>Canada Balsam layer acts as an optically </a:t>
            </a:r>
            <a:r>
              <a:rPr sz="2800" dirty="0">
                <a:latin typeface="Liberation Sans"/>
                <a:cs typeface="Liberation Sans"/>
              </a:rPr>
              <a:t>rarer </a:t>
            </a:r>
            <a:r>
              <a:rPr sz="2800" spc="-5" dirty="0">
                <a:latin typeface="Liberation Sans"/>
                <a:cs typeface="Liberation Sans"/>
              </a:rPr>
              <a:t>medium  for the ordinary ray and it </a:t>
            </a:r>
            <a:r>
              <a:rPr sz="2800" dirty="0">
                <a:latin typeface="Liberation Sans"/>
                <a:cs typeface="Liberation Sans"/>
              </a:rPr>
              <a:t>acts </a:t>
            </a:r>
            <a:r>
              <a:rPr sz="2800" spc="-5" dirty="0">
                <a:latin typeface="Liberation Sans"/>
                <a:cs typeface="Liberation Sans"/>
              </a:rPr>
              <a:t>as an optically denser  medium for the extraordinary</a:t>
            </a:r>
            <a:r>
              <a:rPr sz="2800" spc="10" dirty="0">
                <a:latin typeface="Liberation Sans"/>
                <a:cs typeface="Liberation Sans"/>
              </a:rPr>
              <a:t> </a:t>
            </a:r>
            <a:r>
              <a:rPr sz="2800" spc="-60" dirty="0">
                <a:latin typeface="Liberation Sans"/>
                <a:cs typeface="Liberation Sans"/>
              </a:rPr>
              <a:t>ray.</a:t>
            </a:r>
            <a:endParaRPr sz="2800">
              <a:latin typeface="Liberation Sans"/>
              <a:cs typeface="Liberation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53059" y="466090"/>
            <a:ext cx="9106535" cy="3634740"/>
          </a:xfrm>
          <a:prstGeom prst="rect">
            <a:avLst/>
          </a:prstGeom>
        </p:spPr>
        <p:txBody>
          <a:bodyPr vert="horz" wrap="square" lIns="0" tIns="41275" rIns="0" bIns="0" rtlCol="0">
            <a:spAutoFit/>
          </a:bodyPr>
          <a:lstStyle/>
          <a:p>
            <a:pPr marL="240665" marR="17780" indent="-215900">
              <a:lnSpc>
                <a:spcPct val="93200"/>
              </a:lnSpc>
              <a:spcBef>
                <a:spcPts val="325"/>
              </a:spcBef>
              <a:buSzPct val="80357"/>
              <a:buFont typeface="OpenSymbol"/>
              <a:buChar char="➢"/>
              <a:tabLst>
                <a:tab pos="350520" algn="l"/>
              </a:tabLst>
            </a:pPr>
            <a:r>
              <a:rPr sz="2800" spc="-5" dirty="0">
                <a:latin typeface="Liberation Sans"/>
                <a:cs typeface="Liberation Sans"/>
              </a:rPr>
              <a:t>When ordinary </a:t>
            </a:r>
            <a:r>
              <a:rPr sz="2800" dirty="0">
                <a:latin typeface="Liberation Sans"/>
                <a:cs typeface="Liberation Sans"/>
              </a:rPr>
              <a:t>ray </a:t>
            </a:r>
            <a:r>
              <a:rPr sz="2800" spc="-5" dirty="0">
                <a:latin typeface="Liberation Sans"/>
                <a:cs typeface="Liberation Sans"/>
              </a:rPr>
              <a:t>of light travels in the </a:t>
            </a:r>
            <a:r>
              <a:rPr sz="2800" dirty="0">
                <a:latin typeface="Liberation Sans"/>
                <a:cs typeface="Liberation Sans"/>
              </a:rPr>
              <a:t>calcite crystal  </a:t>
            </a:r>
            <a:r>
              <a:rPr sz="2800" spc="-5" dirty="0">
                <a:latin typeface="Liberation Sans"/>
                <a:cs typeface="Liberation Sans"/>
              </a:rPr>
              <a:t>and enters the </a:t>
            </a:r>
            <a:r>
              <a:rPr sz="2800" spc="-10" dirty="0">
                <a:latin typeface="Liberation Sans"/>
                <a:cs typeface="Liberation Sans"/>
              </a:rPr>
              <a:t>Canada </a:t>
            </a:r>
            <a:r>
              <a:rPr sz="2800" spc="-5" dirty="0">
                <a:latin typeface="Liberation Sans"/>
                <a:cs typeface="Liberation Sans"/>
              </a:rPr>
              <a:t>balsam cement </a:t>
            </a:r>
            <a:r>
              <a:rPr sz="2800" spc="-30" dirty="0">
                <a:latin typeface="Liberation Sans"/>
                <a:cs typeface="Liberation Sans"/>
              </a:rPr>
              <a:t>layer, </a:t>
            </a:r>
            <a:r>
              <a:rPr sz="2800" spc="-5" dirty="0">
                <a:latin typeface="Liberation Sans"/>
                <a:cs typeface="Liberation Sans"/>
              </a:rPr>
              <a:t>it passes  from denser </a:t>
            </a:r>
            <a:r>
              <a:rPr sz="2800" dirty="0">
                <a:latin typeface="Liberation Sans"/>
                <a:cs typeface="Liberation Sans"/>
              </a:rPr>
              <a:t>to </a:t>
            </a:r>
            <a:r>
              <a:rPr sz="2800" spc="-5" dirty="0">
                <a:latin typeface="Liberation Sans"/>
                <a:cs typeface="Liberation Sans"/>
              </a:rPr>
              <a:t>rarer medium. </a:t>
            </a:r>
            <a:r>
              <a:rPr sz="2800" spc="-20" dirty="0">
                <a:latin typeface="Liberation Sans"/>
                <a:cs typeface="Liberation Sans"/>
              </a:rPr>
              <a:t>Moreover, </a:t>
            </a:r>
            <a:r>
              <a:rPr sz="2800" spc="-5" dirty="0">
                <a:latin typeface="Liberation Sans"/>
                <a:cs typeface="Liberation Sans"/>
              </a:rPr>
              <a:t>the angle of  incidence </a:t>
            </a:r>
            <a:r>
              <a:rPr sz="2800" dirty="0">
                <a:latin typeface="Liberation Sans"/>
                <a:cs typeface="Liberation Sans"/>
              </a:rPr>
              <a:t>is </a:t>
            </a:r>
            <a:r>
              <a:rPr sz="2800" spc="-5" dirty="0">
                <a:latin typeface="Liberation Sans"/>
                <a:cs typeface="Liberation Sans"/>
              </a:rPr>
              <a:t>greater than the critical angle, the incident  ray is totally internally reflected </a:t>
            </a:r>
            <a:r>
              <a:rPr sz="2800" dirty="0">
                <a:latin typeface="Liberation Sans"/>
                <a:cs typeface="Liberation Sans"/>
              </a:rPr>
              <a:t>from </a:t>
            </a:r>
            <a:r>
              <a:rPr sz="2800" spc="-5" dirty="0">
                <a:latin typeface="Liberation Sans"/>
                <a:cs typeface="Liberation Sans"/>
              </a:rPr>
              <a:t>the </a:t>
            </a:r>
            <a:r>
              <a:rPr sz="2800" dirty="0">
                <a:latin typeface="Liberation Sans"/>
                <a:cs typeface="Liberation Sans"/>
              </a:rPr>
              <a:t>crystal </a:t>
            </a:r>
            <a:r>
              <a:rPr sz="2800" spc="-5" dirty="0">
                <a:latin typeface="Liberation Sans"/>
                <a:cs typeface="Liberation Sans"/>
              </a:rPr>
              <a:t>and only  extraordinary ray is transmitted through the</a:t>
            </a:r>
            <a:r>
              <a:rPr sz="2800" spc="25" dirty="0">
                <a:latin typeface="Liberation Sans"/>
                <a:cs typeface="Liberation Sans"/>
              </a:rPr>
              <a:t> </a:t>
            </a:r>
            <a:r>
              <a:rPr sz="2800" spc="-5" dirty="0">
                <a:latin typeface="Liberation Sans"/>
                <a:cs typeface="Liberation Sans"/>
              </a:rPr>
              <a:t>prism.</a:t>
            </a:r>
            <a:endParaRPr sz="2800">
              <a:latin typeface="Liberation Sans"/>
              <a:cs typeface="Liberation Sans"/>
            </a:endParaRPr>
          </a:p>
          <a:p>
            <a:pPr>
              <a:lnSpc>
                <a:spcPct val="100000"/>
              </a:lnSpc>
              <a:spcBef>
                <a:spcPts val="45"/>
              </a:spcBef>
              <a:buFont typeface="OpenSymbol"/>
              <a:buChar char="➢"/>
            </a:pPr>
            <a:endParaRPr sz="2750">
              <a:latin typeface="Liberation Sans"/>
              <a:cs typeface="Liberation Sans"/>
            </a:endParaRPr>
          </a:p>
          <a:p>
            <a:pPr marL="240665" marR="148590" indent="-215900">
              <a:lnSpc>
                <a:spcPts val="3130"/>
              </a:lnSpc>
              <a:buSzPct val="80357"/>
              <a:buFont typeface="OpenSymbol"/>
              <a:buChar char="➢"/>
              <a:tabLst>
                <a:tab pos="350520" algn="l"/>
              </a:tabLst>
            </a:pPr>
            <a:r>
              <a:rPr sz="2800" spc="-5" dirty="0">
                <a:latin typeface="Liberation Sans"/>
                <a:cs typeface="Liberation Sans"/>
              </a:rPr>
              <a:t>Therefore, fully plane polarised wave </a:t>
            </a:r>
            <a:r>
              <a:rPr sz="2800" dirty="0">
                <a:latin typeface="Liberation Sans"/>
                <a:cs typeface="Liberation Sans"/>
              </a:rPr>
              <a:t>is </a:t>
            </a:r>
            <a:r>
              <a:rPr sz="2800" spc="-5" dirty="0">
                <a:latin typeface="Liberation Sans"/>
                <a:cs typeface="Liberation Sans"/>
              </a:rPr>
              <a:t>generated with  the help of Nicol prism.</a:t>
            </a:r>
            <a:endParaRPr sz="2800">
              <a:latin typeface="Liberation Sans"/>
              <a:cs typeface="Liberation Sans"/>
            </a:endParaRPr>
          </a:p>
        </p:txBody>
      </p:sp>
      <p:sp>
        <p:nvSpPr>
          <p:cNvPr id="3" name="object 3"/>
          <p:cNvSpPr/>
          <p:nvPr/>
        </p:nvSpPr>
        <p:spPr>
          <a:xfrm>
            <a:off x="2453409" y="4230370"/>
            <a:ext cx="4862945" cy="332613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32409" y="245110"/>
            <a:ext cx="9498965" cy="6269990"/>
          </a:xfrm>
          <a:prstGeom prst="rect">
            <a:avLst/>
          </a:prstGeom>
        </p:spPr>
        <p:txBody>
          <a:bodyPr vert="horz" wrap="square" lIns="0" tIns="198120" rIns="0" bIns="0" rtlCol="0">
            <a:spAutoFit/>
          </a:bodyPr>
          <a:lstStyle/>
          <a:p>
            <a:pPr marL="38100">
              <a:lnSpc>
                <a:spcPct val="100000"/>
              </a:lnSpc>
              <a:spcBef>
                <a:spcPts val="1560"/>
              </a:spcBef>
            </a:pPr>
            <a:r>
              <a:rPr sz="2800" b="1" spc="-5" dirty="0">
                <a:latin typeface="Liberation Sans"/>
                <a:cs typeface="Liberation Sans"/>
              </a:rPr>
              <a:t>Nicol Prism as </a:t>
            </a:r>
            <a:r>
              <a:rPr sz="2800" b="1" dirty="0">
                <a:latin typeface="Liberation Sans"/>
                <a:cs typeface="Liberation Sans"/>
              </a:rPr>
              <a:t>a </a:t>
            </a:r>
            <a:r>
              <a:rPr sz="2800" b="1" spc="-5" dirty="0">
                <a:latin typeface="Liberation Sans"/>
                <a:cs typeface="Liberation Sans"/>
              </a:rPr>
              <a:t>Polariser and an Analyser</a:t>
            </a:r>
            <a:r>
              <a:rPr sz="2800" b="1" spc="-140" dirty="0">
                <a:latin typeface="Liberation Sans"/>
                <a:cs typeface="Liberation Sans"/>
              </a:rPr>
              <a:t> </a:t>
            </a:r>
            <a:r>
              <a:rPr sz="2800" b="1" dirty="0">
                <a:latin typeface="Liberation Sans"/>
                <a:cs typeface="Liberation Sans"/>
              </a:rPr>
              <a:t>:</a:t>
            </a:r>
            <a:endParaRPr sz="2800">
              <a:latin typeface="Liberation Sans"/>
              <a:cs typeface="Liberation Sans"/>
            </a:endParaRPr>
          </a:p>
          <a:p>
            <a:pPr marL="363220" marR="150495" indent="-363220">
              <a:lnSpc>
                <a:spcPts val="3130"/>
              </a:lnSpc>
              <a:spcBef>
                <a:spcPts val="1755"/>
              </a:spcBef>
              <a:buSzPct val="80357"/>
              <a:buFont typeface="OpenSymbol"/>
              <a:buChar char="➢"/>
              <a:tabLst>
                <a:tab pos="363220" algn="l"/>
              </a:tabLst>
            </a:pPr>
            <a:r>
              <a:rPr sz="2800" dirty="0">
                <a:latin typeface="Liberation Sans"/>
                <a:cs typeface="Liberation Sans"/>
              </a:rPr>
              <a:t>In </a:t>
            </a:r>
            <a:r>
              <a:rPr sz="2800" spc="-5" dirty="0">
                <a:latin typeface="Liberation Sans"/>
                <a:cs typeface="Liberation Sans"/>
              </a:rPr>
              <a:t>order </a:t>
            </a:r>
            <a:r>
              <a:rPr sz="2800" dirty="0">
                <a:latin typeface="Liberation Sans"/>
                <a:cs typeface="Liberation Sans"/>
              </a:rPr>
              <a:t>to </a:t>
            </a:r>
            <a:r>
              <a:rPr sz="2800" spc="-5" dirty="0">
                <a:latin typeface="Liberation Sans"/>
                <a:cs typeface="Liberation Sans"/>
              </a:rPr>
              <a:t>produce and analyse the plane polarised light,  two </a:t>
            </a:r>
            <a:r>
              <a:rPr sz="2800" dirty="0">
                <a:latin typeface="Liberation Sans"/>
                <a:cs typeface="Liberation Sans"/>
              </a:rPr>
              <a:t>nicol </a:t>
            </a:r>
            <a:r>
              <a:rPr sz="2800" spc="-5" dirty="0">
                <a:latin typeface="Liberation Sans"/>
                <a:cs typeface="Liberation Sans"/>
              </a:rPr>
              <a:t>prisms </a:t>
            </a:r>
            <a:r>
              <a:rPr sz="2800" dirty="0">
                <a:latin typeface="Liberation Sans"/>
                <a:cs typeface="Liberation Sans"/>
              </a:rPr>
              <a:t>are</a:t>
            </a:r>
            <a:r>
              <a:rPr sz="2800" spc="-5" dirty="0">
                <a:latin typeface="Liberation Sans"/>
                <a:cs typeface="Liberation Sans"/>
              </a:rPr>
              <a:t> arranged.</a:t>
            </a:r>
            <a:endParaRPr sz="2800">
              <a:latin typeface="Liberation Sans"/>
              <a:cs typeface="Liberation Sans"/>
            </a:endParaRPr>
          </a:p>
          <a:p>
            <a:pPr marL="264160" marR="30480" indent="-226060">
              <a:lnSpc>
                <a:spcPct val="93300"/>
              </a:lnSpc>
              <a:spcBef>
                <a:spcPts val="1630"/>
              </a:spcBef>
              <a:buSzPct val="80357"/>
              <a:buFont typeface="OpenSymbol"/>
              <a:buChar char="➢"/>
              <a:tabLst>
                <a:tab pos="363220" algn="l"/>
              </a:tabLst>
            </a:pPr>
            <a:r>
              <a:rPr sz="2800" spc="-5" dirty="0">
                <a:latin typeface="Liberation Sans"/>
                <a:cs typeface="Liberation Sans"/>
              </a:rPr>
              <a:t>When </a:t>
            </a:r>
            <a:r>
              <a:rPr sz="2800" dirty="0">
                <a:latin typeface="Liberation Sans"/>
                <a:cs typeface="Liberation Sans"/>
              </a:rPr>
              <a:t>a </a:t>
            </a:r>
            <a:r>
              <a:rPr sz="2800" spc="-5" dirty="0">
                <a:latin typeface="Liberation Sans"/>
                <a:cs typeface="Liberation Sans"/>
              </a:rPr>
              <a:t>beam of unpolarised light is incident </a:t>
            </a:r>
            <a:r>
              <a:rPr sz="2800" spc="5" dirty="0">
                <a:latin typeface="Liberation Sans"/>
                <a:cs typeface="Liberation Sans"/>
              </a:rPr>
              <a:t>on </a:t>
            </a:r>
            <a:r>
              <a:rPr sz="2800" dirty="0">
                <a:latin typeface="Liberation Sans"/>
                <a:cs typeface="Liberation Sans"/>
              </a:rPr>
              <a:t>the nicol  </a:t>
            </a:r>
            <a:r>
              <a:rPr sz="2800" spc="-5" dirty="0">
                <a:latin typeface="Liberation Sans"/>
                <a:cs typeface="Liberation Sans"/>
              </a:rPr>
              <a:t>prism, emergent beam from the </a:t>
            </a:r>
            <a:r>
              <a:rPr sz="2800" dirty="0">
                <a:latin typeface="Liberation Sans"/>
                <a:cs typeface="Liberation Sans"/>
              </a:rPr>
              <a:t>prism is </a:t>
            </a:r>
            <a:r>
              <a:rPr sz="2800" spc="-5" dirty="0">
                <a:latin typeface="Liberation Sans"/>
                <a:cs typeface="Liberation Sans"/>
              </a:rPr>
              <a:t>obtained as plane  polarised, and which has </a:t>
            </a:r>
            <a:r>
              <a:rPr sz="2800" dirty="0">
                <a:latin typeface="Liberation Sans"/>
                <a:cs typeface="Liberation Sans"/>
              </a:rPr>
              <a:t>vibrations </a:t>
            </a:r>
            <a:r>
              <a:rPr sz="2800" spc="-5" dirty="0">
                <a:latin typeface="Liberation Sans"/>
                <a:cs typeface="Liberation Sans"/>
              </a:rPr>
              <a:t>parallel </a:t>
            </a:r>
            <a:r>
              <a:rPr sz="2800" dirty="0">
                <a:latin typeface="Liberation Sans"/>
                <a:cs typeface="Liberation Sans"/>
              </a:rPr>
              <a:t>to </a:t>
            </a:r>
            <a:r>
              <a:rPr sz="2800" spc="-5" dirty="0">
                <a:latin typeface="Liberation Sans"/>
                <a:cs typeface="Liberation Sans"/>
              </a:rPr>
              <a:t>the principal  Section.</a:t>
            </a:r>
            <a:endParaRPr sz="2800">
              <a:latin typeface="Liberation Sans"/>
              <a:cs typeface="Liberation Sans"/>
            </a:endParaRPr>
          </a:p>
          <a:p>
            <a:pPr marL="253365" marR="71120" indent="-215900">
              <a:lnSpc>
                <a:spcPct val="93200"/>
              </a:lnSpc>
              <a:spcBef>
                <a:spcPts val="1685"/>
              </a:spcBef>
              <a:buSzPct val="80357"/>
              <a:buFont typeface="OpenSymbol"/>
              <a:buChar char="➢"/>
              <a:tabLst>
                <a:tab pos="265430" algn="l"/>
              </a:tabLst>
            </a:pPr>
            <a:r>
              <a:rPr sz="2800" spc="-5" dirty="0">
                <a:latin typeface="Liberation Sans"/>
                <a:cs typeface="Liberation Sans"/>
              </a:rPr>
              <a:t>This </a:t>
            </a:r>
            <a:r>
              <a:rPr sz="2800" dirty="0">
                <a:latin typeface="Liberation Sans"/>
                <a:cs typeface="Liberation Sans"/>
              </a:rPr>
              <a:t>prism is therefore </a:t>
            </a:r>
            <a:r>
              <a:rPr sz="2800" spc="-5" dirty="0">
                <a:latin typeface="Liberation Sans"/>
                <a:cs typeface="Liberation Sans"/>
              </a:rPr>
              <a:t>known </a:t>
            </a:r>
            <a:r>
              <a:rPr sz="2800" spc="5" dirty="0">
                <a:latin typeface="Liberation Sans"/>
                <a:cs typeface="Liberation Sans"/>
              </a:rPr>
              <a:t>as </a:t>
            </a:r>
            <a:r>
              <a:rPr sz="2800" spc="-20" dirty="0">
                <a:latin typeface="Liberation Sans"/>
                <a:cs typeface="Liberation Sans"/>
              </a:rPr>
              <a:t>polariser. </a:t>
            </a:r>
            <a:r>
              <a:rPr sz="2800" dirty="0">
                <a:latin typeface="Liberation Sans"/>
                <a:cs typeface="Liberation Sans"/>
              </a:rPr>
              <a:t>If </a:t>
            </a:r>
            <a:r>
              <a:rPr sz="2800" spc="-5" dirty="0">
                <a:latin typeface="Liberation Sans"/>
                <a:cs typeface="Liberation Sans"/>
              </a:rPr>
              <a:t>this polarised  beam falls on another parallel nicol prism P2, whose  principal section </a:t>
            </a:r>
            <a:r>
              <a:rPr sz="2800" dirty="0">
                <a:latin typeface="Liberation Sans"/>
                <a:cs typeface="Liberation Sans"/>
              </a:rPr>
              <a:t>is </a:t>
            </a:r>
            <a:r>
              <a:rPr sz="2800" spc="-5" dirty="0">
                <a:latin typeface="Liberation Sans"/>
                <a:cs typeface="Liberation Sans"/>
              </a:rPr>
              <a:t>parallel </a:t>
            </a:r>
            <a:r>
              <a:rPr sz="2800" dirty="0">
                <a:latin typeface="Liberation Sans"/>
                <a:cs typeface="Liberation Sans"/>
              </a:rPr>
              <a:t>to </a:t>
            </a:r>
            <a:r>
              <a:rPr sz="2800" spc="-5" dirty="0">
                <a:latin typeface="Liberation Sans"/>
                <a:cs typeface="Liberation Sans"/>
              </a:rPr>
              <a:t>that of P1, then the incident  beam will behave as E-ray inside the nicol </a:t>
            </a:r>
            <a:r>
              <a:rPr sz="2800" dirty="0">
                <a:latin typeface="Liberation Sans"/>
                <a:cs typeface="Liberation Sans"/>
              </a:rPr>
              <a:t>prism </a:t>
            </a:r>
            <a:r>
              <a:rPr sz="2800" spc="-5" dirty="0">
                <a:latin typeface="Liberation Sans"/>
                <a:cs typeface="Liberation Sans"/>
              </a:rPr>
              <a:t>P2 and  gets completely transmitted through</a:t>
            </a:r>
            <a:r>
              <a:rPr sz="2800" dirty="0">
                <a:latin typeface="Liberation Sans"/>
                <a:cs typeface="Liberation Sans"/>
              </a:rPr>
              <a:t> it.</a:t>
            </a:r>
            <a:endParaRPr sz="2800">
              <a:latin typeface="Liberation Sans"/>
              <a:cs typeface="Liberation Sans"/>
            </a:endParaRPr>
          </a:p>
          <a:p>
            <a:pPr marL="363220" indent="-325120">
              <a:lnSpc>
                <a:spcPct val="100000"/>
              </a:lnSpc>
              <a:spcBef>
                <a:spcPts val="1460"/>
              </a:spcBef>
              <a:buSzPct val="80357"/>
              <a:buFont typeface="OpenSymbol"/>
              <a:buChar char="➢"/>
              <a:tabLst>
                <a:tab pos="363220" algn="l"/>
              </a:tabLst>
            </a:pPr>
            <a:r>
              <a:rPr sz="2800" spc="-5" dirty="0">
                <a:latin typeface="Liberation Sans"/>
                <a:cs typeface="Liberation Sans"/>
              </a:rPr>
              <a:t>This way the intensity of emergent light will be</a:t>
            </a:r>
            <a:r>
              <a:rPr sz="2800" spc="25" dirty="0">
                <a:latin typeface="Liberation Sans"/>
                <a:cs typeface="Liberation Sans"/>
              </a:rPr>
              <a:t> </a:t>
            </a:r>
            <a:r>
              <a:rPr sz="2800" spc="-5" dirty="0">
                <a:latin typeface="Liberation Sans"/>
                <a:cs typeface="Liberation Sans"/>
              </a:rPr>
              <a:t>maximum.</a:t>
            </a:r>
            <a:endParaRPr sz="2800">
              <a:latin typeface="Liberation Sans"/>
              <a:cs typeface="Liberation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4290" y="647700"/>
            <a:ext cx="9982614" cy="571287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67970" y="224790"/>
            <a:ext cx="9507220" cy="7063740"/>
          </a:xfrm>
          <a:prstGeom prst="rect">
            <a:avLst/>
          </a:prstGeom>
        </p:spPr>
        <p:txBody>
          <a:bodyPr vert="horz" wrap="square" lIns="0" tIns="50165" rIns="0" bIns="0" rtlCol="0">
            <a:spAutoFit/>
          </a:bodyPr>
          <a:lstStyle/>
          <a:p>
            <a:pPr marL="254000" marR="167640" indent="-215900">
              <a:lnSpc>
                <a:spcPts val="3130"/>
              </a:lnSpc>
              <a:spcBef>
                <a:spcPts val="395"/>
              </a:spcBef>
              <a:buSzPct val="80357"/>
              <a:buFont typeface="OpenSymbol"/>
              <a:buChar char="➢"/>
              <a:tabLst>
                <a:tab pos="363220" algn="l"/>
              </a:tabLst>
            </a:pPr>
            <a:r>
              <a:rPr sz="2800" spc="-5" dirty="0">
                <a:latin typeface="Liberation Sans"/>
                <a:cs typeface="Liberation Sans"/>
              </a:rPr>
              <a:t>Now the nicol prism P2 </a:t>
            </a:r>
            <a:r>
              <a:rPr sz="2800" dirty="0">
                <a:latin typeface="Liberation Sans"/>
                <a:cs typeface="Liberation Sans"/>
              </a:rPr>
              <a:t>is rotated </a:t>
            </a:r>
            <a:r>
              <a:rPr sz="2800" spc="-5" dirty="0">
                <a:latin typeface="Liberation Sans"/>
                <a:cs typeface="Liberation Sans"/>
              </a:rPr>
              <a:t>about its </a:t>
            </a:r>
            <a:r>
              <a:rPr sz="2800" dirty="0">
                <a:latin typeface="Liberation Sans"/>
                <a:cs typeface="Liberation Sans"/>
              </a:rPr>
              <a:t>axis, </a:t>
            </a:r>
            <a:r>
              <a:rPr sz="2800" spc="-5" dirty="0">
                <a:latin typeface="Liberation Sans"/>
                <a:cs typeface="Liberation Sans"/>
              </a:rPr>
              <a:t>then we  note that the intensity of emerging light decreases and  becomes </a:t>
            </a:r>
            <a:r>
              <a:rPr sz="2800" dirty="0">
                <a:latin typeface="Liberation Sans"/>
                <a:cs typeface="Liberation Sans"/>
              </a:rPr>
              <a:t>zero </a:t>
            </a:r>
            <a:r>
              <a:rPr sz="2800" spc="-5" dirty="0">
                <a:latin typeface="Liberation Sans"/>
                <a:cs typeface="Liberation Sans"/>
              </a:rPr>
              <a:t>at 90° rotation of the second prism (Fig.</a:t>
            </a:r>
            <a:r>
              <a:rPr sz="2800" spc="20" dirty="0">
                <a:latin typeface="Liberation Sans"/>
                <a:cs typeface="Liberation Sans"/>
              </a:rPr>
              <a:t> </a:t>
            </a:r>
            <a:r>
              <a:rPr sz="2800" spc="-5" dirty="0">
                <a:latin typeface="Liberation Sans"/>
                <a:cs typeface="Liberation Sans"/>
              </a:rPr>
              <a:t>b).</a:t>
            </a:r>
            <a:endParaRPr sz="2800">
              <a:latin typeface="Liberation Sans"/>
              <a:cs typeface="Liberation Sans"/>
            </a:endParaRPr>
          </a:p>
          <a:p>
            <a:pPr marL="254000" marR="68580" indent="-215900">
              <a:lnSpc>
                <a:spcPct val="93300"/>
              </a:lnSpc>
              <a:spcBef>
                <a:spcPts val="1620"/>
              </a:spcBef>
              <a:buSzPct val="80357"/>
              <a:buFont typeface="OpenSymbol"/>
              <a:buChar char="➢"/>
              <a:tabLst>
                <a:tab pos="363220" algn="l"/>
              </a:tabLst>
            </a:pPr>
            <a:r>
              <a:rPr sz="2800" dirty="0">
                <a:latin typeface="Liberation Sans"/>
                <a:cs typeface="Liberation Sans"/>
              </a:rPr>
              <a:t>In </a:t>
            </a:r>
            <a:r>
              <a:rPr sz="2800" spc="-5" dirty="0">
                <a:latin typeface="Liberation Sans"/>
                <a:cs typeface="Liberation Sans"/>
              </a:rPr>
              <a:t>this position, </a:t>
            </a:r>
            <a:r>
              <a:rPr sz="2800" dirty="0">
                <a:latin typeface="Liberation Sans"/>
                <a:cs typeface="Liberation Sans"/>
              </a:rPr>
              <a:t>the </a:t>
            </a:r>
            <a:r>
              <a:rPr sz="2800" spc="-5" dirty="0">
                <a:latin typeface="Liberation Sans"/>
                <a:cs typeface="Liberation Sans"/>
              </a:rPr>
              <a:t>vibrations of E-ray become  perpendicular </a:t>
            </a:r>
            <a:r>
              <a:rPr sz="2800" dirty="0">
                <a:latin typeface="Liberation Sans"/>
                <a:cs typeface="Liberation Sans"/>
              </a:rPr>
              <a:t>to </a:t>
            </a:r>
            <a:r>
              <a:rPr sz="2800" spc="-5" dirty="0">
                <a:latin typeface="Liberation Sans"/>
                <a:cs typeface="Liberation Sans"/>
              </a:rPr>
              <a:t>the principal </a:t>
            </a:r>
            <a:r>
              <a:rPr sz="2800" dirty="0">
                <a:latin typeface="Liberation Sans"/>
                <a:cs typeface="Liberation Sans"/>
              </a:rPr>
              <a:t>section </a:t>
            </a:r>
            <a:r>
              <a:rPr sz="2800" spc="-5" dirty="0">
                <a:latin typeface="Liberation Sans"/>
                <a:cs typeface="Liberation Sans"/>
              </a:rPr>
              <a:t>of the analyser (nicol  prism</a:t>
            </a:r>
            <a:r>
              <a:rPr sz="2800" spc="-10" dirty="0">
                <a:latin typeface="Liberation Sans"/>
                <a:cs typeface="Liberation Sans"/>
              </a:rPr>
              <a:t> </a:t>
            </a:r>
            <a:r>
              <a:rPr sz="2800" spc="-5" dirty="0">
                <a:latin typeface="Liberation Sans"/>
                <a:cs typeface="Liberation Sans"/>
              </a:rPr>
              <a:t>P2).</a:t>
            </a:r>
            <a:endParaRPr sz="2800">
              <a:latin typeface="Liberation Sans"/>
              <a:cs typeface="Liberation Sans"/>
            </a:endParaRPr>
          </a:p>
          <a:p>
            <a:pPr marL="254000" marR="30480" indent="-215900">
              <a:lnSpc>
                <a:spcPct val="93300"/>
              </a:lnSpc>
              <a:spcBef>
                <a:spcPts val="1685"/>
              </a:spcBef>
              <a:buSzPct val="80357"/>
              <a:buFont typeface="OpenSymbol"/>
              <a:buChar char="➢"/>
              <a:tabLst>
                <a:tab pos="363220" algn="l"/>
              </a:tabLst>
            </a:pPr>
            <a:r>
              <a:rPr sz="2800" spc="-5" dirty="0">
                <a:latin typeface="Liberation Sans"/>
                <a:cs typeface="Liberation Sans"/>
              </a:rPr>
              <a:t>Hence, this </a:t>
            </a:r>
            <a:r>
              <a:rPr sz="2800" dirty="0">
                <a:latin typeface="Liberation Sans"/>
                <a:cs typeface="Liberation Sans"/>
              </a:rPr>
              <a:t>ray </a:t>
            </a:r>
            <a:r>
              <a:rPr sz="2800" spc="-5" dirty="0">
                <a:latin typeface="Liberation Sans"/>
                <a:cs typeface="Liberation Sans"/>
              </a:rPr>
              <a:t>behaves as O-ray for prism P2 and </a:t>
            </a:r>
            <a:r>
              <a:rPr sz="2800" dirty="0">
                <a:latin typeface="Liberation Sans"/>
                <a:cs typeface="Liberation Sans"/>
              </a:rPr>
              <a:t>it is  </a:t>
            </a:r>
            <a:r>
              <a:rPr sz="2800" spc="-5" dirty="0">
                <a:latin typeface="Liberation Sans"/>
                <a:cs typeface="Liberation Sans"/>
              </a:rPr>
              <a:t>totally internally reflected by Canada balsam </a:t>
            </a:r>
            <a:r>
              <a:rPr sz="2800" spc="-30" dirty="0">
                <a:latin typeface="Liberation Sans"/>
                <a:cs typeface="Liberation Sans"/>
              </a:rPr>
              <a:t>layer. </a:t>
            </a:r>
            <a:r>
              <a:rPr sz="2800" spc="-5" dirty="0">
                <a:latin typeface="Liberation Sans"/>
                <a:cs typeface="Liberation Sans"/>
              </a:rPr>
              <a:t>This  fact </a:t>
            </a:r>
            <a:r>
              <a:rPr sz="2800" dirty="0">
                <a:latin typeface="Liberation Sans"/>
                <a:cs typeface="Liberation Sans"/>
              </a:rPr>
              <a:t>can </a:t>
            </a:r>
            <a:r>
              <a:rPr sz="2800" spc="-5" dirty="0">
                <a:latin typeface="Liberation Sans"/>
                <a:cs typeface="Liberation Sans"/>
              </a:rPr>
              <a:t>be used for detecting the plane polarised light and  the nicol </a:t>
            </a:r>
            <a:r>
              <a:rPr sz="2800" dirty="0">
                <a:latin typeface="Liberation Sans"/>
                <a:cs typeface="Liberation Sans"/>
              </a:rPr>
              <a:t>prism </a:t>
            </a:r>
            <a:r>
              <a:rPr sz="2800" spc="-5" dirty="0">
                <a:latin typeface="Liberation Sans"/>
                <a:cs typeface="Liberation Sans"/>
              </a:rPr>
              <a:t>P2 </a:t>
            </a:r>
            <a:r>
              <a:rPr sz="2800" dirty="0">
                <a:latin typeface="Liberation Sans"/>
                <a:cs typeface="Liberation Sans"/>
              </a:rPr>
              <a:t>acts </a:t>
            </a:r>
            <a:r>
              <a:rPr sz="2800" spc="-5" dirty="0">
                <a:latin typeface="Liberation Sans"/>
                <a:cs typeface="Liberation Sans"/>
              </a:rPr>
              <a:t>as an</a:t>
            </a:r>
            <a:r>
              <a:rPr sz="2800" spc="-25" dirty="0">
                <a:latin typeface="Liberation Sans"/>
                <a:cs typeface="Liberation Sans"/>
              </a:rPr>
              <a:t> </a:t>
            </a:r>
            <a:r>
              <a:rPr sz="2800" spc="-20" dirty="0">
                <a:latin typeface="Liberation Sans"/>
                <a:cs typeface="Liberation Sans"/>
              </a:rPr>
              <a:t>analyser.</a:t>
            </a:r>
            <a:endParaRPr sz="2800">
              <a:latin typeface="Liberation Sans"/>
              <a:cs typeface="Liberation Sans"/>
            </a:endParaRPr>
          </a:p>
          <a:p>
            <a:pPr marL="254000" marR="132715" indent="-215900">
              <a:lnSpc>
                <a:spcPct val="93200"/>
              </a:lnSpc>
              <a:spcBef>
                <a:spcPts val="1695"/>
              </a:spcBef>
              <a:buSzPct val="80357"/>
              <a:buFont typeface="OpenSymbol"/>
              <a:buChar char="➢"/>
              <a:tabLst>
                <a:tab pos="363220" algn="l"/>
              </a:tabLst>
            </a:pPr>
            <a:r>
              <a:rPr sz="2800" dirty="0">
                <a:latin typeface="Liberation Sans"/>
                <a:cs typeface="Liberation Sans"/>
              </a:rPr>
              <a:t>If </a:t>
            </a:r>
            <a:r>
              <a:rPr sz="2800" spc="-5" dirty="0">
                <a:latin typeface="Liberation Sans"/>
                <a:cs typeface="Liberation Sans"/>
              </a:rPr>
              <a:t>the nicol prism P2 is further rotated about </a:t>
            </a:r>
            <a:r>
              <a:rPr sz="2800" dirty="0">
                <a:latin typeface="Liberation Sans"/>
                <a:cs typeface="Liberation Sans"/>
              </a:rPr>
              <a:t>its </a:t>
            </a:r>
            <a:r>
              <a:rPr sz="2800" spc="-5" dirty="0">
                <a:latin typeface="Liberation Sans"/>
                <a:cs typeface="Liberation Sans"/>
              </a:rPr>
              <a:t>axis, the  intensity of the light emerging </a:t>
            </a:r>
            <a:r>
              <a:rPr sz="2800" dirty="0">
                <a:latin typeface="Liberation Sans"/>
                <a:cs typeface="Liberation Sans"/>
              </a:rPr>
              <a:t>from </a:t>
            </a:r>
            <a:r>
              <a:rPr sz="2800" spc="-5" dirty="0">
                <a:latin typeface="Liberation Sans"/>
                <a:cs typeface="Liberation Sans"/>
              </a:rPr>
              <a:t>it increases and  becomes maximum for the </a:t>
            </a:r>
            <a:r>
              <a:rPr sz="2800" dirty="0">
                <a:latin typeface="Liberation Sans"/>
                <a:cs typeface="Liberation Sans"/>
              </a:rPr>
              <a:t>position </a:t>
            </a:r>
            <a:r>
              <a:rPr sz="2800" spc="-10" dirty="0">
                <a:latin typeface="Liberation Sans"/>
                <a:cs typeface="Liberation Sans"/>
              </a:rPr>
              <a:t>when </a:t>
            </a:r>
            <a:r>
              <a:rPr sz="2800" spc="-5" dirty="0">
                <a:latin typeface="Liberation Sans"/>
                <a:cs typeface="Liberation Sans"/>
              </a:rPr>
              <a:t>principal section  of P2 is again parallel </a:t>
            </a:r>
            <a:r>
              <a:rPr sz="2800" dirty="0">
                <a:latin typeface="Liberation Sans"/>
                <a:cs typeface="Liberation Sans"/>
              </a:rPr>
              <a:t>to </a:t>
            </a:r>
            <a:r>
              <a:rPr sz="2800" spc="-5" dirty="0">
                <a:latin typeface="Liberation Sans"/>
                <a:cs typeface="Liberation Sans"/>
              </a:rPr>
              <a:t>that of P1 (Fig. </a:t>
            </a:r>
            <a:r>
              <a:rPr sz="2800" dirty="0">
                <a:latin typeface="Liberation Sans"/>
                <a:cs typeface="Liberation Sans"/>
              </a:rPr>
              <a:t>c). </a:t>
            </a:r>
            <a:r>
              <a:rPr sz="2800" spc="-5" dirty="0">
                <a:latin typeface="Liberation Sans"/>
                <a:cs typeface="Liberation Sans"/>
              </a:rPr>
              <a:t>Hence, </a:t>
            </a:r>
            <a:r>
              <a:rPr sz="2800" spc="-10" dirty="0">
                <a:latin typeface="Liberation Sans"/>
                <a:cs typeface="Liberation Sans"/>
              </a:rPr>
              <a:t>the  </a:t>
            </a:r>
            <a:r>
              <a:rPr sz="2800" spc="-5" dirty="0">
                <a:latin typeface="Liberation Sans"/>
                <a:cs typeface="Liberation Sans"/>
              </a:rPr>
              <a:t>nicol prisms P1 and P2 acts as polariser and </a:t>
            </a:r>
            <a:r>
              <a:rPr sz="2800" spc="-20" dirty="0">
                <a:latin typeface="Liberation Sans"/>
                <a:cs typeface="Liberation Sans"/>
              </a:rPr>
              <a:t>analyser,  respectively.</a:t>
            </a:r>
            <a:endParaRPr sz="2800">
              <a:latin typeface="Liberation Sans"/>
              <a:cs typeface="Liberation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1659" y="356869"/>
            <a:ext cx="2143125" cy="482600"/>
          </a:xfrm>
          <a:prstGeom prst="rect">
            <a:avLst/>
          </a:prstGeom>
        </p:spPr>
        <p:txBody>
          <a:bodyPr vert="horz" wrap="square" lIns="0" tIns="12700" rIns="0" bIns="0" rtlCol="0">
            <a:spAutoFit/>
          </a:bodyPr>
          <a:lstStyle/>
          <a:p>
            <a:pPr marL="12700">
              <a:lnSpc>
                <a:spcPct val="100000"/>
              </a:lnSpc>
              <a:spcBef>
                <a:spcPts val="100"/>
              </a:spcBef>
            </a:pPr>
            <a:r>
              <a:rPr sz="3000" b="1" spc="-5" dirty="0">
                <a:latin typeface="Liberation Sans"/>
                <a:cs typeface="Liberation Sans"/>
              </a:rPr>
              <a:t>Malus' law</a:t>
            </a:r>
            <a:r>
              <a:rPr sz="3000" b="1" spc="-110" dirty="0">
                <a:latin typeface="Liberation Sans"/>
                <a:cs typeface="Liberation Sans"/>
              </a:rPr>
              <a:t> </a:t>
            </a:r>
            <a:r>
              <a:rPr sz="3000" b="1" dirty="0">
                <a:latin typeface="Liberation Sans"/>
                <a:cs typeface="Liberation Sans"/>
              </a:rPr>
              <a:t>:</a:t>
            </a:r>
            <a:endParaRPr sz="3000">
              <a:latin typeface="Liberation Sans"/>
              <a:cs typeface="Liberation Sans"/>
            </a:endParaRPr>
          </a:p>
        </p:txBody>
      </p:sp>
      <p:sp>
        <p:nvSpPr>
          <p:cNvPr id="3" name="object 3"/>
          <p:cNvSpPr/>
          <p:nvPr/>
        </p:nvSpPr>
        <p:spPr>
          <a:xfrm>
            <a:off x="1325150" y="1793536"/>
            <a:ext cx="6041880" cy="3113269"/>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436880" y="5002529"/>
            <a:ext cx="9120505" cy="2159000"/>
          </a:xfrm>
          <a:prstGeom prst="rect">
            <a:avLst/>
          </a:prstGeom>
        </p:spPr>
        <p:txBody>
          <a:bodyPr vert="horz" wrap="square" lIns="0" tIns="12700" rIns="0" bIns="0" rtlCol="0">
            <a:spAutoFit/>
          </a:bodyPr>
          <a:lstStyle/>
          <a:p>
            <a:pPr marL="12700" algn="just">
              <a:lnSpc>
                <a:spcPts val="2865"/>
              </a:lnSpc>
              <a:spcBef>
                <a:spcPts val="100"/>
              </a:spcBef>
            </a:pPr>
            <a:r>
              <a:rPr sz="2800" spc="-5" dirty="0">
                <a:latin typeface="Liberation Sans"/>
                <a:cs typeface="Liberation Sans"/>
              </a:rPr>
              <a:t>polarizer</a:t>
            </a:r>
            <a:r>
              <a:rPr sz="2800" spc="270" dirty="0">
                <a:latin typeface="Liberation Sans"/>
                <a:cs typeface="Liberation Sans"/>
              </a:rPr>
              <a:t> </a:t>
            </a:r>
            <a:r>
              <a:rPr sz="2800" dirty="0">
                <a:latin typeface="Liberation Sans"/>
                <a:cs typeface="Liberation Sans"/>
              </a:rPr>
              <a:t>P</a:t>
            </a:r>
            <a:r>
              <a:rPr sz="2800" spc="409" dirty="0">
                <a:latin typeface="Liberation Sans"/>
                <a:cs typeface="Liberation Sans"/>
              </a:rPr>
              <a:t> </a:t>
            </a:r>
            <a:r>
              <a:rPr sz="2800" spc="-5" dirty="0">
                <a:latin typeface="Liberation Sans"/>
                <a:cs typeface="Liberation Sans"/>
              </a:rPr>
              <a:t>which</a:t>
            </a:r>
            <a:r>
              <a:rPr sz="2800" spc="265" dirty="0">
                <a:latin typeface="Liberation Sans"/>
                <a:cs typeface="Liberation Sans"/>
              </a:rPr>
              <a:t> </a:t>
            </a:r>
            <a:r>
              <a:rPr sz="2800" spc="-5" dirty="0">
                <a:latin typeface="Liberation Sans"/>
                <a:cs typeface="Liberation Sans"/>
              </a:rPr>
              <a:t>has</a:t>
            </a:r>
            <a:r>
              <a:rPr sz="2800" spc="280" dirty="0">
                <a:latin typeface="Liberation Sans"/>
                <a:cs typeface="Liberation Sans"/>
              </a:rPr>
              <a:t> </a:t>
            </a:r>
            <a:r>
              <a:rPr sz="2800" dirty="0">
                <a:latin typeface="Liberation Sans"/>
                <a:cs typeface="Liberation Sans"/>
              </a:rPr>
              <a:t>a</a:t>
            </a:r>
            <a:r>
              <a:rPr sz="2800" spc="265" dirty="0">
                <a:latin typeface="Liberation Sans"/>
                <a:cs typeface="Liberation Sans"/>
              </a:rPr>
              <a:t> </a:t>
            </a:r>
            <a:r>
              <a:rPr sz="2800" spc="-5" dirty="0">
                <a:latin typeface="Liberation Sans"/>
                <a:cs typeface="Liberation Sans"/>
              </a:rPr>
              <a:t>pass</a:t>
            </a:r>
            <a:r>
              <a:rPr sz="2800" spc="280" dirty="0">
                <a:latin typeface="Liberation Sans"/>
                <a:cs typeface="Liberation Sans"/>
              </a:rPr>
              <a:t> </a:t>
            </a:r>
            <a:r>
              <a:rPr sz="2800" spc="-5" dirty="0">
                <a:latin typeface="Liberation Sans"/>
                <a:cs typeface="Liberation Sans"/>
              </a:rPr>
              <a:t>axis</a:t>
            </a:r>
            <a:r>
              <a:rPr sz="2800" spc="265" dirty="0">
                <a:latin typeface="Liberation Sans"/>
                <a:cs typeface="Liberation Sans"/>
              </a:rPr>
              <a:t> </a:t>
            </a:r>
            <a:r>
              <a:rPr sz="2800" spc="-5" dirty="0">
                <a:latin typeface="Liberation Sans"/>
                <a:cs typeface="Liberation Sans"/>
              </a:rPr>
              <a:t>parallel</a:t>
            </a:r>
            <a:r>
              <a:rPr sz="2800" spc="270" dirty="0">
                <a:latin typeface="Liberation Sans"/>
                <a:cs typeface="Liberation Sans"/>
              </a:rPr>
              <a:t> </a:t>
            </a:r>
            <a:r>
              <a:rPr sz="2800" dirty="0">
                <a:latin typeface="Liberation Sans"/>
                <a:cs typeface="Liberation Sans"/>
              </a:rPr>
              <a:t>to</a:t>
            </a:r>
            <a:r>
              <a:rPr sz="2800" spc="265" dirty="0">
                <a:latin typeface="Liberation Sans"/>
                <a:cs typeface="Liberation Sans"/>
              </a:rPr>
              <a:t> </a:t>
            </a:r>
            <a:r>
              <a:rPr sz="2800" spc="-5" dirty="0">
                <a:latin typeface="Liberation Sans"/>
                <a:cs typeface="Liberation Sans"/>
              </a:rPr>
              <a:t>the</a:t>
            </a:r>
            <a:r>
              <a:rPr sz="2800" spc="265" dirty="0">
                <a:latin typeface="Liberation Sans"/>
                <a:cs typeface="Liberation Sans"/>
              </a:rPr>
              <a:t> </a:t>
            </a:r>
            <a:r>
              <a:rPr sz="2800" dirty="0">
                <a:latin typeface="Liberation Sans"/>
                <a:cs typeface="Liberation Sans"/>
              </a:rPr>
              <a:t>y</a:t>
            </a:r>
            <a:r>
              <a:rPr sz="2800" spc="270" dirty="0">
                <a:latin typeface="Liberation Sans"/>
                <a:cs typeface="Liberation Sans"/>
              </a:rPr>
              <a:t> </a:t>
            </a:r>
            <a:r>
              <a:rPr sz="2800" spc="-5" dirty="0">
                <a:latin typeface="Liberation Sans"/>
                <a:cs typeface="Liberation Sans"/>
              </a:rPr>
              <a:t>axis;</a:t>
            </a:r>
            <a:endParaRPr sz="2800">
              <a:latin typeface="Liberation Sans"/>
              <a:cs typeface="Liberation Sans"/>
            </a:endParaRPr>
          </a:p>
          <a:p>
            <a:pPr marL="1749425">
              <a:lnSpc>
                <a:spcPts val="1305"/>
              </a:lnSpc>
            </a:pPr>
            <a:r>
              <a:rPr sz="1600" spc="10" dirty="0">
                <a:latin typeface="Liberation Sans"/>
                <a:cs typeface="Liberation Sans"/>
              </a:rPr>
              <a:t>1</a:t>
            </a:r>
            <a:endParaRPr sz="1600">
              <a:latin typeface="Liberation Sans"/>
              <a:cs typeface="Liberation Sans"/>
            </a:endParaRPr>
          </a:p>
          <a:p>
            <a:pPr marL="12700" marR="5080" algn="just">
              <a:lnSpc>
                <a:spcPts val="3130"/>
              </a:lnSpc>
              <a:spcBef>
                <a:spcPts val="175"/>
              </a:spcBef>
            </a:pPr>
            <a:r>
              <a:rPr sz="2800" dirty="0">
                <a:latin typeface="Liberation Sans"/>
                <a:cs typeface="Liberation Sans"/>
              </a:rPr>
              <a:t>i.e., if </a:t>
            </a:r>
            <a:r>
              <a:rPr sz="2800" spc="-5" dirty="0">
                <a:latin typeface="Liberation Sans"/>
                <a:cs typeface="Liberation Sans"/>
              </a:rPr>
              <a:t>an unpolarized beam propagating </a:t>
            </a:r>
            <a:r>
              <a:rPr sz="2800" dirty="0">
                <a:latin typeface="Liberation Sans"/>
                <a:cs typeface="Liberation Sans"/>
              </a:rPr>
              <a:t>in </a:t>
            </a:r>
            <a:r>
              <a:rPr sz="2800" spc="-5" dirty="0">
                <a:latin typeface="Liberation Sans"/>
                <a:cs typeface="Liberation Sans"/>
              </a:rPr>
              <a:t>the </a:t>
            </a:r>
            <a:r>
              <a:rPr sz="2800" dirty="0">
                <a:latin typeface="Liberation Sans"/>
                <a:cs typeface="Liberation Sans"/>
              </a:rPr>
              <a:t>z </a:t>
            </a:r>
            <a:r>
              <a:rPr sz="2800" spc="-5" dirty="0">
                <a:latin typeface="Liberation Sans"/>
                <a:cs typeface="Liberation Sans"/>
              </a:rPr>
              <a:t>direction  </a:t>
            </a:r>
            <a:r>
              <a:rPr sz="2800" dirty="0">
                <a:latin typeface="Liberation Sans"/>
                <a:cs typeface="Liberation Sans"/>
              </a:rPr>
              <a:t>is </a:t>
            </a:r>
            <a:r>
              <a:rPr sz="2800" spc="-5" dirty="0">
                <a:latin typeface="Liberation Sans"/>
                <a:cs typeface="Liberation Sans"/>
              </a:rPr>
              <a:t>incident on the </a:t>
            </a:r>
            <a:r>
              <a:rPr sz="2800" spc="-20" dirty="0">
                <a:latin typeface="Liberation Sans"/>
                <a:cs typeface="Liberation Sans"/>
              </a:rPr>
              <a:t>polarizer, </a:t>
            </a:r>
            <a:r>
              <a:rPr sz="2800" dirty="0">
                <a:latin typeface="Liberation Sans"/>
                <a:cs typeface="Liberation Sans"/>
              </a:rPr>
              <a:t>then </a:t>
            </a:r>
            <a:r>
              <a:rPr sz="2800" spc="-5" dirty="0">
                <a:latin typeface="Liberation Sans"/>
                <a:cs typeface="Liberation Sans"/>
              </a:rPr>
              <a:t>the electric vector  associated with </a:t>
            </a:r>
            <a:r>
              <a:rPr sz="2800" dirty="0">
                <a:latin typeface="Liberation Sans"/>
                <a:cs typeface="Liberation Sans"/>
              </a:rPr>
              <a:t>the </a:t>
            </a:r>
            <a:r>
              <a:rPr sz="2800" spc="-5" dirty="0">
                <a:latin typeface="Liberation Sans"/>
                <a:cs typeface="Liberation Sans"/>
              </a:rPr>
              <a:t>emergent wave will oscillate along </a:t>
            </a:r>
            <a:r>
              <a:rPr sz="2800" spc="-10" dirty="0">
                <a:latin typeface="Liberation Sans"/>
                <a:cs typeface="Liberation Sans"/>
              </a:rPr>
              <a:t>the  </a:t>
            </a:r>
            <a:r>
              <a:rPr sz="2800" dirty="0">
                <a:latin typeface="Liberation Sans"/>
                <a:cs typeface="Liberation Sans"/>
              </a:rPr>
              <a:t>y </a:t>
            </a:r>
            <a:r>
              <a:rPr sz="2800" spc="-5" dirty="0">
                <a:latin typeface="Liberation Sans"/>
                <a:cs typeface="Liberation Sans"/>
              </a:rPr>
              <a:t>axis.</a:t>
            </a:r>
            <a:endParaRPr sz="2800">
              <a:latin typeface="Liberation Sans"/>
              <a:cs typeface="Liberation Sans"/>
            </a:endParaRPr>
          </a:p>
        </p:txBody>
      </p:sp>
      <p:sp>
        <p:nvSpPr>
          <p:cNvPr id="5" name="object 5"/>
          <p:cNvSpPr txBox="1"/>
          <p:nvPr/>
        </p:nvSpPr>
        <p:spPr>
          <a:xfrm>
            <a:off x="3749040" y="1522729"/>
            <a:ext cx="1397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Liberation Sans"/>
                <a:cs typeface="Liberation Sans"/>
              </a:rPr>
              <a:t>y</a:t>
            </a:r>
            <a:endParaRPr sz="1800">
              <a:latin typeface="Liberation Sans"/>
              <a:cs typeface="Liberation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1320" y="393700"/>
            <a:ext cx="9274810" cy="850900"/>
          </a:xfrm>
          <a:prstGeom prst="rect">
            <a:avLst/>
          </a:prstGeom>
        </p:spPr>
        <p:txBody>
          <a:bodyPr vert="horz" wrap="square" lIns="0" tIns="48895" rIns="0" bIns="0" rtlCol="0">
            <a:spAutoFit/>
          </a:bodyPr>
          <a:lstStyle/>
          <a:p>
            <a:pPr marL="12700" marR="5080">
              <a:lnSpc>
                <a:spcPts val="3140"/>
              </a:lnSpc>
              <a:spcBef>
                <a:spcPts val="385"/>
              </a:spcBef>
              <a:tabLst>
                <a:tab pos="1622425" algn="l"/>
                <a:tab pos="1917064" algn="l"/>
                <a:tab pos="2305685" algn="l"/>
                <a:tab pos="3997325" algn="l"/>
                <a:tab pos="4483100" algn="l"/>
                <a:tab pos="5165725" algn="l"/>
                <a:tab pos="7094855" algn="l"/>
                <a:tab pos="8171180" algn="l"/>
                <a:tab pos="8754745" algn="l"/>
              </a:tabLst>
            </a:pPr>
            <a:r>
              <a:rPr spc="-5" dirty="0"/>
              <a:t>Conside</a:t>
            </a:r>
            <a:r>
              <a:rPr dirty="0"/>
              <a:t>r	</a:t>
            </a:r>
            <a:r>
              <a:rPr spc="5" dirty="0"/>
              <a:t>t</a:t>
            </a:r>
            <a:r>
              <a:rPr spc="-5" dirty="0"/>
              <a:t>h</a:t>
            </a:r>
            <a:r>
              <a:rPr dirty="0"/>
              <a:t>e	</a:t>
            </a:r>
            <a:r>
              <a:rPr spc="-5" dirty="0"/>
              <a:t>i</a:t>
            </a:r>
            <a:r>
              <a:rPr spc="10" dirty="0"/>
              <a:t>n</a:t>
            </a:r>
            <a:r>
              <a:rPr dirty="0"/>
              <a:t>c</a:t>
            </a:r>
            <a:r>
              <a:rPr spc="-5" dirty="0"/>
              <a:t>iden</a:t>
            </a:r>
            <a:r>
              <a:rPr spc="5" dirty="0"/>
              <a:t>c</a:t>
            </a:r>
            <a:r>
              <a:rPr dirty="0"/>
              <a:t>e	</a:t>
            </a:r>
            <a:r>
              <a:rPr spc="-5" dirty="0"/>
              <a:t>o</a:t>
            </a:r>
            <a:r>
              <a:rPr dirty="0"/>
              <a:t>f	t</a:t>
            </a:r>
            <a:r>
              <a:rPr spc="-5" dirty="0"/>
              <a:t>h</a:t>
            </a:r>
            <a:r>
              <a:rPr dirty="0"/>
              <a:t>e	y</a:t>
            </a:r>
            <a:r>
              <a:rPr spc="-5" dirty="0"/>
              <a:t>-</a:t>
            </a:r>
            <a:r>
              <a:rPr spc="10" dirty="0"/>
              <a:t>p</a:t>
            </a:r>
            <a:r>
              <a:rPr spc="-5" dirty="0"/>
              <a:t>ola</a:t>
            </a:r>
            <a:r>
              <a:rPr spc="5" dirty="0"/>
              <a:t>r</a:t>
            </a:r>
            <a:r>
              <a:rPr spc="-5" dirty="0"/>
              <a:t>i</a:t>
            </a:r>
            <a:r>
              <a:rPr dirty="0"/>
              <a:t>zed	</a:t>
            </a:r>
            <a:r>
              <a:rPr spc="-5" dirty="0"/>
              <a:t>bea</a:t>
            </a:r>
            <a:r>
              <a:rPr dirty="0"/>
              <a:t>m	</a:t>
            </a:r>
            <a:r>
              <a:rPr spc="-5" dirty="0"/>
              <a:t>o</a:t>
            </a:r>
            <a:r>
              <a:rPr dirty="0"/>
              <a:t>n	t</a:t>
            </a:r>
            <a:r>
              <a:rPr spc="-5" dirty="0"/>
              <a:t>he  Polaroid</a:t>
            </a:r>
            <a:r>
              <a:rPr spc="195" dirty="0"/>
              <a:t> </a:t>
            </a:r>
            <a:r>
              <a:rPr dirty="0"/>
              <a:t>P	</a:t>
            </a:r>
            <a:r>
              <a:rPr spc="-10" dirty="0"/>
              <a:t>whose</a:t>
            </a:r>
            <a:r>
              <a:rPr spc="195" dirty="0"/>
              <a:t> </a:t>
            </a:r>
            <a:r>
              <a:rPr spc="-5" dirty="0"/>
              <a:t>pass</a:t>
            </a:r>
            <a:r>
              <a:rPr spc="190" dirty="0"/>
              <a:t> </a:t>
            </a:r>
            <a:r>
              <a:rPr spc="-5" dirty="0"/>
              <a:t>axis</a:t>
            </a:r>
            <a:r>
              <a:rPr spc="195" dirty="0"/>
              <a:t> </a:t>
            </a:r>
            <a:r>
              <a:rPr spc="-5" dirty="0"/>
              <a:t>makes</a:t>
            </a:r>
            <a:r>
              <a:rPr spc="185" dirty="0"/>
              <a:t> </a:t>
            </a:r>
            <a:r>
              <a:rPr spc="-5" dirty="0"/>
              <a:t>an</a:t>
            </a:r>
            <a:r>
              <a:rPr spc="190" dirty="0"/>
              <a:t> </a:t>
            </a:r>
            <a:r>
              <a:rPr spc="-5" dirty="0"/>
              <a:t>angle</a:t>
            </a:r>
            <a:r>
              <a:rPr spc="254" dirty="0"/>
              <a:t> </a:t>
            </a:r>
            <a:r>
              <a:rPr dirty="0"/>
              <a:t>θ</a:t>
            </a:r>
            <a:r>
              <a:rPr spc="185" dirty="0"/>
              <a:t> </a:t>
            </a:r>
            <a:r>
              <a:rPr dirty="0"/>
              <a:t>with</a:t>
            </a:r>
            <a:r>
              <a:rPr spc="190" dirty="0"/>
              <a:t> </a:t>
            </a:r>
            <a:r>
              <a:rPr spc="-5" dirty="0"/>
              <a:t>the</a:t>
            </a:r>
            <a:r>
              <a:rPr spc="180" dirty="0"/>
              <a:t> </a:t>
            </a:r>
            <a:r>
              <a:rPr dirty="0"/>
              <a:t>y</a:t>
            </a:r>
          </a:p>
        </p:txBody>
      </p:sp>
      <p:sp>
        <p:nvSpPr>
          <p:cNvPr id="3" name="object 3"/>
          <p:cNvSpPr/>
          <p:nvPr/>
        </p:nvSpPr>
        <p:spPr>
          <a:xfrm>
            <a:off x="791209" y="2956856"/>
            <a:ext cx="3882734" cy="3849073"/>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401320" y="1090930"/>
            <a:ext cx="9464040" cy="6314440"/>
          </a:xfrm>
          <a:prstGeom prst="rect">
            <a:avLst/>
          </a:prstGeom>
        </p:spPr>
        <p:txBody>
          <a:bodyPr vert="horz" wrap="square" lIns="0" tIns="15240" rIns="0" bIns="0" rtlCol="0">
            <a:spAutoFit/>
          </a:bodyPr>
          <a:lstStyle/>
          <a:p>
            <a:pPr marL="1678939">
              <a:lnSpc>
                <a:spcPts val="1800"/>
              </a:lnSpc>
              <a:spcBef>
                <a:spcPts val="120"/>
              </a:spcBef>
            </a:pPr>
            <a:r>
              <a:rPr sz="1600" spc="10" dirty="0">
                <a:latin typeface="Liberation Sans"/>
                <a:cs typeface="Liberation Sans"/>
              </a:rPr>
              <a:t>2</a:t>
            </a:r>
            <a:endParaRPr sz="1600">
              <a:latin typeface="Liberation Sans"/>
              <a:cs typeface="Liberation Sans"/>
            </a:endParaRPr>
          </a:p>
          <a:p>
            <a:pPr marL="12700" marR="208915">
              <a:lnSpc>
                <a:spcPts val="3130"/>
              </a:lnSpc>
              <a:spcBef>
                <a:spcPts val="175"/>
              </a:spcBef>
            </a:pPr>
            <a:r>
              <a:rPr sz="2800" spc="-5" dirty="0">
                <a:latin typeface="Liberation Sans"/>
                <a:cs typeface="Liberation Sans"/>
              </a:rPr>
              <a:t>axis. </a:t>
            </a:r>
            <a:r>
              <a:rPr sz="2800" dirty="0">
                <a:latin typeface="Liberation Sans"/>
                <a:cs typeface="Liberation Sans"/>
              </a:rPr>
              <a:t>If </a:t>
            </a:r>
            <a:r>
              <a:rPr sz="2800" spc="-5" dirty="0">
                <a:latin typeface="Liberation Sans"/>
                <a:cs typeface="Liberation Sans"/>
              </a:rPr>
              <a:t>the amplitude of the incident electric field is </a:t>
            </a:r>
            <a:r>
              <a:rPr sz="2800" dirty="0">
                <a:latin typeface="Liberation Sans"/>
                <a:cs typeface="Liberation Sans"/>
              </a:rPr>
              <a:t>E , </a:t>
            </a:r>
            <a:r>
              <a:rPr sz="2800" spc="-5" dirty="0">
                <a:latin typeface="Liberation Sans"/>
                <a:cs typeface="Liberation Sans"/>
              </a:rPr>
              <a:t>then  the</a:t>
            </a:r>
            <a:r>
              <a:rPr sz="2800" spc="305" dirty="0">
                <a:latin typeface="Liberation Sans"/>
                <a:cs typeface="Liberation Sans"/>
              </a:rPr>
              <a:t> </a:t>
            </a:r>
            <a:r>
              <a:rPr sz="2800" spc="-5" dirty="0">
                <a:latin typeface="Liberation Sans"/>
                <a:cs typeface="Liberation Sans"/>
              </a:rPr>
              <a:t>amplitude</a:t>
            </a:r>
            <a:r>
              <a:rPr sz="2800" spc="315" dirty="0">
                <a:latin typeface="Liberation Sans"/>
                <a:cs typeface="Liberation Sans"/>
              </a:rPr>
              <a:t> </a:t>
            </a:r>
            <a:r>
              <a:rPr sz="2800" spc="-5" dirty="0">
                <a:latin typeface="Liberation Sans"/>
                <a:cs typeface="Liberation Sans"/>
              </a:rPr>
              <a:t>of</a:t>
            </a:r>
            <a:r>
              <a:rPr sz="2800" spc="305" dirty="0">
                <a:latin typeface="Liberation Sans"/>
                <a:cs typeface="Liberation Sans"/>
              </a:rPr>
              <a:t> </a:t>
            </a:r>
            <a:r>
              <a:rPr sz="2800" spc="-5" dirty="0">
                <a:latin typeface="Liberation Sans"/>
                <a:cs typeface="Liberation Sans"/>
              </a:rPr>
              <a:t>the</a:t>
            </a:r>
            <a:r>
              <a:rPr sz="2800" spc="305" dirty="0">
                <a:latin typeface="Liberation Sans"/>
                <a:cs typeface="Liberation Sans"/>
              </a:rPr>
              <a:t> </a:t>
            </a:r>
            <a:r>
              <a:rPr sz="2800" spc="-5" dirty="0">
                <a:latin typeface="Liberation Sans"/>
                <a:cs typeface="Liberation Sans"/>
              </a:rPr>
              <a:t>wave</a:t>
            </a:r>
            <a:r>
              <a:rPr sz="2800" spc="295" dirty="0">
                <a:latin typeface="Liberation Sans"/>
                <a:cs typeface="Liberation Sans"/>
              </a:rPr>
              <a:t> </a:t>
            </a:r>
            <a:r>
              <a:rPr sz="2800" spc="-5" dirty="0">
                <a:latin typeface="Liberation Sans"/>
                <a:cs typeface="Liberation Sans"/>
              </a:rPr>
              <a:t>emerging</a:t>
            </a:r>
            <a:r>
              <a:rPr sz="2800" spc="305" dirty="0">
                <a:latin typeface="Liberation Sans"/>
                <a:cs typeface="Liberation Sans"/>
              </a:rPr>
              <a:t> </a:t>
            </a:r>
            <a:r>
              <a:rPr sz="2800" spc="-5" dirty="0">
                <a:latin typeface="Liberation Sans"/>
                <a:cs typeface="Liberation Sans"/>
              </a:rPr>
              <a:t>from</a:t>
            </a:r>
            <a:r>
              <a:rPr sz="2800" spc="305" dirty="0">
                <a:latin typeface="Liberation Sans"/>
                <a:cs typeface="Liberation Sans"/>
              </a:rPr>
              <a:t> </a:t>
            </a:r>
            <a:r>
              <a:rPr sz="2800" spc="-5" dirty="0">
                <a:latin typeface="Liberation Sans"/>
                <a:cs typeface="Liberation Sans"/>
              </a:rPr>
              <a:t>the</a:t>
            </a:r>
            <a:r>
              <a:rPr sz="2800" spc="295" dirty="0">
                <a:latin typeface="Liberation Sans"/>
                <a:cs typeface="Liberation Sans"/>
              </a:rPr>
              <a:t> </a:t>
            </a:r>
            <a:r>
              <a:rPr sz="2800" spc="-5" dirty="0">
                <a:latin typeface="Liberation Sans"/>
                <a:cs typeface="Liberation Sans"/>
              </a:rPr>
              <a:t>Polaroid</a:t>
            </a:r>
            <a:r>
              <a:rPr sz="2800" spc="295" dirty="0">
                <a:latin typeface="Liberation Sans"/>
                <a:cs typeface="Liberation Sans"/>
              </a:rPr>
              <a:t> </a:t>
            </a:r>
            <a:r>
              <a:rPr sz="2800" dirty="0">
                <a:latin typeface="Liberation Sans"/>
                <a:cs typeface="Liberation Sans"/>
              </a:rPr>
              <a:t>P</a:t>
            </a:r>
            <a:endParaRPr sz="2800">
              <a:latin typeface="Liberation Sans"/>
              <a:cs typeface="Liberation Sans"/>
            </a:endParaRPr>
          </a:p>
          <a:p>
            <a:pPr marR="191135" algn="r">
              <a:lnSpc>
                <a:spcPts val="750"/>
              </a:lnSpc>
            </a:pPr>
            <a:r>
              <a:rPr sz="1600" spc="10" dirty="0">
                <a:latin typeface="Liberation Sans"/>
                <a:cs typeface="Liberation Sans"/>
              </a:rPr>
              <a:t>2</a:t>
            </a:r>
            <a:endParaRPr sz="1600">
              <a:latin typeface="Liberation Sans"/>
              <a:cs typeface="Liberation Sans"/>
            </a:endParaRPr>
          </a:p>
          <a:p>
            <a:pPr marL="12700">
              <a:lnSpc>
                <a:spcPts val="3235"/>
              </a:lnSpc>
            </a:pPr>
            <a:r>
              <a:rPr sz="2800" spc="-5" dirty="0">
                <a:latin typeface="Liberation Sans"/>
                <a:cs typeface="Liberation Sans"/>
              </a:rPr>
              <a:t>will be </a:t>
            </a:r>
            <a:r>
              <a:rPr sz="2800" dirty="0">
                <a:latin typeface="Liberation Sans"/>
                <a:cs typeface="Liberation Sans"/>
              </a:rPr>
              <a:t>E</a:t>
            </a:r>
            <a:r>
              <a:rPr sz="2800" spc="-5" dirty="0">
                <a:latin typeface="Liberation Sans"/>
                <a:cs typeface="Liberation Sans"/>
              </a:rPr>
              <a:t> </a:t>
            </a:r>
            <a:r>
              <a:rPr sz="2800" dirty="0">
                <a:latin typeface="Liberation Sans"/>
                <a:cs typeface="Liberation Sans"/>
              </a:rPr>
              <a:t>cos(θ),</a:t>
            </a:r>
            <a:endParaRPr sz="2800">
              <a:latin typeface="Liberation Sans"/>
              <a:cs typeface="Liberation Sans"/>
            </a:endParaRPr>
          </a:p>
          <a:p>
            <a:pPr>
              <a:lnSpc>
                <a:spcPct val="100000"/>
              </a:lnSpc>
              <a:spcBef>
                <a:spcPts val="20"/>
              </a:spcBef>
            </a:pPr>
            <a:endParaRPr sz="3600">
              <a:latin typeface="Liberation Sans"/>
              <a:cs typeface="Liberation Sans"/>
            </a:endParaRPr>
          </a:p>
          <a:p>
            <a:pPr marL="4943475">
              <a:lnSpc>
                <a:spcPts val="2655"/>
              </a:lnSpc>
              <a:tabLst>
                <a:tab pos="6124575" algn="l"/>
              </a:tabLst>
            </a:pPr>
            <a:r>
              <a:rPr sz="2600" dirty="0">
                <a:latin typeface="Liberation Sans"/>
                <a:cs typeface="Liberation Sans"/>
              </a:rPr>
              <a:t>Only</a:t>
            </a:r>
            <a:r>
              <a:rPr sz="2600" spc="5" dirty="0">
                <a:latin typeface="Liberation Sans"/>
                <a:cs typeface="Liberation Sans"/>
              </a:rPr>
              <a:t> </a:t>
            </a:r>
            <a:r>
              <a:rPr sz="2600" dirty="0">
                <a:latin typeface="Liberation Sans"/>
                <a:cs typeface="Liberation Sans"/>
              </a:rPr>
              <a:t>E	</a:t>
            </a:r>
            <a:r>
              <a:rPr sz="2600" spc="-5" dirty="0">
                <a:latin typeface="Liberation Sans"/>
                <a:cs typeface="Liberation Sans"/>
              </a:rPr>
              <a:t>will </a:t>
            </a:r>
            <a:r>
              <a:rPr sz="2600" dirty="0">
                <a:latin typeface="Liberation Sans"/>
                <a:cs typeface="Liberation Sans"/>
              </a:rPr>
              <a:t>be </a:t>
            </a:r>
            <a:r>
              <a:rPr sz="2600" spc="-5" dirty="0">
                <a:latin typeface="Liberation Sans"/>
                <a:cs typeface="Liberation Sans"/>
              </a:rPr>
              <a:t>transmitted,</a:t>
            </a:r>
            <a:r>
              <a:rPr sz="2600" spc="-30" dirty="0">
                <a:latin typeface="Liberation Sans"/>
                <a:cs typeface="Liberation Sans"/>
              </a:rPr>
              <a:t> </a:t>
            </a:r>
            <a:r>
              <a:rPr sz="2600" dirty="0">
                <a:latin typeface="Liberation Sans"/>
                <a:cs typeface="Liberation Sans"/>
              </a:rPr>
              <a:t>E</a:t>
            </a:r>
            <a:endParaRPr sz="2600">
              <a:latin typeface="Liberation Sans"/>
              <a:cs typeface="Liberation Sans"/>
            </a:endParaRPr>
          </a:p>
          <a:p>
            <a:pPr marL="5937885">
              <a:lnSpc>
                <a:spcPts val="1225"/>
              </a:lnSpc>
              <a:tabLst>
                <a:tab pos="9176385" algn="l"/>
              </a:tabLst>
            </a:pPr>
            <a:r>
              <a:rPr sz="1500" spc="5" dirty="0">
                <a:latin typeface="Liberation Sans"/>
                <a:cs typeface="Liberation Sans"/>
              </a:rPr>
              <a:t>y	x</a:t>
            </a:r>
            <a:endParaRPr sz="1500">
              <a:latin typeface="Liberation Sans"/>
              <a:cs typeface="Liberation Sans"/>
            </a:endParaRPr>
          </a:p>
          <a:p>
            <a:pPr marL="4943475">
              <a:lnSpc>
                <a:spcPts val="3010"/>
              </a:lnSpc>
            </a:pPr>
            <a:r>
              <a:rPr sz="2600" spc="-5" dirty="0">
                <a:latin typeface="Liberation Sans"/>
                <a:cs typeface="Liberation Sans"/>
              </a:rPr>
              <a:t>will </a:t>
            </a:r>
            <a:r>
              <a:rPr sz="2600" dirty="0">
                <a:latin typeface="Liberation Sans"/>
                <a:cs typeface="Liberation Sans"/>
              </a:rPr>
              <a:t>be</a:t>
            </a:r>
            <a:r>
              <a:rPr sz="2600" spc="-10" dirty="0">
                <a:latin typeface="Liberation Sans"/>
                <a:cs typeface="Liberation Sans"/>
              </a:rPr>
              <a:t> </a:t>
            </a:r>
            <a:r>
              <a:rPr sz="2600" dirty="0">
                <a:latin typeface="Liberation Sans"/>
                <a:cs typeface="Liberation Sans"/>
              </a:rPr>
              <a:t>absrobed.</a:t>
            </a:r>
            <a:endParaRPr sz="2600">
              <a:latin typeface="Liberation Sans"/>
              <a:cs typeface="Liberation Sans"/>
            </a:endParaRPr>
          </a:p>
          <a:p>
            <a:pPr>
              <a:lnSpc>
                <a:spcPct val="100000"/>
              </a:lnSpc>
              <a:spcBef>
                <a:spcPts val="15"/>
              </a:spcBef>
            </a:pPr>
            <a:endParaRPr sz="2350">
              <a:latin typeface="Liberation Sans"/>
              <a:cs typeface="Liberation Sans"/>
            </a:endParaRPr>
          </a:p>
          <a:p>
            <a:pPr marL="4943475">
              <a:lnSpc>
                <a:spcPts val="2655"/>
              </a:lnSpc>
              <a:spcBef>
                <a:spcPts val="5"/>
              </a:spcBef>
              <a:tabLst>
                <a:tab pos="5352415" algn="l"/>
                <a:tab pos="5964555" algn="l"/>
              </a:tabLst>
            </a:pPr>
            <a:r>
              <a:rPr sz="2600" dirty="0">
                <a:latin typeface="Liberation Sans"/>
                <a:cs typeface="Liberation Sans"/>
              </a:rPr>
              <a:t>E	=E	cosθ</a:t>
            </a:r>
            <a:endParaRPr sz="2600">
              <a:latin typeface="Liberation Sans"/>
              <a:cs typeface="Liberation Sans"/>
            </a:endParaRPr>
          </a:p>
          <a:p>
            <a:pPr marL="1574800" algn="ctr">
              <a:lnSpc>
                <a:spcPts val="1335"/>
              </a:lnSpc>
              <a:tabLst>
                <a:tab pos="2176145" algn="l"/>
              </a:tabLst>
            </a:pPr>
            <a:r>
              <a:rPr sz="1500" spc="5" dirty="0">
                <a:latin typeface="Liberation Sans"/>
                <a:cs typeface="Liberation Sans"/>
              </a:rPr>
              <a:t>y	0</a:t>
            </a:r>
            <a:endParaRPr sz="1500">
              <a:latin typeface="Liberation Sans"/>
              <a:cs typeface="Liberation Sans"/>
            </a:endParaRPr>
          </a:p>
          <a:p>
            <a:pPr>
              <a:lnSpc>
                <a:spcPct val="100000"/>
              </a:lnSpc>
            </a:pPr>
            <a:endParaRPr sz="1700">
              <a:latin typeface="Liberation Sans"/>
              <a:cs typeface="Liberation Sans"/>
            </a:endParaRPr>
          </a:p>
          <a:p>
            <a:pPr>
              <a:lnSpc>
                <a:spcPct val="100000"/>
              </a:lnSpc>
              <a:spcBef>
                <a:spcPts val="5"/>
              </a:spcBef>
            </a:pPr>
            <a:endParaRPr sz="1650">
              <a:latin typeface="Liberation Sans"/>
              <a:cs typeface="Liberation Sans"/>
            </a:endParaRPr>
          </a:p>
          <a:p>
            <a:pPr marL="3971925" marR="5080" algn="just">
              <a:lnSpc>
                <a:spcPct val="93200"/>
              </a:lnSpc>
            </a:pPr>
            <a:r>
              <a:rPr sz="2800" spc="-5" dirty="0">
                <a:solidFill>
                  <a:srgbClr val="7F0000"/>
                </a:solidFill>
                <a:latin typeface="Liberation Sans"/>
                <a:cs typeface="Liberation Sans"/>
              </a:rPr>
              <a:t>Remember lines </a:t>
            </a:r>
            <a:r>
              <a:rPr sz="2800" dirty="0">
                <a:solidFill>
                  <a:srgbClr val="7F0000"/>
                </a:solidFill>
                <a:latin typeface="Liberation Sans"/>
                <a:cs typeface="Liberation Sans"/>
              </a:rPr>
              <a:t>here </a:t>
            </a:r>
            <a:r>
              <a:rPr sz="2800" spc="-5" dirty="0">
                <a:solidFill>
                  <a:srgbClr val="7F0000"/>
                </a:solidFill>
                <a:latin typeface="Liberation Sans"/>
                <a:cs typeface="Liberation Sans"/>
              </a:rPr>
              <a:t>show  direction of polarisation </a:t>
            </a:r>
            <a:r>
              <a:rPr sz="2800" dirty="0">
                <a:solidFill>
                  <a:srgbClr val="7F0000"/>
                </a:solidFill>
                <a:latin typeface="Liberation Sans"/>
                <a:cs typeface="Liberation Sans"/>
              </a:rPr>
              <a:t>not </a:t>
            </a:r>
            <a:r>
              <a:rPr sz="2800" spc="-5" dirty="0">
                <a:solidFill>
                  <a:srgbClr val="7F0000"/>
                </a:solidFill>
                <a:latin typeface="Liberation Sans"/>
                <a:cs typeface="Liberation Sans"/>
              </a:rPr>
              <a:t>wire  grid or </a:t>
            </a:r>
            <a:r>
              <a:rPr sz="2800" dirty="0">
                <a:solidFill>
                  <a:srgbClr val="7F0000"/>
                </a:solidFill>
                <a:latin typeface="Liberation Sans"/>
                <a:cs typeface="Liberation Sans"/>
              </a:rPr>
              <a:t>chain </a:t>
            </a:r>
            <a:r>
              <a:rPr sz="2800" spc="-5" dirty="0">
                <a:solidFill>
                  <a:srgbClr val="7F0000"/>
                </a:solidFill>
                <a:latin typeface="Liberation Sans"/>
                <a:cs typeface="Liberation Sans"/>
              </a:rPr>
              <a:t>molecules direction.  Here, wire grid or chain molecules  </a:t>
            </a:r>
            <a:r>
              <a:rPr sz="2800" dirty="0">
                <a:solidFill>
                  <a:srgbClr val="7F0000"/>
                </a:solidFill>
                <a:latin typeface="Liberation Sans"/>
                <a:cs typeface="Liberation Sans"/>
              </a:rPr>
              <a:t>are </a:t>
            </a:r>
            <a:r>
              <a:rPr sz="2800" spc="-5" dirty="0">
                <a:solidFill>
                  <a:srgbClr val="7F0000"/>
                </a:solidFill>
                <a:latin typeface="Liberation Sans"/>
                <a:cs typeface="Liberation Sans"/>
              </a:rPr>
              <a:t>aligned along</a:t>
            </a:r>
            <a:r>
              <a:rPr sz="2800" spc="-25" dirty="0">
                <a:solidFill>
                  <a:srgbClr val="7F0000"/>
                </a:solidFill>
                <a:latin typeface="Liberation Sans"/>
                <a:cs typeface="Liberation Sans"/>
              </a:rPr>
              <a:t> </a:t>
            </a:r>
            <a:r>
              <a:rPr sz="2800" dirty="0">
                <a:solidFill>
                  <a:srgbClr val="7F0000"/>
                </a:solidFill>
                <a:latin typeface="Liberation Sans"/>
                <a:cs typeface="Liberation Sans"/>
              </a:rPr>
              <a:t>x-axis.</a:t>
            </a:r>
            <a:endParaRPr sz="2800">
              <a:latin typeface="Liberation Sans"/>
              <a:cs typeface="Liberatio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00355" rIns="0" bIns="0" rtlCol="0">
            <a:spAutoFit/>
          </a:bodyPr>
          <a:lstStyle/>
          <a:p>
            <a:pPr marL="177800" marR="5080">
              <a:lnSpc>
                <a:spcPts val="3130"/>
              </a:lnSpc>
              <a:spcBef>
                <a:spcPts val="395"/>
              </a:spcBef>
            </a:pPr>
            <a:r>
              <a:rPr b="1" spc="-10" dirty="0">
                <a:latin typeface="Liberation Sans"/>
                <a:cs typeface="Liberation Sans"/>
              </a:rPr>
              <a:t>What </a:t>
            </a:r>
            <a:r>
              <a:rPr b="1" dirty="0">
                <a:latin typeface="Liberation Sans"/>
                <a:cs typeface="Liberation Sans"/>
              </a:rPr>
              <a:t>if </a:t>
            </a:r>
            <a:r>
              <a:rPr b="1" spc="-5" dirty="0">
                <a:latin typeface="Liberation Sans"/>
                <a:cs typeface="Liberation Sans"/>
              </a:rPr>
              <a:t>you start </a:t>
            </a:r>
            <a:r>
              <a:rPr b="1" spc="-10" dirty="0">
                <a:latin typeface="Liberation Sans"/>
                <a:cs typeface="Liberation Sans"/>
              </a:rPr>
              <a:t>moving </a:t>
            </a:r>
            <a:r>
              <a:rPr b="1" spc="-5" dirty="0">
                <a:latin typeface="Liberation Sans"/>
                <a:cs typeface="Liberation Sans"/>
              </a:rPr>
              <a:t>rope </a:t>
            </a:r>
            <a:r>
              <a:rPr b="1" dirty="0">
                <a:latin typeface="Liberation Sans"/>
                <a:cs typeface="Liberation Sans"/>
              </a:rPr>
              <a:t>in </a:t>
            </a:r>
            <a:r>
              <a:rPr b="1" spc="-10" dirty="0">
                <a:latin typeface="Liberation Sans"/>
                <a:cs typeface="Liberation Sans"/>
              </a:rPr>
              <a:t>random </a:t>
            </a:r>
            <a:r>
              <a:rPr b="1" spc="-5" dirty="0">
                <a:latin typeface="Liberation Sans"/>
                <a:cs typeface="Liberation Sans"/>
              </a:rPr>
              <a:t>directions </a:t>
            </a:r>
            <a:r>
              <a:rPr b="1" dirty="0">
                <a:latin typeface="Liberation Sans"/>
                <a:cs typeface="Liberation Sans"/>
              </a:rPr>
              <a:t>in  </a:t>
            </a:r>
            <a:r>
              <a:rPr b="1" spc="-5" dirty="0">
                <a:latin typeface="Liberation Sans"/>
                <a:cs typeface="Liberation Sans"/>
              </a:rPr>
              <a:t>short interval of</a:t>
            </a:r>
            <a:r>
              <a:rPr b="1" spc="-10" dirty="0">
                <a:latin typeface="Liberation Sans"/>
                <a:cs typeface="Liberation Sans"/>
              </a:rPr>
              <a:t> </a:t>
            </a:r>
            <a:r>
              <a:rPr b="1" spc="-5" dirty="0">
                <a:latin typeface="Liberation Sans"/>
                <a:cs typeface="Liberation Sans"/>
              </a:rPr>
              <a:t>time?</a:t>
            </a:r>
          </a:p>
        </p:txBody>
      </p:sp>
      <p:sp>
        <p:nvSpPr>
          <p:cNvPr id="3" name="object 3"/>
          <p:cNvSpPr txBox="1"/>
          <p:nvPr/>
        </p:nvSpPr>
        <p:spPr>
          <a:xfrm>
            <a:off x="581659" y="2273300"/>
            <a:ext cx="5760085" cy="452120"/>
          </a:xfrm>
          <a:prstGeom prst="rect">
            <a:avLst/>
          </a:prstGeom>
        </p:spPr>
        <p:txBody>
          <a:bodyPr vert="horz" wrap="square" lIns="0" tIns="12700" rIns="0" bIns="0" rtlCol="0">
            <a:spAutoFit/>
          </a:bodyPr>
          <a:lstStyle/>
          <a:p>
            <a:pPr marL="12700">
              <a:lnSpc>
                <a:spcPct val="100000"/>
              </a:lnSpc>
              <a:spcBef>
                <a:spcPts val="100"/>
              </a:spcBef>
            </a:pPr>
            <a:r>
              <a:rPr sz="2800" dirty="0">
                <a:latin typeface="Liberation Sans"/>
                <a:cs typeface="Liberation Sans"/>
              </a:rPr>
              <a:t>It can </a:t>
            </a:r>
            <a:r>
              <a:rPr sz="2800" spc="-5" dirty="0">
                <a:latin typeface="Liberation Sans"/>
                <a:cs typeface="Liberation Sans"/>
              </a:rPr>
              <a:t>be related </a:t>
            </a:r>
            <a:r>
              <a:rPr sz="2800" dirty="0">
                <a:latin typeface="Liberation Sans"/>
                <a:cs typeface="Liberation Sans"/>
              </a:rPr>
              <a:t>to </a:t>
            </a:r>
            <a:r>
              <a:rPr sz="2800" spc="-5" dirty="0">
                <a:latin typeface="Liberation Sans"/>
                <a:cs typeface="Liberation Sans"/>
              </a:rPr>
              <a:t>unpolarised</a:t>
            </a:r>
            <a:r>
              <a:rPr sz="2800" spc="-40" dirty="0">
                <a:latin typeface="Liberation Sans"/>
                <a:cs typeface="Liberation Sans"/>
              </a:rPr>
              <a:t> </a:t>
            </a:r>
            <a:r>
              <a:rPr sz="2800" spc="-5" dirty="0">
                <a:latin typeface="Liberation Sans"/>
                <a:cs typeface="Liberation Sans"/>
              </a:rPr>
              <a:t>light.</a:t>
            </a:r>
            <a:endParaRPr sz="2800">
              <a:latin typeface="Liberation Sans"/>
              <a:cs typeface="Liberation Sans"/>
            </a:endParaRPr>
          </a:p>
        </p:txBody>
      </p:sp>
      <p:sp>
        <p:nvSpPr>
          <p:cNvPr id="4" name="object 4"/>
          <p:cNvSpPr/>
          <p:nvPr/>
        </p:nvSpPr>
        <p:spPr>
          <a:xfrm>
            <a:off x="1364439" y="3444517"/>
            <a:ext cx="7451614" cy="252322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170" y="466090"/>
            <a:ext cx="8108315" cy="452120"/>
          </a:xfrm>
          <a:prstGeom prst="rect">
            <a:avLst/>
          </a:prstGeom>
        </p:spPr>
        <p:txBody>
          <a:bodyPr vert="horz" wrap="square" lIns="0" tIns="12700" rIns="0" bIns="0" rtlCol="0">
            <a:spAutoFit/>
          </a:bodyPr>
          <a:lstStyle/>
          <a:p>
            <a:pPr marL="12700">
              <a:lnSpc>
                <a:spcPct val="100000"/>
              </a:lnSpc>
              <a:spcBef>
                <a:spcPts val="100"/>
              </a:spcBef>
            </a:pPr>
            <a:r>
              <a:rPr spc="-10" dirty="0"/>
              <a:t>The </a:t>
            </a:r>
            <a:r>
              <a:rPr spc="-5" dirty="0"/>
              <a:t>intensity of the emerging beam will be </a:t>
            </a:r>
            <a:r>
              <a:rPr dirty="0"/>
              <a:t>given</a:t>
            </a:r>
            <a:r>
              <a:rPr spc="5" dirty="0"/>
              <a:t> </a:t>
            </a:r>
            <a:r>
              <a:rPr spc="-5" dirty="0"/>
              <a:t>by</a:t>
            </a:r>
          </a:p>
        </p:txBody>
      </p:sp>
      <p:sp>
        <p:nvSpPr>
          <p:cNvPr id="3" name="object 3"/>
          <p:cNvSpPr txBox="1"/>
          <p:nvPr/>
        </p:nvSpPr>
        <p:spPr>
          <a:xfrm>
            <a:off x="318770" y="1275079"/>
            <a:ext cx="9357360" cy="2791460"/>
          </a:xfrm>
          <a:prstGeom prst="rect">
            <a:avLst/>
          </a:prstGeom>
        </p:spPr>
        <p:txBody>
          <a:bodyPr vert="horz" wrap="square" lIns="0" tIns="12700" rIns="0" bIns="0" rtlCol="0">
            <a:spAutoFit/>
          </a:bodyPr>
          <a:lstStyle/>
          <a:p>
            <a:pPr marL="38100">
              <a:lnSpc>
                <a:spcPts val="2870"/>
              </a:lnSpc>
              <a:spcBef>
                <a:spcPts val="100"/>
              </a:spcBef>
              <a:tabLst>
                <a:tab pos="854075" algn="l"/>
                <a:tab pos="4987925" algn="l"/>
              </a:tabLst>
            </a:pPr>
            <a:r>
              <a:rPr sz="2800" b="1" dirty="0">
                <a:latin typeface="Liberation Sans"/>
                <a:cs typeface="Liberation Sans"/>
              </a:rPr>
              <a:t>I =</a:t>
            </a:r>
            <a:r>
              <a:rPr sz="2800" b="1" spc="-10" dirty="0">
                <a:latin typeface="Liberation Sans"/>
                <a:cs typeface="Liberation Sans"/>
              </a:rPr>
              <a:t> </a:t>
            </a:r>
            <a:r>
              <a:rPr sz="2800" b="1" dirty="0">
                <a:latin typeface="Liberation Sans"/>
                <a:cs typeface="Liberation Sans"/>
              </a:rPr>
              <a:t>I	</a:t>
            </a:r>
            <a:r>
              <a:rPr sz="2800" b="1" spc="-5" dirty="0">
                <a:latin typeface="Liberation Sans"/>
                <a:cs typeface="Liberation Sans"/>
              </a:rPr>
              <a:t>cos</a:t>
            </a:r>
            <a:r>
              <a:rPr sz="2400" b="1" spc="-7" baseline="39930" dirty="0">
                <a:latin typeface="Liberation Sans"/>
                <a:cs typeface="Liberation Sans"/>
              </a:rPr>
              <a:t>2</a:t>
            </a:r>
            <a:r>
              <a:rPr sz="2800" b="1" spc="-5" dirty="0">
                <a:latin typeface="Liberation Sans"/>
                <a:cs typeface="Liberation Sans"/>
              </a:rPr>
              <a:t>(θ)	Malus'</a:t>
            </a:r>
            <a:r>
              <a:rPr sz="2800" b="1" spc="-10" dirty="0">
                <a:latin typeface="Liberation Sans"/>
                <a:cs typeface="Liberation Sans"/>
              </a:rPr>
              <a:t> </a:t>
            </a:r>
            <a:r>
              <a:rPr sz="2800" b="1" spc="-5" dirty="0">
                <a:latin typeface="Liberation Sans"/>
                <a:cs typeface="Liberation Sans"/>
              </a:rPr>
              <a:t>law</a:t>
            </a:r>
            <a:endParaRPr sz="2800">
              <a:latin typeface="Liberation Sans"/>
              <a:cs typeface="Liberation Sans"/>
            </a:endParaRPr>
          </a:p>
          <a:p>
            <a:pPr marL="640715">
              <a:lnSpc>
                <a:spcPts val="1430"/>
              </a:lnSpc>
            </a:pPr>
            <a:r>
              <a:rPr sz="1600" b="1" spc="10" dirty="0">
                <a:latin typeface="Liberation Sans"/>
                <a:cs typeface="Liberation Sans"/>
              </a:rPr>
              <a:t>0</a:t>
            </a:r>
            <a:endParaRPr sz="1600">
              <a:latin typeface="Liberation Sans"/>
              <a:cs typeface="Liberation Sans"/>
            </a:endParaRPr>
          </a:p>
          <a:p>
            <a:pPr>
              <a:lnSpc>
                <a:spcPct val="100000"/>
              </a:lnSpc>
            </a:pPr>
            <a:endParaRPr sz="1800">
              <a:latin typeface="Liberation Sans"/>
              <a:cs typeface="Liberation Sans"/>
            </a:endParaRPr>
          </a:p>
          <a:p>
            <a:pPr>
              <a:lnSpc>
                <a:spcPct val="100000"/>
              </a:lnSpc>
            </a:pPr>
            <a:endParaRPr sz="1800">
              <a:latin typeface="Liberation Sans"/>
              <a:cs typeface="Liberation Sans"/>
            </a:endParaRPr>
          </a:p>
          <a:p>
            <a:pPr>
              <a:lnSpc>
                <a:spcPct val="100000"/>
              </a:lnSpc>
              <a:spcBef>
                <a:spcPts val="40"/>
              </a:spcBef>
            </a:pPr>
            <a:endParaRPr sz="1600">
              <a:latin typeface="Liberation Sans"/>
              <a:cs typeface="Liberation Sans"/>
            </a:endParaRPr>
          </a:p>
          <a:p>
            <a:pPr marL="38100">
              <a:lnSpc>
                <a:spcPts val="2865"/>
              </a:lnSpc>
              <a:tabLst>
                <a:tab pos="1417955" algn="l"/>
              </a:tabLst>
            </a:pPr>
            <a:r>
              <a:rPr sz="2800" spc="-5" dirty="0">
                <a:latin typeface="Liberation Sans"/>
                <a:cs typeface="Liberation Sans"/>
              </a:rPr>
              <a:t>where </a:t>
            </a:r>
            <a:r>
              <a:rPr sz="2800" dirty="0">
                <a:latin typeface="Liberation Sans"/>
                <a:cs typeface="Liberation Sans"/>
              </a:rPr>
              <a:t>I	represents </a:t>
            </a:r>
            <a:r>
              <a:rPr sz="2800" spc="-5" dirty="0">
                <a:latin typeface="Liberation Sans"/>
                <a:cs typeface="Liberation Sans"/>
              </a:rPr>
              <a:t>the intensity of the emergent beam</a:t>
            </a:r>
            <a:endParaRPr sz="2800">
              <a:latin typeface="Liberation Sans"/>
              <a:cs typeface="Liberation Sans"/>
            </a:endParaRPr>
          </a:p>
          <a:p>
            <a:pPr marL="1205230">
              <a:lnSpc>
                <a:spcPts val="1305"/>
              </a:lnSpc>
            </a:pPr>
            <a:r>
              <a:rPr sz="1600" spc="10" dirty="0">
                <a:latin typeface="Liberation Sans"/>
                <a:cs typeface="Liberation Sans"/>
              </a:rPr>
              <a:t>0</a:t>
            </a:r>
            <a:endParaRPr sz="1600">
              <a:latin typeface="Liberation Sans"/>
              <a:cs typeface="Liberation Sans"/>
            </a:endParaRPr>
          </a:p>
          <a:p>
            <a:pPr marL="38100">
              <a:lnSpc>
                <a:spcPts val="2750"/>
              </a:lnSpc>
              <a:tabLst>
                <a:tab pos="4012565" algn="l"/>
              </a:tabLst>
            </a:pPr>
            <a:r>
              <a:rPr sz="2800" spc="-5" dirty="0">
                <a:latin typeface="Liberation Sans"/>
                <a:cs typeface="Liberation Sans"/>
              </a:rPr>
              <a:t>when </a:t>
            </a:r>
            <a:r>
              <a:rPr sz="2800" dirty="0">
                <a:latin typeface="Liberation Sans"/>
                <a:cs typeface="Liberation Sans"/>
              </a:rPr>
              <a:t>the pass </a:t>
            </a:r>
            <a:r>
              <a:rPr sz="2800" spc="-5" dirty="0">
                <a:latin typeface="Liberation Sans"/>
                <a:cs typeface="Liberation Sans"/>
              </a:rPr>
              <a:t>axis of</a:t>
            </a:r>
            <a:r>
              <a:rPr sz="2800" spc="10" dirty="0">
                <a:latin typeface="Liberation Sans"/>
                <a:cs typeface="Liberation Sans"/>
              </a:rPr>
              <a:t> </a:t>
            </a:r>
            <a:r>
              <a:rPr sz="2800" dirty="0">
                <a:latin typeface="Liberation Sans"/>
                <a:cs typeface="Liberation Sans"/>
              </a:rPr>
              <a:t>P	</a:t>
            </a:r>
            <a:r>
              <a:rPr sz="2800" spc="-5" dirty="0">
                <a:latin typeface="Liberation Sans"/>
                <a:cs typeface="Liberation Sans"/>
              </a:rPr>
              <a:t>is also along the </a:t>
            </a:r>
            <a:r>
              <a:rPr sz="2800" dirty="0">
                <a:latin typeface="Liberation Sans"/>
                <a:cs typeface="Liberation Sans"/>
              </a:rPr>
              <a:t>x </a:t>
            </a:r>
            <a:r>
              <a:rPr sz="2800" spc="-5" dirty="0">
                <a:latin typeface="Liberation Sans"/>
                <a:cs typeface="Liberation Sans"/>
              </a:rPr>
              <a:t>axis (i.e.,</a:t>
            </a:r>
            <a:r>
              <a:rPr sz="2800" spc="5" dirty="0">
                <a:latin typeface="Liberation Sans"/>
                <a:cs typeface="Liberation Sans"/>
              </a:rPr>
              <a:t> </a:t>
            </a:r>
            <a:r>
              <a:rPr sz="2800" spc="-5" dirty="0">
                <a:latin typeface="Liberation Sans"/>
                <a:cs typeface="Liberation Sans"/>
              </a:rPr>
              <a:t>when</a:t>
            </a:r>
            <a:endParaRPr sz="2800">
              <a:latin typeface="Liberation Sans"/>
              <a:cs typeface="Liberation Sans"/>
            </a:endParaRPr>
          </a:p>
          <a:p>
            <a:pPr marR="1635125" algn="ctr">
              <a:lnSpc>
                <a:spcPts val="1305"/>
              </a:lnSpc>
            </a:pPr>
            <a:r>
              <a:rPr sz="1600" spc="10" dirty="0">
                <a:latin typeface="Liberation Sans"/>
                <a:cs typeface="Liberation Sans"/>
              </a:rPr>
              <a:t>2</a:t>
            </a:r>
            <a:endParaRPr sz="1600">
              <a:latin typeface="Liberation Sans"/>
              <a:cs typeface="Liberation Sans"/>
            </a:endParaRPr>
          </a:p>
          <a:p>
            <a:pPr marL="38100">
              <a:lnSpc>
                <a:spcPts val="3235"/>
              </a:lnSpc>
            </a:pPr>
            <a:r>
              <a:rPr sz="2800" dirty="0">
                <a:latin typeface="Liberation Sans"/>
                <a:cs typeface="Liberation Sans"/>
              </a:rPr>
              <a:t>θ =</a:t>
            </a:r>
            <a:r>
              <a:rPr sz="2800" spc="-15" dirty="0">
                <a:latin typeface="Liberation Sans"/>
                <a:cs typeface="Liberation Sans"/>
              </a:rPr>
              <a:t> </a:t>
            </a:r>
            <a:r>
              <a:rPr sz="2800" dirty="0">
                <a:latin typeface="Liberation Sans"/>
                <a:cs typeface="Liberation Sans"/>
              </a:rPr>
              <a:t>0).</a:t>
            </a:r>
            <a:endParaRPr sz="2800">
              <a:latin typeface="Liberation Sans"/>
              <a:cs typeface="Liberatio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6880" y="445769"/>
            <a:ext cx="5765800" cy="452120"/>
          </a:xfrm>
          <a:prstGeom prst="rect">
            <a:avLst/>
          </a:prstGeom>
        </p:spPr>
        <p:txBody>
          <a:bodyPr vert="horz" wrap="square" lIns="0" tIns="12700" rIns="0" bIns="0" rtlCol="0">
            <a:spAutoFit/>
          </a:bodyPr>
          <a:lstStyle/>
          <a:p>
            <a:pPr marL="12700">
              <a:lnSpc>
                <a:spcPct val="100000"/>
              </a:lnSpc>
              <a:spcBef>
                <a:spcPts val="100"/>
              </a:spcBef>
            </a:pPr>
            <a:r>
              <a:rPr b="1" spc="-5" dirty="0">
                <a:latin typeface="Liberation Sans"/>
                <a:cs typeface="Liberation Sans"/>
              </a:rPr>
              <a:t>Anti-glare </a:t>
            </a:r>
            <a:r>
              <a:rPr b="1" spc="-10" dirty="0">
                <a:latin typeface="Liberation Sans"/>
                <a:cs typeface="Liberation Sans"/>
              </a:rPr>
              <a:t>automobile headlights</a:t>
            </a:r>
            <a:r>
              <a:rPr b="1" dirty="0">
                <a:latin typeface="Liberation Sans"/>
                <a:cs typeface="Liberation Sans"/>
              </a:rPr>
              <a:t> :</a:t>
            </a:r>
          </a:p>
        </p:txBody>
      </p:sp>
      <p:grpSp>
        <p:nvGrpSpPr>
          <p:cNvPr id="3" name="object 3"/>
          <p:cNvGrpSpPr/>
          <p:nvPr/>
        </p:nvGrpSpPr>
        <p:grpSpPr>
          <a:xfrm>
            <a:off x="1997392" y="1530032"/>
            <a:ext cx="4356735" cy="4500245"/>
            <a:chOff x="1997392" y="1530032"/>
            <a:chExt cx="4356735" cy="4500245"/>
          </a:xfrm>
        </p:grpSpPr>
        <p:sp>
          <p:nvSpPr>
            <p:cNvPr id="4" name="object 4"/>
            <p:cNvSpPr/>
            <p:nvPr/>
          </p:nvSpPr>
          <p:spPr>
            <a:xfrm>
              <a:off x="4895850" y="1583689"/>
              <a:ext cx="1440180" cy="1369060"/>
            </a:xfrm>
            <a:custGeom>
              <a:avLst/>
              <a:gdLst/>
              <a:ahLst/>
              <a:cxnLst/>
              <a:rect l="l" t="t" r="r" b="b"/>
              <a:pathLst>
                <a:path w="1440179" h="1369060">
                  <a:moveTo>
                    <a:pt x="720089" y="0"/>
                  </a:moveTo>
                  <a:lnTo>
                    <a:pt x="770536" y="1532"/>
                  </a:lnTo>
                  <a:lnTo>
                    <a:pt x="819897" y="6071"/>
                  </a:lnTo>
                  <a:lnTo>
                    <a:pt x="868077" y="13525"/>
                  </a:lnTo>
                  <a:lnTo>
                    <a:pt x="914982" y="23806"/>
                  </a:lnTo>
                  <a:lnTo>
                    <a:pt x="960517" y="36823"/>
                  </a:lnTo>
                  <a:lnTo>
                    <a:pt x="1004589" y="52486"/>
                  </a:lnTo>
                  <a:lnTo>
                    <a:pt x="1047104" y="70706"/>
                  </a:lnTo>
                  <a:lnTo>
                    <a:pt x="1087966" y="91392"/>
                  </a:lnTo>
                  <a:lnTo>
                    <a:pt x="1127082" y="114456"/>
                  </a:lnTo>
                  <a:lnTo>
                    <a:pt x="1164358" y="139806"/>
                  </a:lnTo>
                  <a:lnTo>
                    <a:pt x="1199699" y="167354"/>
                  </a:lnTo>
                  <a:lnTo>
                    <a:pt x="1233011" y="197008"/>
                  </a:lnTo>
                  <a:lnTo>
                    <a:pt x="1264199" y="228680"/>
                  </a:lnTo>
                  <a:lnTo>
                    <a:pt x="1293170" y="262280"/>
                  </a:lnTo>
                  <a:lnTo>
                    <a:pt x="1319830" y="297718"/>
                  </a:lnTo>
                  <a:lnTo>
                    <a:pt x="1344083" y="334903"/>
                  </a:lnTo>
                  <a:lnTo>
                    <a:pt x="1365836" y="373747"/>
                  </a:lnTo>
                  <a:lnTo>
                    <a:pt x="1384994" y="414158"/>
                  </a:lnTo>
                  <a:lnTo>
                    <a:pt x="1401464" y="456048"/>
                  </a:lnTo>
                  <a:lnTo>
                    <a:pt x="1415150" y="499327"/>
                  </a:lnTo>
                  <a:lnTo>
                    <a:pt x="1425959" y="543904"/>
                  </a:lnTo>
                  <a:lnTo>
                    <a:pt x="1433796" y="589690"/>
                  </a:lnTo>
                  <a:lnTo>
                    <a:pt x="1438568" y="636595"/>
                  </a:lnTo>
                  <a:lnTo>
                    <a:pt x="1440179" y="684530"/>
                  </a:lnTo>
                  <a:lnTo>
                    <a:pt x="1438568" y="732457"/>
                  </a:lnTo>
                  <a:lnTo>
                    <a:pt x="1433796" y="779344"/>
                  </a:lnTo>
                  <a:lnTo>
                    <a:pt x="1425959" y="825100"/>
                  </a:lnTo>
                  <a:lnTo>
                    <a:pt x="1415150" y="869638"/>
                  </a:lnTo>
                  <a:lnTo>
                    <a:pt x="1401464" y="912868"/>
                  </a:lnTo>
                  <a:lnTo>
                    <a:pt x="1384994" y="954702"/>
                  </a:lnTo>
                  <a:lnTo>
                    <a:pt x="1365836" y="995051"/>
                  </a:lnTo>
                  <a:lnTo>
                    <a:pt x="1344083" y="1033827"/>
                  </a:lnTo>
                  <a:lnTo>
                    <a:pt x="1319830" y="1070939"/>
                  </a:lnTo>
                  <a:lnTo>
                    <a:pt x="1293170" y="1106301"/>
                  </a:lnTo>
                  <a:lnTo>
                    <a:pt x="1264199" y="1139823"/>
                  </a:lnTo>
                  <a:lnTo>
                    <a:pt x="1233011" y="1171416"/>
                  </a:lnTo>
                  <a:lnTo>
                    <a:pt x="1199699" y="1200991"/>
                  </a:lnTo>
                  <a:lnTo>
                    <a:pt x="1164358" y="1228461"/>
                  </a:lnTo>
                  <a:lnTo>
                    <a:pt x="1127082" y="1253735"/>
                  </a:lnTo>
                  <a:lnTo>
                    <a:pt x="1087966" y="1276726"/>
                  </a:lnTo>
                  <a:lnTo>
                    <a:pt x="1047104" y="1297344"/>
                  </a:lnTo>
                  <a:lnTo>
                    <a:pt x="1004589" y="1315501"/>
                  </a:lnTo>
                  <a:lnTo>
                    <a:pt x="960517" y="1331108"/>
                  </a:lnTo>
                  <a:lnTo>
                    <a:pt x="914982" y="1344077"/>
                  </a:lnTo>
                  <a:lnTo>
                    <a:pt x="868077" y="1354318"/>
                  </a:lnTo>
                  <a:lnTo>
                    <a:pt x="819897" y="1361743"/>
                  </a:lnTo>
                  <a:lnTo>
                    <a:pt x="770536" y="1366263"/>
                  </a:lnTo>
                  <a:lnTo>
                    <a:pt x="720089" y="1367789"/>
                  </a:lnTo>
                  <a:lnTo>
                    <a:pt x="669643" y="1366263"/>
                  </a:lnTo>
                  <a:lnTo>
                    <a:pt x="620282" y="1361743"/>
                  </a:lnTo>
                  <a:lnTo>
                    <a:pt x="572102" y="1354318"/>
                  </a:lnTo>
                  <a:lnTo>
                    <a:pt x="525197" y="1344077"/>
                  </a:lnTo>
                  <a:lnTo>
                    <a:pt x="479662" y="1331108"/>
                  </a:lnTo>
                  <a:lnTo>
                    <a:pt x="435590" y="1315501"/>
                  </a:lnTo>
                  <a:lnTo>
                    <a:pt x="393075" y="1297344"/>
                  </a:lnTo>
                  <a:lnTo>
                    <a:pt x="352213" y="1276726"/>
                  </a:lnTo>
                  <a:lnTo>
                    <a:pt x="313097" y="1253735"/>
                  </a:lnTo>
                  <a:lnTo>
                    <a:pt x="275821" y="1228461"/>
                  </a:lnTo>
                  <a:lnTo>
                    <a:pt x="240480" y="1200991"/>
                  </a:lnTo>
                  <a:lnTo>
                    <a:pt x="207168" y="1171416"/>
                  </a:lnTo>
                  <a:lnTo>
                    <a:pt x="175980" y="1139823"/>
                  </a:lnTo>
                  <a:lnTo>
                    <a:pt x="147009" y="1106301"/>
                  </a:lnTo>
                  <a:lnTo>
                    <a:pt x="120349" y="1070939"/>
                  </a:lnTo>
                  <a:lnTo>
                    <a:pt x="96096" y="1033827"/>
                  </a:lnTo>
                  <a:lnTo>
                    <a:pt x="74343" y="995051"/>
                  </a:lnTo>
                  <a:lnTo>
                    <a:pt x="55185" y="954702"/>
                  </a:lnTo>
                  <a:lnTo>
                    <a:pt x="38715" y="912868"/>
                  </a:lnTo>
                  <a:lnTo>
                    <a:pt x="25029" y="869638"/>
                  </a:lnTo>
                  <a:lnTo>
                    <a:pt x="14220" y="825100"/>
                  </a:lnTo>
                  <a:lnTo>
                    <a:pt x="6383" y="779344"/>
                  </a:lnTo>
                  <a:lnTo>
                    <a:pt x="1611" y="732457"/>
                  </a:lnTo>
                  <a:lnTo>
                    <a:pt x="0" y="684530"/>
                  </a:lnTo>
                  <a:lnTo>
                    <a:pt x="1611" y="636595"/>
                  </a:lnTo>
                  <a:lnTo>
                    <a:pt x="6383" y="589690"/>
                  </a:lnTo>
                  <a:lnTo>
                    <a:pt x="14220" y="543904"/>
                  </a:lnTo>
                  <a:lnTo>
                    <a:pt x="25029" y="499327"/>
                  </a:lnTo>
                  <a:lnTo>
                    <a:pt x="38715" y="456048"/>
                  </a:lnTo>
                  <a:lnTo>
                    <a:pt x="55185" y="414158"/>
                  </a:lnTo>
                  <a:lnTo>
                    <a:pt x="74343" y="373747"/>
                  </a:lnTo>
                  <a:lnTo>
                    <a:pt x="96096" y="334903"/>
                  </a:lnTo>
                  <a:lnTo>
                    <a:pt x="120349" y="297718"/>
                  </a:lnTo>
                  <a:lnTo>
                    <a:pt x="147009" y="262280"/>
                  </a:lnTo>
                  <a:lnTo>
                    <a:pt x="175980" y="228680"/>
                  </a:lnTo>
                  <a:lnTo>
                    <a:pt x="207168" y="197008"/>
                  </a:lnTo>
                  <a:lnTo>
                    <a:pt x="240480" y="167354"/>
                  </a:lnTo>
                  <a:lnTo>
                    <a:pt x="275821" y="139806"/>
                  </a:lnTo>
                  <a:lnTo>
                    <a:pt x="313097" y="114456"/>
                  </a:lnTo>
                  <a:lnTo>
                    <a:pt x="352213" y="91392"/>
                  </a:lnTo>
                  <a:lnTo>
                    <a:pt x="393075" y="70706"/>
                  </a:lnTo>
                  <a:lnTo>
                    <a:pt x="435590" y="52486"/>
                  </a:lnTo>
                  <a:lnTo>
                    <a:pt x="479662" y="36823"/>
                  </a:lnTo>
                  <a:lnTo>
                    <a:pt x="525197" y="23806"/>
                  </a:lnTo>
                  <a:lnTo>
                    <a:pt x="572102" y="13525"/>
                  </a:lnTo>
                  <a:lnTo>
                    <a:pt x="620282" y="6071"/>
                  </a:lnTo>
                  <a:lnTo>
                    <a:pt x="669643" y="1532"/>
                  </a:lnTo>
                  <a:lnTo>
                    <a:pt x="720089" y="0"/>
                  </a:lnTo>
                  <a:close/>
                </a:path>
                <a:path w="1440179" h="1369060">
                  <a:moveTo>
                    <a:pt x="0" y="0"/>
                  </a:moveTo>
                  <a:lnTo>
                    <a:pt x="0" y="0"/>
                  </a:lnTo>
                </a:path>
                <a:path w="1440179" h="1369060">
                  <a:moveTo>
                    <a:pt x="1440179" y="1369060"/>
                  </a:moveTo>
                  <a:lnTo>
                    <a:pt x="1440179" y="1369060"/>
                  </a:lnTo>
                </a:path>
              </a:pathLst>
            </a:custGeom>
            <a:ln w="35941">
              <a:solidFill>
                <a:srgbClr val="000000"/>
              </a:solidFill>
            </a:ln>
          </p:spPr>
          <p:txBody>
            <a:bodyPr wrap="square" lIns="0" tIns="0" rIns="0" bIns="0" rtlCol="0"/>
            <a:lstStyle/>
            <a:p>
              <a:endParaRPr/>
            </a:p>
          </p:txBody>
        </p:sp>
        <p:sp>
          <p:nvSpPr>
            <p:cNvPr id="5" name="object 5"/>
            <p:cNvSpPr/>
            <p:nvPr/>
          </p:nvSpPr>
          <p:spPr>
            <a:xfrm>
              <a:off x="5615939" y="1583689"/>
              <a:ext cx="720090" cy="576580"/>
            </a:xfrm>
            <a:custGeom>
              <a:avLst/>
              <a:gdLst/>
              <a:ahLst/>
              <a:cxnLst/>
              <a:rect l="l" t="t" r="r" b="b"/>
              <a:pathLst>
                <a:path w="720089" h="576580">
                  <a:moveTo>
                    <a:pt x="0" y="0"/>
                  </a:moveTo>
                  <a:lnTo>
                    <a:pt x="720089" y="576580"/>
                  </a:lnTo>
                </a:path>
              </a:pathLst>
            </a:custGeom>
            <a:ln w="3175">
              <a:solidFill>
                <a:srgbClr val="000000"/>
              </a:solidFill>
            </a:ln>
          </p:spPr>
          <p:txBody>
            <a:bodyPr wrap="square" lIns="0" tIns="0" rIns="0" bIns="0" rtlCol="0"/>
            <a:lstStyle/>
            <a:p>
              <a:endParaRPr/>
            </a:p>
          </p:txBody>
        </p:sp>
        <p:sp>
          <p:nvSpPr>
            <p:cNvPr id="6" name="object 6"/>
            <p:cNvSpPr/>
            <p:nvPr/>
          </p:nvSpPr>
          <p:spPr>
            <a:xfrm>
              <a:off x="5651500" y="1548129"/>
              <a:ext cx="0" cy="922019"/>
            </a:xfrm>
            <a:custGeom>
              <a:avLst/>
              <a:gdLst/>
              <a:ahLst/>
              <a:cxnLst/>
              <a:rect l="l" t="t" r="r" b="b"/>
              <a:pathLst>
                <a:path h="922019">
                  <a:moveTo>
                    <a:pt x="0" y="0"/>
                  </a:moveTo>
                  <a:lnTo>
                    <a:pt x="0" y="71120"/>
                  </a:lnTo>
                </a:path>
                <a:path h="922019">
                  <a:moveTo>
                    <a:pt x="0" y="142240"/>
                  </a:moveTo>
                  <a:lnTo>
                    <a:pt x="0" y="212090"/>
                  </a:lnTo>
                </a:path>
                <a:path h="922019">
                  <a:moveTo>
                    <a:pt x="0" y="283210"/>
                  </a:moveTo>
                  <a:lnTo>
                    <a:pt x="0" y="354330"/>
                  </a:lnTo>
                </a:path>
                <a:path h="922019">
                  <a:moveTo>
                    <a:pt x="0" y="425450"/>
                  </a:moveTo>
                  <a:lnTo>
                    <a:pt x="0" y="496570"/>
                  </a:lnTo>
                </a:path>
                <a:path h="922019">
                  <a:moveTo>
                    <a:pt x="0" y="567690"/>
                  </a:moveTo>
                  <a:lnTo>
                    <a:pt x="0" y="637540"/>
                  </a:lnTo>
                </a:path>
                <a:path h="922019">
                  <a:moveTo>
                    <a:pt x="0" y="708660"/>
                  </a:moveTo>
                  <a:lnTo>
                    <a:pt x="0" y="779780"/>
                  </a:lnTo>
                </a:path>
                <a:path h="922019">
                  <a:moveTo>
                    <a:pt x="0" y="850900"/>
                  </a:moveTo>
                  <a:lnTo>
                    <a:pt x="0" y="922020"/>
                  </a:lnTo>
                </a:path>
              </a:pathLst>
            </a:custGeom>
            <a:ln w="35941">
              <a:solidFill>
                <a:srgbClr val="000000"/>
              </a:solidFill>
            </a:ln>
          </p:spPr>
          <p:txBody>
            <a:bodyPr wrap="square" lIns="0" tIns="0" rIns="0" bIns="0" rtlCol="0"/>
            <a:lstStyle/>
            <a:p>
              <a:endParaRPr/>
            </a:p>
          </p:txBody>
        </p:sp>
        <p:sp>
          <p:nvSpPr>
            <p:cNvPr id="7" name="object 7"/>
            <p:cNvSpPr/>
            <p:nvPr/>
          </p:nvSpPr>
          <p:spPr>
            <a:xfrm>
              <a:off x="4895850" y="1728469"/>
              <a:ext cx="1367790" cy="1223010"/>
            </a:xfrm>
            <a:custGeom>
              <a:avLst/>
              <a:gdLst/>
              <a:ahLst/>
              <a:cxnLst/>
              <a:rect l="l" t="t" r="r" b="b"/>
              <a:pathLst>
                <a:path w="1367789" h="1223010">
                  <a:moveTo>
                    <a:pt x="323850" y="0"/>
                  </a:moveTo>
                  <a:lnTo>
                    <a:pt x="1367789" y="863600"/>
                  </a:lnTo>
                </a:path>
                <a:path w="1367789" h="1223010">
                  <a:moveTo>
                    <a:pt x="90170" y="251459"/>
                  </a:moveTo>
                  <a:lnTo>
                    <a:pt x="1134110" y="1115059"/>
                  </a:lnTo>
                </a:path>
                <a:path w="1367789" h="1223010">
                  <a:moveTo>
                    <a:pt x="0" y="647700"/>
                  </a:moveTo>
                  <a:lnTo>
                    <a:pt x="720089" y="1223009"/>
                  </a:lnTo>
                </a:path>
              </a:pathLst>
            </a:custGeom>
            <a:ln w="3175">
              <a:solidFill>
                <a:srgbClr val="000000"/>
              </a:solidFill>
            </a:ln>
          </p:spPr>
          <p:txBody>
            <a:bodyPr wrap="square" lIns="0" tIns="0" rIns="0" bIns="0" rtlCol="0"/>
            <a:lstStyle/>
            <a:p>
              <a:endParaRPr/>
            </a:p>
          </p:txBody>
        </p:sp>
        <p:sp>
          <p:nvSpPr>
            <p:cNvPr id="8" name="object 8"/>
            <p:cNvSpPr/>
            <p:nvPr/>
          </p:nvSpPr>
          <p:spPr>
            <a:xfrm>
              <a:off x="2015489" y="1836419"/>
              <a:ext cx="3025140" cy="4175760"/>
            </a:xfrm>
            <a:custGeom>
              <a:avLst/>
              <a:gdLst/>
              <a:ahLst/>
              <a:cxnLst/>
              <a:rect l="l" t="t" r="r" b="b"/>
              <a:pathLst>
                <a:path w="3025140" h="4175760">
                  <a:moveTo>
                    <a:pt x="3025140" y="0"/>
                  </a:moveTo>
                  <a:lnTo>
                    <a:pt x="2980690" y="55879"/>
                  </a:lnTo>
                </a:path>
                <a:path w="3025140" h="4175760">
                  <a:moveTo>
                    <a:pt x="2937510" y="111759"/>
                  </a:moveTo>
                  <a:lnTo>
                    <a:pt x="2894330" y="167639"/>
                  </a:lnTo>
                </a:path>
                <a:path w="3025140" h="4175760">
                  <a:moveTo>
                    <a:pt x="2851150" y="223519"/>
                  </a:moveTo>
                  <a:lnTo>
                    <a:pt x="2806700" y="279400"/>
                  </a:lnTo>
                </a:path>
                <a:path w="3025140" h="4175760">
                  <a:moveTo>
                    <a:pt x="2763520" y="335279"/>
                  </a:moveTo>
                  <a:lnTo>
                    <a:pt x="2720340" y="391159"/>
                  </a:lnTo>
                </a:path>
                <a:path w="3025140" h="4175760">
                  <a:moveTo>
                    <a:pt x="2675890" y="448309"/>
                  </a:moveTo>
                  <a:lnTo>
                    <a:pt x="2632710" y="504189"/>
                  </a:lnTo>
                </a:path>
                <a:path w="3025140" h="4175760">
                  <a:moveTo>
                    <a:pt x="2589530" y="560069"/>
                  </a:moveTo>
                  <a:lnTo>
                    <a:pt x="2546350" y="615950"/>
                  </a:lnTo>
                </a:path>
                <a:path w="3025140" h="4175760">
                  <a:moveTo>
                    <a:pt x="2501900" y="671829"/>
                  </a:moveTo>
                  <a:lnTo>
                    <a:pt x="2458720" y="727709"/>
                  </a:lnTo>
                </a:path>
                <a:path w="3025140" h="4175760">
                  <a:moveTo>
                    <a:pt x="2415540" y="783589"/>
                  </a:moveTo>
                  <a:lnTo>
                    <a:pt x="2372360" y="839469"/>
                  </a:lnTo>
                </a:path>
                <a:path w="3025140" h="4175760">
                  <a:moveTo>
                    <a:pt x="2329180" y="895350"/>
                  </a:moveTo>
                  <a:lnTo>
                    <a:pt x="2284730" y="951229"/>
                  </a:lnTo>
                </a:path>
                <a:path w="3025140" h="4175760">
                  <a:moveTo>
                    <a:pt x="2241550" y="1008379"/>
                  </a:moveTo>
                  <a:lnTo>
                    <a:pt x="2198370" y="1064259"/>
                  </a:lnTo>
                </a:path>
                <a:path w="3025140" h="4175760">
                  <a:moveTo>
                    <a:pt x="2155190" y="1120139"/>
                  </a:moveTo>
                  <a:lnTo>
                    <a:pt x="2110740" y="1176019"/>
                  </a:lnTo>
                </a:path>
                <a:path w="3025140" h="4175760">
                  <a:moveTo>
                    <a:pt x="2067560" y="1231900"/>
                  </a:moveTo>
                  <a:lnTo>
                    <a:pt x="2024380" y="1287779"/>
                  </a:lnTo>
                </a:path>
                <a:path w="3025140" h="4175760">
                  <a:moveTo>
                    <a:pt x="1979930" y="1343659"/>
                  </a:moveTo>
                  <a:lnTo>
                    <a:pt x="1936750" y="1399539"/>
                  </a:lnTo>
                </a:path>
                <a:path w="3025140" h="4175760">
                  <a:moveTo>
                    <a:pt x="1893570" y="1456689"/>
                  </a:moveTo>
                  <a:lnTo>
                    <a:pt x="1850389" y="1512569"/>
                  </a:lnTo>
                </a:path>
                <a:path w="3025140" h="4175760">
                  <a:moveTo>
                    <a:pt x="1807210" y="1568450"/>
                  </a:moveTo>
                  <a:lnTo>
                    <a:pt x="1762760" y="1624329"/>
                  </a:lnTo>
                </a:path>
                <a:path w="3025140" h="4175760">
                  <a:moveTo>
                    <a:pt x="1719580" y="1680209"/>
                  </a:moveTo>
                  <a:lnTo>
                    <a:pt x="1676400" y="1736089"/>
                  </a:lnTo>
                </a:path>
                <a:path w="3025140" h="4175760">
                  <a:moveTo>
                    <a:pt x="1633220" y="1791969"/>
                  </a:moveTo>
                  <a:lnTo>
                    <a:pt x="1588770" y="1847850"/>
                  </a:lnTo>
                </a:path>
                <a:path w="3025140" h="4175760">
                  <a:moveTo>
                    <a:pt x="1545589" y="1903729"/>
                  </a:moveTo>
                  <a:lnTo>
                    <a:pt x="1502410" y="1959609"/>
                  </a:lnTo>
                </a:path>
                <a:path w="3025140" h="4175760">
                  <a:moveTo>
                    <a:pt x="1457960" y="2016759"/>
                  </a:moveTo>
                  <a:lnTo>
                    <a:pt x="1414780" y="2072639"/>
                  </a:lnTo>
                </a:path>
                <a:path w="3025140" h="4175760">
                  <a:moveTo>
                    <a:pt x="1371600" y="2128519"/>
                  </a:moveTo>
                  <a:lnTo>
                    <a:pt x="1328420" y="2184400"/>
                  </a:lnTo>
                </a:path>
                <a:path w="3025140" h="4175760">
                  <a:moveTo>
                    <a:pt x="1285239" y="2240279"/>
                  </a:moveTo>
                  <a:lnTo>
                    <a:pt x="1240789" y="2296159"/>
                  </a:lnTo>
                </a:path>
                <a:path w="3025140" h="4175760">
                  <a:moveTo>
                    <a:pt x="1197610" y="2352040"/>
                  </a:moveTo>
                  <a:lnTo>
                    <a:pt x="1154430" y="2407919"/>
                  </a:lnTo>
                </a:path>
                <a:path w="3025140" h="4175760">
                  <a:moveTo>
                    <a:pt x="1111250" y="2463800"/>
                  </a:moveTo>
                  <a:lnTo>
                    <a:pt x="1066800" y="2519679"/>
                  </a:lnTo>
                </a:path>
                <a:path w="3025140" h="4175760">
                  <a:moveTo>
                    <a:pt x="1023620" y="2576829"/>
                  </a:moveTo>
                  <a:lnTo>
                    <a:pt x="980440" y="2632710"/>
                  </a:lnTo>
                </a:path>
                <a:path w="3025140" h="4175760">
                  <a:moveTo>
                    <a:pt x="937260" y="2688590"/>
                  </a:moveTo>
                  <a:lnTo>
                    <a:pt x="892810" y="2744469"/>
                  </a:lnTo>
                </a:path>
                <a:path w="3025140" h="4175760">
                  <a:moveTo>
                    <a:pt x="849630" y="2800349"/>
                  </a:moveTo>
                  <a:lnTo>
                    <a:pt x="806450" y="2856229"/>
                  </a:lnTo>
                </a:path>
                <a:path w="3025140" h="4175760">
                  <a:moveTo>
                    <a:pt x="762000" y="2912110"/>
                  </a:moveTo>
                  <a:lnTo>
                    <a:pt x="718820" y="2967990"/>
                  </a:lnTo>
                </a:path>
                <a:path w="3025140" h="4175760">
                  <a:moveTo>
                    <a:pt x="1188720" y="4175759"/>
                  </a:moveTo>
                  <a:lnTo>
                    <a:pt x="0" y="4175759"/>
                  </a:lnTo>
                  <a:lnTo>
                    <a:pt x="0" y="3094990"/>
                  </a:lnTo>
                  <a:lnTo>
                    <a:pt x="2376170" y="3094990"/>
                  </a:lnTo>
                  <a:lnTo>
                    <a:pt x="2376170" y="4175759"/>
                  </a:lnTo>
                  <a:lnTo>
                    <a:pt x="1188720" y="4175759"/>
                  </a:lnTo>
                  <a:close/>
                </a:path>
                <a:path w="3025140" h="4175760">
                  <a:moveTo>
                    <a:pt x="1043940" y="3094990"/>
                  </a:moveTo>
                  <a:lnTo>
                    <a:pt x="1043940" y="3166110"/>
                  </a:lnTo>
                </a:path>
                <a:path w="3025140" h="4175760">
                  <a:moveTo>
                    <a:pt x="1043940" y="3237229"/>
                  </a:moveTo>
                  <a:lnTo>
                    <a:pt x="1043940" y="3308350"/>
                  </a:lnTo>
                </a:path>
                <a:path w="3025140" h="4175760">
                  <a:moveTo>
                    <a:pt x="1043940" y="3379469"/>
                  </a:moveTo>
                  <a:lnTo>
                    <a:pt x="1043940" y="3450590"/>
                  </a:lnTo>
                </a:path>
                <a:path w="3025140" h="4175760">
                  <a:moveTo>
                    <a:pt x="1043940" y="3521709"/>
                  </a:moveTo>
                  <a:lnTo>
                    <a:pt x="1043940" y="3591559"/>
                  </a:lnTo>
                </a:path>
              </a:pathLst>
            </a:custGeom>
            <a:ln w="35941">
              <a:solidFill>
                <a:srgbClr val="000000"/>
              </a:solidFill>
            </a:ln>
          </p:spPr>
          <p:txBody>
            <a:bodyPr wrap="square" lIns="0" tIns="0" rIns="0" bIns="0" rtlCol="0"/>
            <a:lstStyle/>
            <a:p>
              <a:endParaRPr/>
            </a:p>
          </p:txBody>
        </p:sp>
        <p:sp>
          <p:nvSpPr>
            <p:cNvPr id="9" name="object 9"/>
            <p:cNvSpPr/>
            <p:nvPr/>
          </p:nvSpPr>
          <p:spPr>
            <a:xfrm>
              <a:off x="3059429" y="5499099"/>
              <a:ext cx="0" cy="44450"/>
            </a:xfrm>
            <a:custGeom>
              <a:avLst/>
              <a:gdLst/>
              <a:ahLst/>
              <a:cxnLst/>
              <a:rect l="l" t="t" r="r" b="b"/>
              <a:pathLst>
                <a:path h="44450">
                  <a:moveTo>
                    <a:pt x="-17970" y="22225"/>
                  </a:moveTo>
                  <a:lnTo>
                    <a:pt x="17970" y="22225"/>
                  </a:lnTo>
                </a:path>
              </a:pathLst>
            </a:custGeom>
            <a:ln w="44450">
              <a:solidFill>
                <a:srgbClr val="000000"/>
              </a:solidFill>
            </a:ln>
          </p:spPr>
          <p:txBody>
            <a:bodyPr wrap="square" lIns="0" tIns="0" rIns="0" bIns="0" rtlCol="0"/>
            <a:lstStyle/>
            <a:p>
              <a:endParaRPr/>
            </a:p>
          </p:txBody>
        </p:sp>
        <p:sp>
          <p:nvSpPr>
            <p:cNvPr id="10" name="object 10"/>
            <p:cNvSpPr/>
            <p:nvPr/>
          </p:nvSpPr>
          <p:spPr>
            <a:xfrm>
              <a:off x="2664459" y="4860290"/>
              <a:ext cx="26670" cy="35560"/>
            </a:xfrm>
            <a:custGeom>
              <a:avLst/>
              <a:gdLst/>
              <a:ahLst/>
              <a:cxnLst/>
              <a:rect l="l" t="t" r="r" b="b"/>
              <a:pathLst>
                <a:path w="26669" h="35560">
                  <a:moveTo>
                    <a:pt x="26669" y="0"/>
                  </a:moveTo>
                  <a:lnTo>
                    <a:pt x="0" y="35560"/>
                  </a:lnTo>
                </a:path>
              </a:pathLst>
            </a:custGeom>
            <a:ln w="35941">
              <a:solidFill>
                <a:srgbClr val="000000"/>
              </a:solidFill>
            </a:ln>
          </p:spPr>
          <p:txBody>
            <a:bodyPr wrap="square" lIns="0" tIns="0" rIns="0" bIns="0" rtlCol="0"/>
            <a:lstStyle/>
            <a:p>
              <a:endParaRPr/>
            </a:p>
          </p:txBody>
        </p:sp>
        <p:sp>
          <p:nvSpPr>
            <p:cNvPr id="11" name="object 11"/>
            <p:cNvSpPr/>
            <p:nvPr/>
          </p:nvSpPr>
          <p:spPr>
            <a:xfrm>
              <a:off x="2015489" y="4931410"/>
              <a:ext cx="2376170" cy="1080770"/>
            </a:xfrm>
            <a:custGeom>
              <a:avLst/>
              <a:gdLst/>
              <a:ahLst/>
              <a:cxnLst/>
              <a:rect l="l" t="t" r="r" b="b"/>
              <a:pathLst>
                <a:path w="2376170" h="1080770">
                  <a:moveTo>
                    <a:pt x="648970" y="0"/>
                  </a:moveTo>
                  <a:lnTo>
                    <a:pt x="0" y="864869"/>
                  </a:lnTo>
                </a:path>
                <a:path w="2376170" h="1080770">
                  <a:moveTo>
                    <a:pt x="288290" y="0"/>
                  </a:moveTo>
                  <a:lnTo>
                    <a:pt x="0" y="396239"/>
                  </a:lnTo>
                </a:path>
                <a:path w="2376170" h="1080770">
                  <a:moveTo>
                    <a:pt x="1043940" y="0"/>
                  </a:moveTo>
                  <a:lnTo>
                    <a:pt x="215900" y="1080770"/>
                  </a:lnTo>
                </a:path>
                <a:path w="2376170" h="1080770">
                  <a:moveTo>
                    <a:pt x="1565910" y="0"/>
                  </a:moveTo>
                  <a:lnTo>
                    <a:pt x="739140" y="1080770"/>
                  </a:lnTo>
                </a:path>
                <a:path w="2376170" h="1080770">
                  <a:moveTo>
                    <a:pt x="2124710" y="0"/>
                  </a:moveTo>
                  <a:lnTo>
                    <a:pt x="1296670" y="1080770"/>
                  </a:lnTo>
                </a:path>
                <a:path w="2376170" h="1080770">
                  <a:moveTo>
                    <a:pt x="2376170" y="396239"/>
                  </a:moveTo>
                  <a:lnTo>
                    <a:pt x="1871980" y="1080770"/>
                  </a:lnTo>
                </a:path>
              </a:pathLst>
            </a:custGeom>
            <a:ln w="3175">
              <a:solidFill>
                <a:srgbClr val="000000"/>
              </a:solidFill>
            </a:ln>
          </p:spPr>
          <p:txBody>
            <a:bodyPr wrap="square" lIns="0" tIns="0" rIns="0" bIns="0" rtlCol="0"/>
            <a:lstStyle/>
            <a:p>
              <a:endParaRPr/>
            </a:p>
          </p:txBody>
        </p:sp>
      </p:grpSp>
      <p:sp>
        <p:nvSpPr>
          <p:cNvPr id="12" name="object 12"/>
          <p:cNvSpPr txBox="1"/>
          <p:nvPr/>
        </p:nvSpPr>
        <p:spPr>
          <a:xfrm>
            <a:off x="2679700" y="5275579"/>
            <a:ext cx="402590" cy="299720"/>
          </a:xfrm>
          <a:prstGeom prst="rect">
            <a:avLst/>
          </a:prstGeom>
        </p:spPr>
        <p:txBody>
          <a:bodyPr vert="horz" wrap="square" lIns="0" tIns="12700" rIns="0" bIns="0" rtlCol="0">
            <a:spAutoFit/>
          </a:bodyPr>
          <a:lstStyle/>
          <a:p>
            <a:pPr marL="38100">
              <a:lnSpc>
                <a:spcPct val="100000"/>
              </a:lnSpc>
              <a:spcBef>
                <a:spcPts val="100"/>
              </a:spcBef>
            </a:pPr>
            <a:r>
              <a:rPr sz="1800" spc="-10" dirty="0">
                <a:latin typeface="Liberation Sans"/>
                <a:cs typeface="Liberation Sans"/>
              </a:rPr>
              <a:t>45</a:t>
            </a:r>
            <a:r>
              <a:rPr sz="1575" spc="-15" baseline="39682" dirty="0">
                <a:latin typeface="Liberation Sans"/>
                <a:cs typeface="Liberation Sans"/>
              </a:rPr>
              <a:t>o</a:t>
            </a:r>
            <a:endParaRPr sz="1575" baseline="39682">
              <a:latin typeface="Liberation Sans"/>
              <a:cs typeface="Liberation Sans"/>
            </a:endParaRPr>
          </a:p>
        </p:txBody>
      </p:sp>
      <p:sp>
        <p:nvSpPr>
          <p:cNvPr id="13" name="object 13"/>
          <p:cNvSpPr txBox="1"/>
          <p:nvPr/>
        </p:nvSpPr>
        <p:spPr>
          <a:xfrm>
            <a:off x="5703570" y="1855470"/>
            <a:ext cx="403860" cy="299720"/>
          </a:xfrm>
          <a:prstGeom prst="rect">
            <a:avLst/>
          </a:prstGeom>
        </p:spPr>
        <p:txBody>
          <a:bodyPr vert="horz" wrap="square" lIns="0" tIns="12700" rIns="0" bIns="0" rtlCol="0">
            <a:spAutoFit/>
          </a:bodyPr>
          <a:lstStyle/>
          <a:p>
            <a:pPr marL="38100">
              <a:lnSpc>
                <a:spcPct val="100000"/>
              </a:lnSpc>
              <a:spcBef>
                <a:spcPts val="100"/>
              </a:spcBef>
            </a:pPr>
            <a:r>
              <a:rPr sz="1800" spc="-10" dirty="0">
                <a:latin typeface="Liberation Sans"/>
                <a:cs typeface="Liberation Sans"/>
              </a:rPr>
              <a:t>45</a:t>
            </a:r>
            <a:r>
              <a:rPr sz="1575" spc="-15" baseline="39682" dirty="0">
                <a:latin typeface="Liberation Sans"/>
                <a:cs typeface="Liberation Sans"/>
              </a:rPr>
              <a:t>o</a:t>
            </a:r>
            <a:endParaRPr sz="1575" baseline="39682">
              <a:latin typeface="Liberation Sans"/>
              <a:cs typeface="Liberation Sans"/>
            </a:endParaRPr>
          </a:p>
        </p:txBody>
      </p:sp>
      <p:sp>
        <p:nvSpPr>
          <p:cNvPr id="14" name="object 14"/>
          <p:cNvSpPr/>
          <p:nvPr/>
        </p:nvSpPr>
        <p:spPr>
          <a:xfrm>
            <a:off x="2880360" y="1764029"/>
            <a:ext cx="3023870" cy="3528060"/>
          </a:xfrm>
          <a:custGeom>
            <a:avLst/>
            <a:gdLst/>
            <a:ahLst/>
            <a:cxnLst/>
            <a:rect l="l" t="t" r="r" b="b"/>
            <a:pathLst>
              <a:path w="3023870" h="3528060">
                <a:moveTo>
                  <a:pt x="0" y="3384550"/>
                </a:moveTo>
                <a:lnTo>
                  <a:pt x="11112" y="3436977"/>
                </a:lnTo>
                <a:lnTo>
                  <a:pt x="35560" y="3482975"/>
                </a:lnTo>
                <a:lnTo>
                  <a:pt x="60007" y="3515637"/>
                </a:lnTo>
                <a:lnTo>
                  <a:pt x="71119" y="3528060"/>
                </a:lnTo>
                <a:lnTo>
                  <a:pt x="215900" y="3455670"/>
                </a:lnTo>
              </a:path>
              <a:path w="3023870" h="3528060">
                <a:moveTo>
                  <a:pt x="2807969" y="0"/>
                </a:moveTo>
                <a:lnTo>
                  <a:pt x="2819082" y="52962"/>
                </a:lnTo>
                <a:lnTo>
                  <a:pt x="2843529" y="98901"/>
                </a:lnTo>
                <a:lnTo>
                  <a:pt x="2867977" y="131266"/>
                </a:lnTo>
                <a:lnTo>
                  <a:pt x="2879090" y="143510"/>
                </a:lnTo>
                <a:lnTo>
                  <a:pt x="3023869" y="72390"/>
                </a:lnTo>
              </a:path>
            </a:pathLst>
          </a:custGeom>
          <a:ln w="3175">
            <a:solidFill>
              <a:srgbClr val="000000"/>
            </a:solidFill>
          </a:ln>
        </p:spPr>
        <p:txBody>
          <a:bodyPr wrap="square" lIns="0" tIns="0" rIns="0" bIns="0" rtlCol="0"/>
          <a:lstStyle/>
          <a:p>
            <a:endParaRPr/>
          </a:p>
        </p:txBody>
      </p:sp>
      <p:sp>
        <p:nvSpPr>
          <p:cNvPr id="15" name="object 15"/>
          <p:cNvSpPr txBox="1"/>
          <p:nvPr/>
        </p:nvSpPr>
        <p:spPr>
          <a:xfrm>
            <a:off x="436880" y="2014220"/>
            <a:ext cx="4117975" cy="452120"/>
          </a:xfrm>
          <a:prstGeom prst="rect">
            <a:avLst/>
          </a:prstGeom>
        </p:spPr>
        <p:txBody>
          <a:bodyPr vert="horz" wrap="square" lIns="0" tIns="12700" rIns="0" bIns="0" rtlCol="0">
            <a:spAutoFit/>
          </a:bodyPr>
          <a:lstStyle/>
          <a:p>
            <a:pPr marL="12700">
              <a:lnSpc>
                <a:spcPct val="100000"/>
              </a:lnSpc>
              <a:spcBef>
                <a:spcPts val="100"/>
              </a:spcBef>
            </a:pPr>
            <a:r>
              <a:rPr sz="2800" spc="-55" dirty="0">
                <a:latin typeface="Liberation Sans"/>
                <a:cs typeface="Liberation Sans"/>
              </a:rPr>
              <a:t>Two </a:t>
            </a:r>
            <a:r>
              <a:rPr sz="2800" spc="-5" dirty="0">
                <a:latin typeface="Liberation Sans"/>
                <a:cs typeface="Liberation Sans"/>
              </a:rPr>
              <a:t>approaching vehicles</a:t>
            </a:r>
            <a:endParaRPr sz="2800">
              <a:latin typeface="Liberation Sans"/>
              <a:cs typeface="Liberation Sans"/>
            </a:endParaRPr>
          </a:p>
        </p:txBody>
      </p:sp>
      <p:sp>
        <p:nvSpPr>
          <p:cNvPr id="16" name="object 16"/>
          <p:cNvSpPr txBox="1"/>
          <p:nvPr/>
        </p:nvSpPr>
        <p:spPr>
          <a:xfrm>
            <a:off x="2741929" y="6275070"/>
            <a:ext cx="129286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Liberation Sans"/>
                <a:cs typeface="Liberation Sans"/>
              </a:rPr>
              <a:t>Wind</a:t>
            </a:r>
            <a:r>
              <a:rPr sz="1800" spc="-65" dirty="0">
                <a:latin typeface="Liberation Sans"/>
                <a:cs typeface="Liberation Sans"/>
              </a:rPr>
              <a:t> </a:t>
            </a:r>
            <a:r>
              <a:rPr sz="1800" spc="-5" dirty="0">
                <a:latin typeface="Liberation Sans"/>
                <a:cs typeface="Liberation Sans"/>
              </a:rPr>
              <a:t>screen</a:t>
            </a:r>
            <a:endParaRPr sz="1800">
              <a:latin typeface="Liberation Sans"/>
              <a:cs typeface="Liberation Sans"/>
            </a:endParaRPr>
          </a:p>
        </p:txBody>
      </p:sp>
      <p:sp>
        <p:nvSpPr>
          <p:cNvPr id="17" name="object 17"/>
          <p:cNvSpPr txBox="1"/>
          <p:nvPr/>
        </p:nvSpPr>
        <p:spPr>
          <a:xfrm>
            <a:off x="6629400" y="2531109"/>
            <a:ext cx="105092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Liberation Sans"/>
                <a:cs typeface="Liberation Sans"/>
              </a:rPr>
              <a:t>Head</a:t>
            </a:r>
            <a:r>
              <a:rPr sz="1800" spc="-75" dirty="0">
                <a:latin typeface="Liberation Sans"/>
                <a:cs typeface="Liberation Sans"/>
              </a:rPr>
              <a:t> </a:t>
            </a:r>
            <a:r>
              <a:rPr sz="1800" spc="-10" dirty="0">
                <a:latin typeface="Liberation Sans"/>
                <a:cs typeface="Liberation Sans"/>
              </a:rPr>
              <a:t>light</a:t>
            </a:r>
            <a:endParaRPr sz="1800">
              <a:latin typeface="Liberation Sans"/>
              <a:cs typeface="Liberation Sans"/>
            </a:endParaRPr>
          </a:p>
        </p:txBody>
      </p:sp>
      <p:sp>
        <p:nvSpPr>
          <p:cNvPr id="18" name="object 18"/>
          <p:cNvSpPr txBox="1">
            <a:spLocks noGrp="1"/>
          </p:cNvSpPr>
          <p:nvPr>
            <p:ph type="body" idx="1"/>
          </p:nvPr>
        </p:nvSpPr>
        <p:spPr>
          <a:prstGeom prst="rect">
            <a:avLst/>
          </a:prstGeom>
        </p:spPr>
        <p:txBody>
          <a:bodyPr vert="horz" wrap="square" lIns="0" tIns="334645" rIns="0" bIns="0" rtlCol="0">
            <a:spAutoFit/>
          </a:bodyPr>
          <a:lstStyle/>
          <a:p>
            <a:pPr marL="4888230" marR="5080">
              <a:lnSpc>
                <a:spcPts val="3130"/>
              </a:lnSpc>
              <a:spcBef>
                <a:spcPts val="395"/>
              </a:spcBef>
            </a:pPr>
            <a:r>
              <a:rPr spc="-10" dirty="0"/>
              <a:t>The </a:t>
            </a:r>
            <a:r>
              <a:rPr spc="-5" dirty="0"/>
              <a:t>transmission </a:t>
            </a:r>
            <a:r>
              <a:rPr spc="5" dirty="0"/>
              <a:t>or </a:t>
            </a:r>
            <a:r>
              <a:rPr spc="-5" dirty="0"/>
              <a:t>pass  axis shown by lines in head  light </a:t>
            </a:r>
            <a:r>
              <a:rPr dirty="0"/>
              <a:t>and </a:t>
            </a:r>
            <a:r>
              <a:rPr spc="-5" dirty="0"/>
              <a:t>wind screen </a:t>
            </a:r>
            <a:r>
              <a:rPr dirty="0"/>
              <a:t>are  </a:t>
            </a:r>
            <a:r>
              <a:rPr spc="-5" dirty="0"/>
              <a:t>perpendicular </a:t>
            </a:r>
            <a:r>
              <a:rPr dirty="0"/>
              <a:t>to </a:t>
            </a:r>
            <a:r>
              <a:rPr spc="-5" dirty="0"/>
              <a:t>each</a:t>
            </a:r>
            <a:r>
              <a:rPr spc="-40" dirty="0"/>
              <a:t> </a:t>
            </a:r>
            <a:r>
              <a:rPr spc="-30" dirty="0"/>
              <a:t>other.</a:t>
            </a:r>
          </a:p>
        </p:txBody>
      </p:sp>
      <p:sp>
        <p:nvSpPr>
          <p:cNvPr id="19" name="object 19"/>
          <p:cNvSpPr txBox="1"/>
          <p:nvPr/>
        </p:nvSpPr>
        <p:spPr>
          <a:xfrm>
            <a:off x="5261609" y="5731509"/>
            <a:ext cx="4274820" cy="1247140"/>
          </a:xfrm>
          <a:prstGeom prst="rect">
            <a:avLst/>
          </a:prstGeom>
        </p:spPr>
        <p:txBody>
          <a:bodyPr vert="horz" wrap="square" lIns="0" tIns="50165" rIns="0" bIns="0" rtlCol="0">
            <a:spAutoFit/>
          </a:bodyPr>
          <a:lstStyle/>
          <a:p>
            <a:pPr marL="12700" marR="5080">
              <a:lnSpc>
                <a:spcPts val="3130"/>
              </a:lnSpc>
              <a:spcBef>
                <a:spcPts val="395"/>
              </a:spcBef>
            </a:pPr>
            <a:r>
              <a:rPr sz="2800" spc="-10" dirty="0">
                <a:latin typeface="Liberation Sans"/>
                <a:cs typeface="Liberation Sans"/>
              </a:rPr>
              <a:t>No </a:t>
            </a:r>
            <a:r>
              <a:rPr sz="2800" spc="-5" dirty="0">
                <a:latin typeface="Liberation Sans"/>
                <a:cs typeface="Liberation Sans"/>
              </a:rPr>
              <a:t>light </a:t>
            </a:r>
            <a:r>
              <a:rPr sz="2800" dirty="0">
                <a:latin typeface="Liberation Sans"/>
                <a:cs typeface="Liberation Sans"/>
              </a:rPr>
              <a:t>from the </a:t>
            </a:r>
            <a:r>
              <a:rPr sz="2800" spc="-5" dirty="0">
                <a:latin typeface="Liberation Sans"/>
                <a:cs typeface="Liberation Sans"/>
              </a:rPr>
              <a:t>head light  will pass through the</a:t>
            </a:r>
            <a:endParaRPr sz="2800">
              <a:latin typeface="Liberation Sans"/>
              <a:cs typeface="Liberation Sans"/>
            </a:endParaRPr>
          </a:p>
          <a:p>
            <a:pPr marL="12700">
              <a:lnSpc>
                <a:spcPts val="3065"/>
              </a:lnSpc>
            </a:pPr>
            <a:r>
              <a:rPr sz="2800" spc="-5" dirty="0">
                <a:latin typeface="Liberation Sans"/>
                <a:cs typeface="Liberation Sans"/>
              </a:rPr>
              <a:t>Wind</a:t>
            </a:r>
            <a:r>
              <a:rPr sz="2800" spc="-10" dirty="0">
                <a:latin typeface="Liberation Sans"/>
                <a:cs typeface="Liberation Sans"/>
              </a:rPr>
              <a:t> </a:t>
            </a:r>
            <a:r>
              <a:rPr sz="2800" dirty="0">
                <a:latin typeface="Liberation Sans"/>
                <a:cs typeface="Liberation Sans"/>
              </a:rPr>
              <a:t>screen.</a:t>
            </a:r>
            <a:endParaRPr sz="2800">
              <a:latin typeface="Liberation Sans"/>
              <a:cs typeface="Liberation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1320" y="393700"/>
            <a:ext cx="4305300" cy="452120"/>
          </a:xfrm>
          <a:prstGeom prst="rect">
            <a:avLst/>
          </a:prstGeom>
        </p:spPr>
        <p:txBody>
          <a:bodyPr vert="horz" wrap="square" lIns="0" tIns="12700" rIns="0" bIns="0" rtlCol="0">
            <a:spAutoFit/>
          </a:bodyPr>
          <a:lstStyle/>
          <a:p>
            <a:pPr marL="12700">
              <a:lnSpc>
                <a:spcPct val="100000"/>
              </a:lnSpc>
              <a:spcBef>
                <a:spcPts val="100"/>
              </a:spcBef>
            </a:pPr>
            <a:r>
              <a:rPr b="1" spc="-5" dirty="0">
                <a:latin typeface="Liberation Sans"/>
                <a:cs typeface="Liberation Sans"/>
              </a:rPr>
              <a:t>Adjustable tint </a:t>
            </a:r>
            <a:r>
              <a:rPr b="1" spc="-10" dirty="0">
                <a:latin typeface="Liberation Sans"/>
                <a:cs typeface="Liberation Sans"/>
              </a:rPr>
              <a:t>windows</a:t>
            </a:r>
            <a:r>
              <a:rPr b="1" spc="-60" dirty="0">
                <a:latin typeface="Liberation Sans"/>
                <a:cs typeface="Liberation Sans"/>
              </a:rPr>
              <a:t> </a:t>
            </a:r>
            <a:r>
              <a:rPr b="1" dirty="0">
                <a:latin typeface="Liberation Sans"/>
                <a:cs typeface="Liberation Sans"/>
              </a:rPr>
              <a:t>:</a:t>
            </a:r>
          </a:p>
        </p:txBody>
      </p:sp>
      <p:sp>
        <p:nvSpPr>
          <p:cNvPr id="3" name="object 3"/>
          <p:cNvSpPr/>
          <p:nvPr/>
        </p:nvSpPr>
        <p:spPr>
          <a:xfrm>
            <a:off x="1187450" y="1150619"/>
            <a:ext cx="6732270" cy="494792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652780" y="6442709"/>
            <a:ext cx="8646795" cy="849630"/>
          </a:xfrm>
          <a:prstGeom prst="rect">
            <a:avLst/>
          </a:prstGeom>
        </p:spPr>
        <p:txBody>
          <a:bodyPr vert="horz" wrap="square" lIns="0" tIns="50165" rIns="0" bIns="0" rtlCol="0">
            <a:spAutoFit/>
          </a:bodyPr>
          <a:lstStyle/>
          <a:p>
            <a:pPr marL="12700" marR="5080">
              <a:lnSpc>
                <a:spcPts val="3130"/>
              </a:lnSpc>
              <a:spcBef>
                <a:spcPts val="395"/>
              </a:spcBef>
            </a:pPr>
            <a:r>
              <a:rPr sz="2800" spc="-5" dirty="0">
                <a:latin typeface="Liberation Sans"/>
                <a:cs typeface="Liberation Sans"/>
              </a:rPr>
              <a:t>By adjusting </a:t>
            </a:r>
            <a:r>
              <a:rPr sz="2800" dirty="0">
                <a:latin typeface="Liberation Sans"/>
                <a:cs typeface="Liberation Sans"/>
              </a:rPr>
              <a:t>relative </a:t>
            </a:r>
            <a:r>
              <a:rPr sz="2800" spc="-5" dirty="0">
                <a:latin typeface="Liberation Sans"/>
                <a:cs typeface="Liberation Sans"/>
              </a:rPr>
              <a:t>orientation of </a:t>
            </a:r>
            <a:r>
              <a:rPr sz="2800" dirty="0">
                <a:latin typeface="Liberation Sans"/>
                <a:cs typeface="Liberation Sans"/>
              </a:rPr>
              <a:t>2 </a:t>
            </a:r>
            <a:r>
              <a:rPr sz="2800" spc="-5" dirty="0">
                <a:latin typeface="Liberation Sans"/>
                <a:cs typeface="Liberation Sans"/>
              </a:rPr>
              <a:t>polaroids, the light  intensity </a:t>
            </a:r>
            <a:r>
              <a:rPr sz="2800" dirty="0">
                <a:latin typeface="Liberation Sans"/>
                <a:cs typeface="Liberation Sans"/>
              </a:rPr>
              <a:t>is </a:t>
            </a:r>
            <a:r>
              <a:rPr sz="2800" spc="-5" dirty="0">
                <a:latin typeface="Liberation Sans"/>
                <a:cs typeface="Liberation Sans"/>
              </a:rPr>
              <a:t>adjusted </a:t>
            </a:r>
            <a:r>
              <a:rPr sz="2800" dirty="0">
                <a:latin typeface="Liberation Sans"/>
                <a:cs typeface="Liberation Sans"/>
              </a:rPr>
              <a:t>in tint</a:t>
            </a:r>
            <a:r>
              <a:rPr sz="2800" spc="-20" dirty="0">
                <a:latin typeface="Liberation Sans"/>
                <a:cs typeface="Liberation Sans"/>
              </a:rPr>
              <a:t> </a:t>
            </a:r>
            <a:r>
              <a:rPr sz="2800" spc="-5" dirty="0">
                <a:latin typeface="Liberation Sans"/>
                <a:cs typeface="Liberation Sans"/>
              </a:rPr>
              <a:t>windows.</a:t>
            </a:r>
            <a:endParaRPr sz="2800">
              <a:latin typeface="Liberation Sans"/>
              <a:cs typeface="Liberatio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778545" y="1385177"/>
            <a:ext cx="5659707" cy="4521147"/>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09269" y="374650"/>
            <a:ext cx="6673215" cy="452120"/>
          </a:xfrm>
          <a:prstGeom prst="rect">
            <a:avLst/>
          </a:prstGeom>
        </p:spPr>
        <p:txBody>
          <a:bodyPr vert="horz" wrap="square" lIns="0" tIns="12700" rIns="0" bIns="0" rtlCol="0">
            <a:spAutoFit/>
          </a:bodyPr>
          <a:lstStyle/>
          <a:p>
            <a:pPr marL="12700">
              <a:lnSpc>
                <a:spcPct val="100000"/>
              </a:lnSpc>
              <a:spcBef>
                <a:spcPts val="100"/>
              </a:spcBef>
            </a:pPr>
            <a:r>
              <a:rPr b="1" spc="-10" dirty="0">
                <a:latin typeface="Liberation Sans"/>
                <a:cs typeface="Liberation Sans"/>
              </a:rPr>
              <a:t>What </a:t>
            </a:r>
            <a:r>
              <a:rPr b="1" dirty="0">
                <a:latin typeface="Liberation Sans"/>
                <a:cs typeface="Liberation Sans"/>
              </a:rPr>
              <a:t>if </a:t>
            </a:r>
            <a:r>
              <a:rPr b="1" spc="-5" dirty="0">
                <a:latin typeface="Liberation Sans"/>
                <a:cs typeface="Liberation Sans"/>
              </a:rPr>
              <a:t>you </a:t>
            </a:r>
            <a:r>
              <a:rPr b="1" spc="-10" dirty="0">
                <a:latin typeface="Liberation Sans"/>
                <a:cs typeface="Liberation Sans"/>
              </a:rPr>
              <a:t>introduce </a:t>
            </a:r>
            <a:r>
              <a:rPr b="1" dirty="0">
                <a:latin typeface="Liberation Sans"/>
                <a:cs typeface="Liberation Sans"/>
              </a:rPr>
              <a:t>a </a:t>
            </a:r>
            <a:r>
              <a:rPr b="1" spc="-5" dirty="0">
                <a:latin typeface="Liberation Sans"/>
                <a:cs typeface="Liberation Sans"/>
              </a:rPr>
              <a:t>slit </a:t>
            </a:r>
            <a:r>
              <a:rPr b="1" dirty="0">
                <a:latin typeface="Liberation Sans"/>
                <a:cs typeface="Liberation Sans"/>
              </a:rPr>
              <a:t>in </a:t>
            </a:r>
            <a:r>
              <a:rPr b="1" spc="-5" dirty="0">
                <a:latin typeface="Liberation Sans"/>
                <a:cs typeface="Liberation Sans"/>
              </a:rPr>
              <a:t>the </a:t>
            </a:r>
            <a:r>
              <a:rPr b="1" spc="-10" dirty="0">
                <a:latin typeface="Liberation Sans"/>
                <a:cs typeface="Liberation Sans"/>
              </a:rPr>
              <a:t>path?</a:t>
            </a:r>
          </a:p>
        </p:txBody>
      </p:sp>
      <p:sp>
        <p:nvSpPr>
          <p:cNvPr id="4" name="object 4"/>
          <p:cNvSpPr txBox="1"/>
          <p:nvPr/>
        </p:nvSpPr>
        <p:spPr>
          <a:xfrm>
            <a:off x="706119" y="5977890"/>
            <a:ext cx="8714740" cy="1163320"/>
          </a:xfrm>
          <a:prstGeom prst="rect">
            <a:avLst/>
          </a:prstGeom>
        </p:spPr>
        <p:txBody>
          <a:bodyPr vert="horz" wrap="square" lIns="0" tIns="46355" rIns="0" bIns="0" rtlCol="0">
            <a:spAutoFit/>
          </a:bodyPr>
          <a:lstStyle/>
          <a:p>
            <a:pPr marL="12700" marR="5080" algn="just">
              <a:lnSpc>
                <a:spcPts val="2920"/>
              </a:lnSpc>
              <a:spcBef>
                <a:spcPts val="365"/>
              </a:spcBef>
            </a:pPr>
            <a:r>
              <a:rPr sz="2600" spc="-5" dirty="0">
                <a:latin typeface="Liberation Sans"/>
                <a:cs typeface="Liberation Sans"/>
              </a:rPr>
              <a:t>If </a:t>
            </a:r>
            <a:r>
              <a:rPr sz="2600" dirty="0">
                <a:latin typeface="Liberation Sans"/>
                <a:cs typeface="Liberation Sans"/>
              </a:rPr>
              <a:t>a </a:t>
            </a:r>
            <a:r>
              <a:rPr sz="2600" spc="-5" dirty="0">
                <a:latin typeface="Liberation Sans"/>
                <a:cs typeface="Liberation Sans"/>
              </a:rPr>
              <a:t>longitudinal </a:t>
            </a:r>
            <a:r>
              <a:rPr sz="2600" dirty="0">
                <a:latin typeface="Liberation Sans"/>
                <a:cs typeface="Liberation Sans"/>
              </a:rPr>
              <a:t>wave were </a:t>
            </a:r>
            <a:r>
              <a:rPr sz="2600" spc="-5" dirty="0">
                <a:latin typeface="Liberation Sans"/>
                <a:cs typeface="Liberation Sans"/>
              </a:rPr>
              <a:t>propagating in string, amplitude  </a:t>
            </a:r>
            <a:r>
              <a:rPr sz="2600" dirty="0">
                <a:latin typeface="Liberation Sans"/>
                <a:cs typeface="Liberation Sans"/>
              </a:rPr>
              <a:t>of </a:t>
            </a:r>
            <a:r>
              <a:rPr sz="2600" spc="-5" dirty="0">
                <a:latin typeface="Liberation Sans"/>
                <a:cs typeface="Liberation Sans"/>
              </a:rPr>
              <a:t>transmitted </a:t>
            </a:r>
            <a:r>
              <a:rPr sz="2600" dirty="0">
                <a:latin typeface="Liberation Sans"/>
                <a:cs typeface="Liberation Sans"/>
              </a:rPr>
              <a:t>wave </a:t>
            </a:r>
            <a:r>
              <a:rPr sz="2600" spc="-5" dirty="0">
                <a:latin typeface="Liberation Sans"/>
                <a:cs typeface="Liberation Sans"/>
              </a:rPr>
              <a:t>would </a:t>
            </a:r>
            <a:r>
              <a:rPr sz="2600" dirty="0">
                <a:latin typeface="Liberation Sans"/>
                <a:cs typeface="Liberation Sans"/>
              </a:rPr>
              <a:t>have been same </a:t>
            </a:r>
            <a:r>
              <a:rPr sz="2600" spc="-5" dirty="0">
                <a:latin typeface="Liberation Sans"/>
                <a:cs typeface="Liberation Sans"/>
              </a:rPr>
              <a:t>for all  orientations.</a:t>
            </a:r>
            <a:endParaRPr sz="2600">
              <a:latin typeface="Liberation Sans"/>
              <a:cs typeface="Liberatio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13965" y="1002841"/>
            <a:ext cx="8527325" cy="370223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5169" y="501650"/>
            <a:ext cx="4217035" cy="452120"/>
          </a:xfrm>
          <a:prstGeom prst="rect">
            <a:avLst/>
          </a:prstGeom>
        </p:spPr>
        <p:txBody>
          <a:bodyPr vert="horz" wrap="square" lIns="0" tIns="12700" rIns="0" bIns="0" rtlCol="0">
            <a:spAutoFit/>
          </a:bodyPr>
          <a:lstStyle/>
          <a:p>
            <a:pPr marL="12700">
              <a:lnSpc>
                <a:spcPct val="100000"/>
              </a:lnSpc>
              <a:spcBef>
                <a:spcPts val="100"/>
              </a:spcBef>
            </a:pPr>
            <a:r>
              <a:rPr b="1" spc="-5" dirty="0">
                <a:latin typeface="Liberation Sans"/>
                <a:cs typeface="Liberation Sans"/>
              </a:rPr>
              <a:t>Electromagnetic </a:t>
            </a:r>
            <a:r>
              <a:rPr b="1" spc="-30" dirty="0">
                <a:latin typeface="Liberation Sans"/>
                <a:cs typeface="Liberation Sans"/>
              </a:rPr>
              <a:t>Waves</a:t>
            </a:r>
            <a:r>
              <a:rPr b="1" spc="-65" dirty="0">
                <a:latin typeface="Liberation Sans"/>
                <a:cs typeface="Liberation Sans"/>
              </a:rPr>
              <a:t> </a:t>
            </a:r>
            <a:r>
              <a:rPr b="1" dirty="0">
                <a:latin typeface="Liberation Sans"/>
                <a:cs typeface="Liberation Sans"/>
              </a:rPr>
              <a:t>:</a:t>
            </a:r>
          </a:p>
        </p:txBody>
      </p:sp>
      <p:sp>
        <p:nvSpPr>
          <p:cNvPr id="3" name="object 3"/>
          <p:cNvSpPr/>
          <p:nvPr/>
        </p:nvSpPr>
        <p:spPr>
          <a:xfrm>
            <a:off x="1965904" y="1311321"/>
            <a:ext cx="5618416" cy="4349068"/>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725169" y="5906770"/>
            <a:ext cx="9190990" cy="1162050"/>
          </a:xfrm>
          <a:prstGeom prst="rect">
            <a:avLst/>
          </a:prstGeom>
        </p:spPr>
        <p:txBody>
          <a:bodyPr vert="horz" wrap="square" lIns="0" tIns="38735" rIns="0" bIns="0" rtlCol="0">
            <a:spAutoFit/>
          </a:bodyPr>
          <a:lstStyle/>
          <a:p>
            <a:pPr marL="12700" marR="5080">
              <a:lnSpc>
                <a:spcPct val="93400"/>
              </a:lnSpc>
              <a:spcBef>
                <a:spcPts val="305"/>
              </a:spcBef>
            </a:pPr>
            <a:r>
              <a:rPr sz="2600" dirty="0">
                <a:latin typeface="Liberation Sans"/>
                <a:cs typeface="Liberation Sans"/>
              </a:rPr>
              <a:t>The </a:t>
            </a:r>
            <a:r>
              <a:rPr sz="2600" spc="-5" dirty="0">
                <a:latin typeface="Liberation Sans"/>
                <a:cs typeface="Liberation Sans"/>
              </a:rPr>
              <a:t>direction </a:t>
            </a:r>
            <a:r>
              <a:rPr sz="2600" dirty="0">
                <a:latin typeface="Liberation Sans"/>
                <a:cs typeface="Liberation Sans"/>
              </a:rPr>
              <a:t>of </a:t>
            </a:r>
            <a:r>
              <a:rPr sz="2600" spc="-5" dirty="0">
                <a:latin typeface="Liberation Sans"/>
                <a:cs typeface="Liberation Sans"/>
              </a:rPr>
              <a:t>polarisation </a:t>
            </a:r>
            <a:r>
              <a:rPr sz="2600" dirty="0">
                <a:latin typeface="Liberation Sans"/>
                <a:cs typeface="Liberation Sans"/>
              </a:rPr>
              <a:t>of an </a:t>
            </a:r>
            <a:r>
              <a:rPr sz="2600" spc="-5" dirty="0">
                <a:latin typeface="Liberation Sans"/>
                <a:cs typeface="Liberation Sans"/>
              </a:rPr>
              <a:t>electromagnetic </a:t>
            </a:r>
            <a:r>
              <a:rPr sz="2600" dirty="0">
                <a:latin typeface="Liberation Sans"/>
                <a:cs typeface="Liberation Sans"/>
              </a:rPr>
              <a:t>wave has  </a:t>
            </a:r>
            <a:r>
              <a:rPr sz="2600" spc="-5" dirty="0">
                <a:latin typeface="Liberation Sans"/>
                <a:cs typeface="Liberation Sans"/>
              </a:rPr>
              <a:t>traditionally </a:t>
            </a:r>
            <a:r>
              <a:rPr sz="2600" dirty="0">
                <a:latin typeface="Liberation Sans"/>
                <a:cs typeface="Liberation Sans"/>
              </a:rPr>
              <a:t>been defined </a:t>
            </a:r>
            <a:r>
              <a:rPr sz="2600" spc="-5" dirty="0">
                <a:latin typeface="Liberation Sans"/>
                <a:cs typeface="Liberation Sans"/>
              </a:rPr>
              <a:t>to lie along the direction </a:t>
            </a:r>
            <a:r>
              <a:rPr sz="2600" dirty="0">
                <a:latin typeface="Liberation Sans"/>
                <a:cs typeface="Liberation Sans"/>
              </a:rPr>
              <a:t>of </a:t>
            </a:r>
            <a:r>
              <a:rPr sz="2600" spc="-5" dirty="0">
                <a:latin typeface="Liberation Sans"/>
                <a:cs typeface="Liberation Sans"/>
              </a:rPr>
              <a:t>oscillation  </a:t>
            </a:r>
            <a:r>
              <a:rPr sz="2600" dirty="0">
                <a:latin typeface="Liberation Sans"/>
                <a:cs typeface="Liberation Sans"/>
              </a:rPr>
              <a:t>of </a:t>
            </a:r>
            <a:r>
              <a:rPr sz="2600" spc="-5" dirty="0">
                <a:latin typeface="Liberation Sans"/>
                <a:cs typeface="Liberation Sans"/>
              </a:rPr>
              <a:t>the electric field.</a:t>
            </a:r>
            <a:endParaRPr sz="2600">
              <a:latin typeface="Liberation Sans"/>
              <a:cs typeface="Liberatio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580997" y="620830"/>
            <a:ext cx="5751755" cy="6330368"/>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37490" y="527050"/>
            <a:ext cx="3665220" cy="421640"/>
          </a:xfrm>
          <a:prstGeom prst="rect">
            <a:avLst/>
          </a:prstGeom>
        </p:spPr>
        <p:txBody>
          <a:bodyPr vert="horz" wrap="square" lIns="0" tIns="12700" rIns="0" bIns="0" rtlCol="0">
            <a:spAutoFit/>
          </a:bodyPr>
          <a:lstStyle/>
          <a:p>
            <a:pPr marL="12700">
              <a:lnSpc>
                <a:spcPct val="100000"/>
              </a:lnSpc>
              <a:spcBef>
                <a:spcPts val="100"/>
              </a:spcBef>
            </a:pPr>
            <a:r>
              <a:rPr sz="2600" dirty="0"/>
              <a:t>P1 and P2 are</a:t>
            </a:r>
            <a:r>
              <a:rPr sz="2600" spc="-50" dirty="0"/>
              <a:t> </a:t>
            </a:r>
            <a:r>
              <a:rPr sz="2600" spc="-5" dirty="0"/>
              <a:t>polaroids.</a:t>
            </a:r>
            <a:endParaRPr sz="2600"/>
          </a:p>
        </p:txBody>
      </p:sp>
      <p:sp>
        <p:nvSpPr>
          <p:cNvPr id="4" name="object 4"/>
          <p:cNvSpPr txBox="1"/>
          <p:nvPr/>
        </p:nvSpPr>
        <p:spPr>
          <a:xfrm>
            <a:off x="201929" y="2724150"/>
            <a:ext cx="3206115" cy="3909060"/>
          </a:xfrm>
          <a:prstGeom prst="rect">
            <a:avLst/>
          </a:prstGeom>
        </p:spPr>
        <p:txBody>
          <a:bodyPr vert="horz" wrap="square" lIns="0" tIns="38100" rIns="0" bIns="0" rtlCol="0">
            <a:spAutoFit/>
          </a:bodyPr>
          <a:lstStyle/>
          <a:p>
            <a:pPr marL="12700" marR="25400">
              <a:lnSpc>
                <a:spcPct val="93500"/>
              </a:lnSpc>
              <a:spcBef>
                <a:spcPts val="300"/>
              </a:spcBef>
            </a:pPr>
            <a:r>
              <a:rPr sz="2600" spc="-5" dirty="0">
                <a:latin typeface="Liberation Sans"/>
                <a:cs typeface="Liberation Sans"/>
              </a:rPr>
              <a:t>If </a:t>
            </a:r>
            <a:r>
              <a:rPr sz="2600" dirty="0">
                <a:latin typeface="Liberation Sans"/>
                <a:cs typeface="Liberation Sans"/>
              </a:rPr>
              <a:t>P1 and P2 </a:t>
            </a:r>
            <a:r>
              <a:rPr sz="2600" spc="-5" dirty="0">
                <a:latin typeface="Liberation Sans"/>
                <a:cs typeface="Liberation Sans"/>
              </a:rPr>
              <a:t>are  parallel to </a:t>
            </a:r>
            <a:r>
              <a:rPr sz="2600" dirty="0">
                <a:latin typeface="Liberation Sans"/>
                <a:cs typeface="Liberation Sans"/>
              </a:rPr>
              <a:t>each</a:t>
            </a:r>
            <a:r>
              <a:rPr sz="2600" spc="-60" dirty="0">
                <a:latin typeface="Liberation Sans"/>
                <a:cs typeface="Liberation Sans"/>
              </a:rPr>
              <a:t> </a:t>
            </a:r>
            <a:r>
              <a:rPr sz="2600" spc="-25" dirty="0">
                <a:latin typeface="Liberation Sans"/>
                <a:cs typeface="Liberation Sans"/>
              </a:rPr>
              <a:t>other,  </a:t>
            </a:r>
            <a:r>
              <a:rPr sz="2600" spc="-5" dirty="0">
                <a:latin typeface="Liberation Sans"/>
                <a:cs typeface="Liberation Sans"/>
              </a:rPr>
              <a:t>light </a:t>
            </a:r>
            <a:r>
              <a:rPr sz="2600" dirty="0">
                <a:latin typeface="Liberation Sans"/>
                <a:cs typeface="Liberation Sans"/>
              </a:rPr>
              <a:t>intensity </a:t>
            </a:r>
            <a:r>
              <a:rPr sz="2600" spc="-5" dirty="0">
                <a:latin typeface="Liberation Sans"/>
                <a:cs typeface="Liberation Sans"/>
              </a:rPr>
              <a:t>will </a:t>
            </a:r>
            <a:r>
              <a:rPr sz="2600" dirty="0">
                <a:latin typeface="Liberation Sans"/>
                <a:cs typeface="Liberation Sans"/>
              </a:rPr>
              <a:t>be  maximum</a:t>
            </a:r>
            <a:endParaRPr sz="2600">
              <a:latin typeface="Liberation Sans"/>
              <a:cs typeface="Liberation Sans"/>
            </a:endParaRPr>
          </a:p>
          <a:p>
            <a:pPr marL="12700">
              <a:lnSpc>
                <a:spcPts val="2910"/>
              </a:lnSpc>
            </a:pPr>
            <a:r>
              <a:rPr sz="2600" spc="-5" dirty="0">
                <a:latin typeface="Liberation Sans"/>
                <a:cs typeface="Liberation Sans"/>
              </a:rPr>
              <a:t>after</a:t>
            </a:r>
            <a:r>
              <a:rPr sz="2600" spc="-15" dirty="0">
                <a:latin typeface="Liberation Sans"/>
                <a:cs typeface="Liberation Sans"/>
              </a:rPr>
              <a:t> </a:t>
            </a:r>
            <a:r>
              <a:rPr sz="2600" dirty="0">
                <a:latin typeface="Liberation Sans"/>
                <a:cs typeface="Liberation Sans"/>
              </a:rPr>
              <a:t>P2.</a:t>
            </a:r>
            <a:endParaRPr sz="2600">
              <a:latin typeface="Liberation Sans"/>
              <a:cs typeface="Liberation Sans"/>
            </a:endParaRPr>
          </a:p>
          <a:p>
            <a:pPr>
              <a:lnSpc>
                <a:spcPct val="100000"/>
              </a:lnSpc>
              <a:spcBef>
                <a:spcPts val="50"/>
              </a:spcBef>
            </a:pPr>
            <a:endParaRPr sz="3550">
              <a:latin typeface="Liberation Sans"/>
              <a:cs typeface="Liberation Sans"/>
            </a:endParaRPr>
          </a:p>
          <a:p>
            <a:pPr marL="12700" marR="5080">
              <a:lnSpc>
                <a:spcPct val="93500"/>
              </a:lnSpc>
            </a:pPr>
            <a:r>
              <a:rPr sz="2600" spc="-5" dirty="0">
                <a:latin typeface="Liberation Sans"/>
                <a:cs typeface="Liberation Sans"/>
              </a:rPr>
              <a:t>If </a:t>
            </a:r>
            <a:r>
              <a:rPr sz="2600" dirty="0">
                <a:latin typeface="Liberation Sans"/>
                <a:cs typeface="Liberation Sans"/>
              </a:rPr>
              <a:t>P1 and P2 are  </a:t>
            </a:r>
            <a:r>
              <a:rPr sz="2600" spc="-5" dirty="0">
                <a:latin typeface="Liberation Sans"/>
                <a:cs typeface="Liberation Sans"/>
              </a:rPr>
              <a:t>perpendicular to </a:t>
            </a:r>
            <a:r>
              <a:rPr sz="2600" dirty="0">
                <a:latin typeface="Liberation Sans"/>
                <a:cs typeface="Liberation Sans"/>
              </a:rPr>
              <a:t>each  </a:t>
            </a:r>
            <a:r>
              <a:rPr sz="2600" spc="-25" dirty="0">
                <a:latin typeface="Liberation Sans"/>
                <a:cs typeface="Liberation Sans"/>
              </a:rPr>
              <a:t>other, </a:t>
            </a:r>
            <a:r>
              <a:rPr sz="2600" spc="-5" dirty="0">
                <a:latin typeface="Liberation Sans"/>
                <a:cs typeface="Liberation Sans"/>
              </a:rPr>
              <a:t>light intensity is  minimum </a:t>
            </a:r>
            <a:r>
              <a:rPr sz="2600" dirty="0">
                <a:latin typeface="Liberation Sans"/>
                <a:cs typeface="Liberation Sans"/>
              </a:rPr>
              <a:t>after</a:t>
            </a:r>
            <a:r>
              <a:rPr sz="2600" spc="-25" dirty="0">
                <a:latin typeface="Liberation Sans"/>
                <a:cs typeface="Liberation Sans"/>
              </a:rPr>
              <a:t> </a:t>
            </a:r>
            <a:r>
              <a:rPr sz="2600" dirty="0">
                <a:latin typeface="Liberation Sans"/>
                <a:cs typeface="Liberation Sans"/>
              </a:rPr>
              <a:t>P2.</a:t>
            </a:r>
            <a:endParaRPr sz="2600">
              <a:latin typeface="Liberation Sans"/>
              <a:cs typeface="Liberatio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9269" y="501650"/>
            <a:ext cx="6120130" cy="452120"/>
          </a:xfrm>
          <a:prstGeom prst="rect">
            <a:avLst/>
          </a:prstGeom>
        </p:spPr>
        <p:txBody>
          <a:bodyPr vert="horz" wrap="square" lIns="0" tIns="12700" rIns="0" bIns="0" rtlCol="0">
            <a:spAutoFit/>
          </a:bodyPr>
          <a:lstStyle/>
          <a:p>
            <a:pPr marL="12700">
              <a:lnSpc>
                <a:spcPct val="100000"/>
              </a:lnSpc>
              <a:spcBef>
                <a:spcPts val="100"/>
              </a:spcBef>
            </a:pPr>
            <a:r>
              <a:rPr b="1" spc="-5" dirty="0">
                <a:latin typeface="Liberation Sans"/>
                <a:cs typeface="Liberation Sans"/>
              </a:rPr>
              <a:t>Representation </a:t>
            </a:r>
            <a:r>
              <a:rPr b="1" spc="-10" dirty="0">
                <a:latin typeface="Liberation Sans"/>
                <a:cs typeface="Liberation Sans"/>
              </a:rPr>
              <a:t>of unpolarised</a:t>
            </a:r>
            <a:r>
              <a:rPr b="1" spc="-30" dirty="0">
                <a:latin typeface="Liberation Sans"/>
                <a:cs typeface="Liberation Sans"/>
              </a:rPr>
              <a:t> </a:t>
            </a:r>
            <a:r>
              <a:rPr b="1" spc="-5" dirty="0">
                <a:latin typeface="Liberation Sans"/>
                <a:cs typeface="Liberation Sans"/>
              </a:rPr>
              <a:t>light:</a:t>
            </a:r>
          </a:p>
        </p:txBody>
      </p:sp>
      <p:sp>
        <p:nvSpPr>
          <p:cNvPr id="3" name="object 3"/>
          <p:cNvSpPr/>
          <p:nvPr/>
        </p:nvSpPr>
        <p:spPr>
          <a:xfrm>
            <a:off x="984709" y="1823997"/>
            <a:ext cx="7451614" cy="2523229"/>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325120" y="4611370"/>
            <a:ext cx="1945005" cy="421640"/>
          </a:xfrm>
          <a:prstGeom prst="rect">
            <a:avLst/>
          </a:prstGeom>
        </p:spPr>
        <p:txBody>
          <a:bodyPr vert="horz" wrap="square" lIns="0" tIns="12700" rIns="0" bIns="0" rtlCol="0">
            <a:spAutoFit/>
          </a:bodyPr>
          <a:lstStyle/>
          <a:p>
            <a:pPr marL="12700">
              <a:lnSpc>
                <a:spcPct val="100000"/>
              </a:lnSpc>
              <a:spcBef>
                <a:spcPts val="100"/>
              </a:spcBef>
              <a:tabLst>
                <a:tab pos="1327150" algn="l"/>
              </a:tabLst>
            </a:pPr>
            <a:r>
              <a:rPr sz="2600" dirty="0">
                <a:latin typeface="Liberation Sans"/>
                <a:cs typeface="Liberation Sans"/>
              </a:rPr>
              <a:t>E</a:t>
            </a:r>
            <a:r>
              <a:rPr sz="2600" spc="-10" dirty="0">
                <a:latin typeface="Liberation Sans"/>
                <a:cs typeface="Liberation Sans"/>
              </a:rPr>
              <a:t>l</a:t>
            </a:r>
            <a:r>
              <a:rPr sz="2600" spc="10" dirty="0">
                <a:latin typeface="Liberation Sans"/>
                <a:cs typeface="Liberation Sans"/>
              </a:rPr>
              <a:t>e</a:t>
            </a:r>
            <a:r>
              <a:rPr sz="2600" spc="5" dirty="0">
                <a:latin typeface="Liberation Sans"/>
                <a:cs typeface="Liberation Sans"/>
              </a:rPr>
              <a:t>c</a:t>
            </a:r>
            <a:r>
              <a:rPr sz="2600" spc="-5" dirty="0">
                <a:latin typeface="Liberation Sans"/>
                <a:cs typeface="Liberation Sans"/>
              </a:rPr>
              <a:t>t</a:t>
            </a:r>
            <a:r>
              <a:rPr sz="2600" spc="-10" dirty="0">
                <a:latin typeface="Liberation Sans"/>
                <a:cs typeface="Liberation Sans"/>
              </a:rPr>
              <a:t>r</a:t>
            </a:r>
            <a:r>
              <a:rPr sz="2600" spc="-5" dirty="0">
                <a:latin typeface="Liberation Sans"/>
                <a:cs typeface="Liberation Sans"/>
              </a:rPr>
              <a:t>i</a:t>
            </a:r>
            <a:r>
              <a:rPr sz="2600" dirty="0">
                <a:latin typeface="Liberation Sans"/>
                <a:cs typeface="Liberation Sans"/>
              </a:rPr>
              <a:t>c	</a:t>
            </a:r>
            <a:r>
              <a:rPr sz="2600" spc="-5" dirty="0">
                <a:latin typeface="Liberation Sans"/>
                <a:cs typeface="Liberation Sans"/>
              </a:rPr>
              <a:t>f</a:t>
            </a:r>
            <a:r>
              <a:rPr sz="2600" spc="-10" dirty="0">
                <a:latin typeface="Liberation Sans"/>
                <a:cs typeface="Liberation Sans"/>
              </a:rPr>
              <a:t>i</a:t>
            </a:r>
            <a:r>
              <a:rPr sz="2600" dirty="0">
                <a:latin typeface="Liberation Sans"/>
                <a:cs typeface="Liberation Sans"/>
              </a:rPr>
              <a:t>e</a:t>
            </a:r>
            <a:r>
              <a:rPr sz="2600" spc="-5" dirty="0">
                <a:latin typeface="Liberation Sans"/>
                <a:cs typeface="Liberation Sans"/>
              </a:rPr>
              <a:t>ld</a:t>
            </a:r>
            <a:endParaRPr sz="2600">
              <a:latin typeface="Liberation Sans"/>
              <a:cs typeface="Liberation Sans"/>
            </a:endParaRPr>
          </a:p>
        </p:txBody>
      </p:sp>
      <p:sp>
        <p:nvSpPr>
          <p:cNvPr id="5" name="object 5"/>
          <p:cNvSpPr txBox="1"/>
          <p:nvPr/>
        </p:nvSpPr>
        <p:spPr>
          <a:xfrm>
            <a:off x="2475710" y="4611370"/>
            <a:ext cx="6939280" cy="421640"/>
          </a:xfrm>
          <a:prstGeom prst="rect">
            <a:avLst/>
          </a:prstGeom>
        </p:spPr>
        <p:txBody>
          <a:bodyPr vert="horz" wrap="square" lIns="0" tIns="12700" rIns="0" bIns="0" rtlCol="0">
            <a:spAutoFit/>
          </a:bodyPr>
          <a:lstStyle/>
          <a:p>
            <a:pPr marL="12700">
              <a:lnSpc>
                <a:spcPct val="100000"/>
              </a:lnSpc>
              <a:spcBef>
                <a:spcPts val="100"/>
              </a:spcBef>
              <a:tabLst>
                <a:tab pos="1145540" algn="l"/>
                <a:tab pos="1615440" algn="l"/>
                <a:tab pos="3742690" algn="l"/>
                <a:tab pos="4505960" algn="l"/>
                <a:tab pos="4920615" algn="l"/>
              </a:tabLst>
            </a:pPr>
            <a:r>
              <a:rPr sz="2600" dirty="0">
                <a:latin typeface="Liberation Sans"/>
                <a:cs typeface="Liberation Sans"/>
              </a:rPr>
              <a:t>vector	</a:t>
            </a:r>
            <a:r>
              <a:rPr sz="2600" spc="-5" dirty="0">
                <a:latin typeface="Liberation Sans"/>
                <a:cs typeface="Liberation Sans"/>
              </a:rPr>
              <a:t>is	</a:t>
            </a:r>
            <a:r>
              <a:rPr sz="2600" dirty="0">
                <a:latin typeface="Liberation Sans"/>
                <a:cs typeface="Liberation Sans"/>
              </a:rPr>
              <a:t>decomposed	</a:t>
            </a:r>
            <a:r>
              <a:rPr sz="2600" spc="-5" dirty="0">
                <a:latin typeface="Liberation Sans"/>
                <a:cs typeface="Liberation Sans"/>
              </a:rPr>
              <a:t>into	</a:t>
            </a:r>
            <a:r>
              <a:rPr sz="2600" dirty="0">
                <a:latin typeface="Liberation Sans"/>
                <a:cs typeface="Liberation Sans"/>
              </a:rPr>
              <a:t>2	</a:t>
            </a:r>
            <a:r>
              <a:rPr sz="2600" spc="-5" dirty="0">
                <a:latin typeface="Liberation Sans"/>
                <a:cs typeface="Liberation Sans"/>
              </a:rPr>
              <a:t>perpendicular</a:t>
            </a:r>
            <a:endParaRPr sz="2600">
              <a:latin typeface="Liberation Sans"/>
              <a:cs typeface="Liberation Sans"/>
            </a:endParaRPr>
          </a:p>
        </p:txBody>
      </p:sp>
      <p:sp>
        <p:nvSpPr>
          <p:cNvPr id="6" name="object 6"/>
          <p:cNvSpPr txBox="1"/>
          <p:nvPr/>
        </p:nvSpPr>
        <p:spPr>
          <a:xfrm>
            <a:off x="325120" y="4982209"/>
            <a:ext cx="9089390" cy="2273300"/>
          </a:xfrm>
          <a:prstGeom prst="rect">
            <a:avLst/>
          </a:prstGeom>
        </p:spPr>
        <p:txBody>
          <a:bodyPr vert="horz" wrap="square" lIns="0" tIns="38735" rIns="0" bIns="0" rtlCol="0">
            <a:spAutoFit/>
          </a:bodyPr>
          <a:lstStyle/>
          <a:p>
            <a:pPr marL="12700" marR="5715" algn="just">
              <a:lnSpc>
                <a:spcPct val="93400"/>
              </a:lnSpc>
              <a:spcBef>
                <a:spcPts val="305"/>
              </a:spcBef>
            </a:pPr>
            <a:r>
              <a:rPr sz="2600" dirty="0">
                <a:latin typeface="Liberation Sans"/>
                <a:cs typeface="Liberation Sans"/>
              </a:rPr>
              <a:t>components. </a:t>
            </a:r>
            <a:r>
              <a:rPr sz="2600" spc="-5" dirty="0">
                <a:latin typeface="Liberation Sans"/>
                <a:cs typeface="Liberation Sans"/>
              </a:rPr>
              <a:t>If direction </a:t>
            </a:r>
            <a:r>
              <a:rPr sz="2600" dirty="0">
                <a:latin typeface="Liberation Sans"/>
                <a:cs typeface="Liberation Sans"/>
              </a:rPr>
              <a:t>of </a:t>
            </a:r>
            <a:r>
              <a:rPr sz="2600" spc="-5" dirty="0">
                <a:latin typeface="Liberation Sans"/>
                <a:cs typeface="Liberation Sans"/>
              </a:rPr>
              <a:t>propagation </a:t>
            </a:r>
            <a:r>
              <a:rPr sz="2600" dirty="0">
                <a:latin typeface="Liberation Sans"/>
                <a:cs typeface="Liberation Sans"/>
              </a:rPr>
              <a:t>of wave </a:t>
            </a:r>
            <a:r>
              <a:rPr sz="2600" spc="-5" dirty="0">
                <a:latin typeface="Liberation Sans"/>
                <a:cs typeface="Liberation Sans"/>
              </a:rPr>
              <a:t>is z-direction,  then Electric field </a:t>
            </a:r>
            <a:r>
              <a:rPr sz="2600" dirty="0">
                <a:latin typeface="Liberation Sans"/>
                <a:cs typeface="Liberation Sans"/>
              </a:rPr>
              <a:t>vector </a:t>
            </a:r>
            <a:r>
              <a:rPr sz="2600" spc="-5" dirty="0">
                <a:latin typeface="Liberation Sans"/>
                <a:cs typeface="Liberation Sans"/>
              </a:rPr>
              <a:t>is </a:t>
            </a:r>
            <a:r>
              <a:rPr sz="2600" dirty="0">
                <a:latin typeface="Liberation Sans"/>
                <a:cs typeface="Liberation Sans"/>
              </a:rPr>
              <a:t>decomposed </a:t>
            </a:r>
            <a:r>
              <a:rPr sz="2600" spc="-5" dirty="0">
                <a:latin typeface="Liberation Sans"/>
                <a:cs typeface="Liberation Sans"/>
              </a:rPr>
              <a:t>into </a:t>
            </a:r>
            <a:r>
              <a:rPr sz="2600" dirty="0">
                <a:latin typeface="Liberation Sans"/>
                <a:cs typeface="Liberation Sans"/>
              </a:rPr>
              <a:t>x and y  components.</a:t>
            </a:r>
            <a:endParaRPr sz="2600">
              <a:latin typeface="Liberation Sans"/>
              <a:cs typeface="Liberation Sans"/>
            </a:endParaRPr>
          </a:p>
          <a:p>
            <a:pPr>
              <a:lnSpc>
                <a:spcPct val="100000"/>
              </a:lnSpc>
            </a:pPr>
            <a:endParaRPr sz="2600">
              <a:latin typeface="Liberation Sans"/>
              <a:cs typeface="Liberation Sans"/>
            </a:endParaRPr>
          </a:p>
          <a:p>
            <a:pPr marL="12700" marR="5080" algn="just">
              <a:lnSpc>
                <a:spcPts val="2910"/>
              </a:lnSpc>
            </a:pPr>
            <a:r>
              <a:rPr sz="2600" dirty="0">
                <a:latin typeface="Liberation Sans"/>
                <a:cs typeface="Liberation Sans"/>
              </a:rPr>
              <a:t>For </a:t>
            </a:r>
            <a:r>
              <a:rPr sz="2600" spc="-5" dirty="0">
                <a:latin typeface="Liberation Sans"/>
                <a:cs typeface="Liberation Sans"/>
              </a:rPr>
              <a:t>unpolarised light, the </a:t>
            </a:r>
            <a:r>
              <a:rPr sz="2600" dirty="0">
                <a:latin typeface="Liberation Sans"/>
                <a:cs typeface="Liberation Sans"/>
              </a:rPr>
              <a:t>components have equal amplitudes,  and </a:t>
            </a:r>
            <a:r>
              <a:rPr sz="2600" spc="-5" dirty="0">
                <a:latin typeface="Liberation Sans"/>
                <a:cs typeface="Liberation Sans"/>
              </a:rPr>
              <a:t>the </a:t>
            </a:r>
            <a:r>
              <a:rPr sz="2600" dirty="0">
                <a:latin typeface="Liberation Sans"/>
                <a:cs typeface="Liberation Sans"/>
              </a:rPr>
              <a:t>phase </a:t>
            </a:r>
            <a:r>
              <a:rPr sz="2600" spc="-10" dirty="0">
                <a:latin typeface="Liberation Sans"/>
                <a:cs typeface="Liberation Sans"/>
              </a:rPr>
              <a:t>difference </a:t>
            </a:r>
            <a:r>
              <a:rPr sz="2600" dirty="0">
                <a:latin typeface="Liberation Sans"/>
                <a:cs typeface="Liberation Sans"/>
              </a:rPr>
              <a:t>between </a:t>
            </a:r>
            <a:r>
              <a:rPr sz="2600" spc="-5" dirty="0">
                <a:latin typeface="Liberation Sans"/>
                <a:cs typeface="Liberation Sans"/>
              </a:rPr>
              <a:t>them </a:t>
            </a:r>
            <a:r>
              <a:rPr sz="2600" dirty="0">
                <a:latin typeface="Liberation Sans"/>
                <a:cs typeface="Liberation Sans"/>
              </a:rPr>
              <a:t>varies</a:t>
            </a:r>
            <a:r>
              <a:rPr sz="2600" spc="45" dirty="0">
                <a:latin typeface="Liberation Sans"/>
                <a:cs typeface="Liberation Sans"/>
              </a:rPr>
              <a:t> </a:t>
            </a:r>
            <a:r>
              <a:rPr sz="2600" spc="-25" dirty="0">
                <a:latin typeface="Liberation Sans"/>
                <a:cs typeface="Liberation Sans"/>
              </a:rPr>
              <a:t>randomly.</a:t>
            </a:r>
            <a:endParaRPr sz="2600">
              <a:latin typeface="Liberation Sans"/>
              <a:cs typeface="Liberation Sans"/>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UIDATA" val="&lt;database version=&quot;11.0&quot;&gt;&lt;object type=&quot;1&quot; unique_id=&quot;10001&quot;&gt;&lt;object type=&quot;2&quot; unique_id=&quot;10717&quot;&gt;&lt;object type=&quot;3&quot; unique_id=&quot;10718&quot;&gt;&lt;property id=&quot;20148&quot; value=&quot;5&quot;/&gt;&lt;property id=&quot;20300&quot; value=&quot;Slide 1 - &amp;quot;Polarisation&amp;quot;&quot;/&gt;&lt;property id=&quot;20307&quot; value=&quot;256&quot;/&gt;&lt;/object&gt;&lt;object type=&quot;3&quot; unique_id=&quot;10719&quot;&gt;&lt;property id=&quot;20148&quot; value=&quot;5&quot;/&gt;&lt;property id=&quot;20300&quot; value=&quot;Slide 2&quot;/&gt;&lt;property id=&quot;20307&quot; value=&quot;257&quot;/&gt;&lt;/object&gt;&lt;object type=&quot;3&quot; unique_id=&quot;10720&quot;&gt;&lt;property id=&quot;20148&quot; value=&quot;5&quot;/&gt;&lt;property id=&quot;20300&quot; value=&quot;Slide 3 - &amp;quot;What if you start  moving this rope in  a circle.&amp;quot;&quot;/&gt;&lt;property id=&quot;20307&quot; value=&quot;258&quot;/&gt;&lt;/object&gt;&lt;object type=&quot;3&quot; unique_id=&quot;10721&quot;&gt;&lt;property id=&quot;20148&quot; value=&quot;5&quot;/&gt;&lt;property id=&quot;20300&quot; value=&quot;Slide 4 - &amp;quot;What if you start moving rope in random directions in  short interval of time?&amp;quot;&quot;/&gt;&lt;property id=&quot;20307&quot; value=&quot;259&quot;/&gt;&lt;/object&gt;&lt;object type=&quot;3&quot; unique_id=&quot;10722&quot;&gt;&lt;property id=&quot;20148&quot; value=&quot;5&quot;/&gt;&lt;property id=&quot;20300&quot; value=&quot;Slide 5 - &amp;quot;What if you introduce a slit in the path?&amp;quot;&quot;/&gt;&lt;property id=&quot;20307&quot; value=&quot;260&quot;/&gt;&lt;/object&gt;&lt;object type=&quot;3&quot; unique_id=&quot;10723&quot;&gt;&lt;property id=&quot;20148&quot; value=&quot;5&quot;/&gt;&lt;property id=&quot;20300&quot; value=&quot;Slide 6&quot;/&gt;&lt;property id=&quot;20307&quot; value=&quot;261&quot;/&gt;&lt;/object&gt;&lt;object type=&quot;3&quot; unique_id=&quot;10724&quot;&gt;&lt;property id=&quot;20148&quot; value=&quot;5&quot;/&gt;&lt;property id=&quot;20300&quot; value=&quot;Slide 7 - &amp;quot;Electromagnetic Waves :&amp;quot;&quot;/&gt;&lt;property id=&quot;20307&quot; value=&quot;262&quot;/&gt;&lt;/object&gt;&lt;object type=&quot;3&quot; unique_id=&quot;10725&quot;&gt;&lt;property id=&quot;20148&quot; value=&quot;5&quot;/&gt;&lt;property id=&quot;20300&quot; value=&quot;Slide 8 - &amp;quot;P1 and P2 are polaroids.&amp;quot;&quot;/&gt;&lt;property id=&quot;20307&quot; value=&quot;263&quot;/&gt;&lt;/object&gt;&lt;object type=&quot;3&quot; unique_id=&quot;10726&quot;&gt;&lt;property id=&quot;20148&quot; value=&quot;5&quot;/&gt;&lt;property id=&quot;20300&quot; value=&quot;Slide 9 - &amp;quot;Representation of unpolarised light:&amp;quot;&quot;/&gt;&lt;property id=&quot;20307&quot; value=&quot;264&quot;/&gt;&lt;/object&gt;&lt;object type=&quot;3&quot; unique_id=&quot;10727&quot;&gt;&lt;property id=&quot;20148&quot; value=&quot;5&quot;/&gt;&lt;property id=&quot;20300&quot; value=&quot;Slide 10 - &amp;quot;Direction of  propagation&amp;quot;&quot;/&gt;&lt;property id=&quot;20307&quot; value=&quot;265&quot;/&gt;&lt;/object&gt;&lt;object type=&quot;3&quot; unique_id=&quot;10728&quot;&gt;&lt;property id=&quot;20148&quot; value=&quot;5&quot;/&gt;&lt;property id=&quot;20300&quot; value=&quot;Slide 11&quot;/&gt;&lt;property id=&quot;20307&quot; value=&quot;266&quot;/&gt;&lt;/object&gt;&lt;object type=&quot;3&quot; unique_id=&quot;10729&quot;&gt;&lt;property id=&quot;20148&quot; value=&quot;5&quot;/&gt;&lt;property id=&quot;20300&quot; value=&quot;Slide 12 - &amp;quot;The wire grid polariser :&amp;quot;&quot;/&gt;&lt;property id=&quot;20307&quot; value=&quot;267&quot;/&gt;&lt;/object&gt;&lt;object type=&quot;3&quot; unique_id=&quot;10730&quot;&gt;&lt;property id=&quot;20148&quot; value=&quot;5&quot;/&gt;&lt;property id=&quot;20300&quot; value=&quot;Slide 13&quot;/&gt;&lt;property id=&quot;20307&quot; value=&quot;268&quot;/&gt;&lt;/object&gt;&lt;object type=&quot;3&quot; unique_id=&quot;10731&quot;&gt;&lt;property id=&quot;20148&quot; value=&quot;5&quot;/&gt;&lt;property id=&quot;20300&quot; value=&quot;Slide 14&quot;/&gt;&lt;property id=&quot;20307&quot; value=&quot;269&quot;/&gt;&lt;/object&gt;&lt;object type=&quot;3&quot; unique_id=&quot;10732&quot;&gt;&lt;property id=&quot;20148&quot; value=&quot;5&quot;/&gt;&lt;property id=&quot;20300&quot; value=&quot;Slide 15 - &amp;quot;Polaroids:&amp;quot;&quot;/&gt;&lt;property id=&quot;20307&quot; value=&quot;270&quot;/&gt;&lt;/object&gt;&lt;object type=&quot;3&quot; unique_id=&quot;10733&quot;&gt;&lt;property id=&quot;20148&quot; value=&quot;5&quot;/&gt;&lt;property id=&quot;20300&quot; value=&quot;Slide 16&quot;/&gt;&lt;property id=&quot;20307&quot; value=&quot;271&quot;/&gt;&lt;/object&gt;&lt;object type=&quot;3&quot; unique_id=&quot;10734&quot;&gt;&lt;property id=&quot;20148&quot; value=&quot;5&quot;/&gt;&lt;property id=&quot;20300&quot; value=&quot;Slide 17 - &amp;quot;The lines show the direction of polarisation.&amp;quot;&quot;/&gt;&lt;property id=&quot;20307&quot; value=&quot;272&quot;/&gt;&lt;/object&gt;&lt;object type=&quot;3&quot; unique_id=&quot;10735&quot;&gt;&lt;property id=&quot;20148&quot; value=&quot;5&quot;/&gt;&lt;property id=&quot;20300&quot; value=&quot;Slide 18 - &amp;quot;Polarisation by Reflection:&amp;quot;&quot;/&gt;&lt;property id=&quot;20307&quot; value=&quot;273&quot;/&gt;&lt;/object&gt;&lt;object type=&quot;3&quot; unique_id=&quot;10736&quot;&gt;&lt;property id=&quot;20148&quot; value=&quot;5&quot;/&gt;&lt;property id=&quot;20300&quot; value=&quot;Slide 19 - &amp;quot;If an unpolarized light is incident at Brewster angle, then  the reflected beam will be linearly polarized with it&quot;/&gt;&lt;property id=&quot;20307&quot; value=&quot;274&quot;/&gt;&lt;/object&gt;&lt;object type=&quot;3&quot; unique_id=&quot;10737&quot;&gt;&lt;property id=&quot;20148&quot; value=&quot;5&quot;/&gt;&lt;property id=&quot;20300&quot; value=&quot;Slide 20 - &amp;quot;If an wave polarised in plane of paper is incident at Brewster  angle, then there will be no reflected beam!&amp;quot;&quot;/&gt;&lt;property id=&quot;20307&quot; value=&quot;275&quot;/&gt;&lt;/object&gt;&lt;object type=&quot;3&quot; unique_id=&quot;10738&quot;&gt;&lt;property id=&quot;20148&quot; value=&quot;5&quot;/&gt;&lt;property id=&quot;20300&quot; value=&quot;Slide 21 - &amp;quot;Brewster angle is given by :&amp;quot;&quot;/&gt;&lt;property id=&quot;20307&quot; value=&quot;276&quot;/&gt;&lt;/object&gt;&lt;object type=&quot;3&quot; unique_id=&quot;10739&quot;&gt;&lt;property id=&quot;20148&quot; value=&quot;5&quot;/&gt;&lt;property id=&quot;20300&quot; value=&quot;Slide 22 - &amp;quot;Reflected  polarized light&amp;quot;&quot;/&gt;&lt;property id=&quot;20307&quot; value=&quot;277&quot;/&gt;&lt;/object&gt;&lt;object type=&quot;3&quot; unique_id=&quot;10740&quot;&gt;&lt;property id=&quot;20148&quot; value=&quot;5&quot;/&gt;&lt;property id=&quot;20300&quot; value=&quot;Slide 23 - &amp;quot;Intensity of reflected polarised light can be increased by  using a pile of plates.&amp;quot;&quot;/&gt;&lt;property id=&quot;20307&quot; value=&quot;278&quot;/&gt;&lt;/object&gt;&lt;object type=&quot;3&quot; unique_id=&quot;10741&quot;&gt;&lt;property id=&quot;20148&quot; value=&quot;5&quot;/&gt;&lt;property id=&quot;20300&quot; value=&quot;Slide 24 - &amp;quot;Polarisation by double refraction :&amp;quot;&quot;/&gt;&lt;property id=&quot;20307&quot; value=&quot;279&quot;/&gt;&lt;/object&gt;&lt;object type=&quot;3&quot; unique_id=&quot;10742&quot;&gt;&lt;property id=&quot;20148&quot; value=&quot;5&quot;/&gt;&lt;property id=&quot;20300&quot; value=&quot;Slide 25&quot;/&gt;&lt;property id=&quot;20307&quot; value=&quot;280&quot;/&gt;&lt;/object&gt;&lt;object type=&quot;3&quot; unique_id=&quot;10743&quot;&gt;&lt;property id=&quot;20148&quot; value=&quot;5&quot;/&gt;&lt;property id=&quot;20300&quot; value=&quot;Slide 26&quot;/&gt;&lt;property id=&quot;20307&quot; value=&quot;281&quot;/&gt;&lt;/object&gt;&lt;object type=&quot;3&quot; unique_id=&quot;10744&quot;&gt;&lt;property id=&quot;20148&quot; value=&quot;5&quot;/&gt;&lt;property id=&quot;20300&quot; value=&quot;Slide 27&quot;/&gt;&lt;property id=&quot;20307&quot; value=&quot;282&quot;/&gt;&lt;/object&gt;&lt;object type=&quot;3&quot; unique_id=&quot;10745&quot;&gt;&lt;property id=&quot;20148&quot; value=&quot;5&quot;/&gt;&lt;property id=&quot;20300&quot; value=&quot;Slide 28 - &amp;quot;The plane containing the optic axis and the perpendicular  to the pair of opposite faces of the crystal is known a&quot;/&gt;&lt;property id=&quot;20307&quot; value=&quot;283&quot;/&gt;&lt;/object&gt;&lt;object type=&quot;3&quot; unique_id=&quot;10746&quot;&gt;&lt;property id=&quot;20148&quot; value=&quot;5&quot;/&gt;&lt;property id=&quot;20300&quot; value=&quot;Slide 29 - &amp;quot;Wavefront of O- and E-rays :&amp;quot;&quot;/&gt;&lt;property id=&quot;20307&quot; value=&quot;284&quot;/&gt;&lt;/object&gt;&lt;object type=&quot;3&quot; unique_id=&quot;10747&quot;&gt;&lt;property id=&quot;20148&quot; value=&quot;5&quot;/&gt;&lt;property id=&quot;20300&quot; value=&quot;Slide 30&quot;/&gt;&lt;property id=&quot;20307&quot; value=&quot;285&quot;/&gt;&lt;/object&gt;&lt;object type=&quot;3&quot; unique_id=&quot;10748&quot;&gt;&lt;property id=&quot;20148&quot; value=&quot;5&quot;/&gt;&lt;property id=&quot;20300&quot; value=&quot;Slide 31 - &amp;quot;Nicol Prism : Based on double refraction&amp;quot;&quot;/&gt;&lt;property id=&quot;20307&quot; value=&quot;286&quot;/&gt;&lt;/object&gt;&lt;object type=&quot;3&quot; unique_id=&quot;10749&quot;&gt;&lt;property id=&quot;20148&quot; value=&quot;5&quot;/&gt;&lt;property id=&quot;20300&quot; value=&quot;Slide 32&quot;/&gt;&lt;property id=&quot;20307&quot; value=&quot;287&quot;/&gt;&lt;/object&gt;&lt;object type=&quot;3&quot; unique_id=&quot;10750&quot;&gt;&lt;property id=&quot;20148&quot; value=&quot;5&quot;/&gt;&lt;property id=&quot;20300&quot; value=&quot;Slide 33 - &amp;quot;Working of Nicol Prism :&amp;quot;&quot;/&gt;&lt;property id=&quot;20307&quot; value=&quot;288&quot;/&gt;&lt;/object&gt;&lt;object type=&quot;3&quot; unique_id=&quot;10751&quot;&gt;&lt;property id=&quot;20148&quot; value=&quot;5&quot;/&gt;&lt;property id=&quot;20300&quot; value=&quot;Slide 34&quot;/&gt;&lt;property id=&quot;20307&quot; value=&quot;289&quot;/&gt;&lt;/object&gt;&lt;object type=&quot;3&quot; unique_id=&quot;10752&quot;&gt;&lt;property id=&quot;20148&quot; value=&quot;5&quot;/&gt;&lt;property id=&quot;20300&quot; value=&quot;Slide 35&quot;/&gt;&lt;property id=&quot;20307&quot; value=&quot;290&quot;/&gt;&lt;/object&gt;&lt;object type=&quot;3&quot; unique_id=&quot;10753&quot;&gt;&lt;property id=&quot;20148&quot; value=&quot;5&quot;/&gt;&lt;property id=&quot;20300&quot; value=&quot;Slide 36&quot;/&gt;&lt;property id=&quot;20307&quot; value=&quot;291&quot;/&gt;&lt;/object&gt;&lt;object type=&quot;3&quot; unique_id=&quot;10754&quot;&gt;&lt;property id=&quot;20148&quot; value=&quot;5&quot;/&gt;&lt;property id=&quot;20300&quot; value=&quot;Slide 37&quot;/&gt;&lt;property id=&quot;20307&quot; value=&quot;292&quot;/&gt;&lt;/object&gt;&lt;object type=&quot;3&quot; unique_id=&quot;10755&quot;&gt;&lt;property id=&quot;20148&quot; value=&quot;5&quot;/&gt;&lt;property id=&quot;20300&quot; value=&quot;Slide 38 - &amp;quot;Malus' law :&amp;quot;&quot;/&gt;&lt;property id=&quot;20307&quot; value=&quot;293&quot;/&gt;&lt;/object&gt;&lt;object type=&quot;3&quot; unique_id=&quot;10756&quot;&gt;&lt;property id=&quot;20148&quot; value=&quot;5&quot;/&gt;&lt;property id=&quot;20300&quot; value=&quot;Slide 39 - &amp;quot;Consider&amp;amp;#x09;the&amp;amp;#x09;incidence&amp;amp;#x09;of&amp;amp;#x09;the&amp;amp;#x09;y-polarized&amp;amp;#x09;beam&amp;amp;#x09;on&amp;amp;#x09;the  Polaroid P&amp;amp;#x09;whose pass axis makes an angle θ with the y&amp;quot;&quot;/&gt;&lt;property id=&quot;20307&quot; value=&quot;294&quot;/&gt;&lt;/object&gt;&lt;object type=&quot;3&quot; unique_id=&quot;10757&quot;&gt;&lt;property id=&quot;20148&quot; value=&quot;5&quot;/&gt;&lt;property id=&quot;20300&quot; value=&quot;Slide 40 - &amp;quot;The intensity of the emerging beam will be given by&amp;quot;&quot;/&gt;&lt;property id=&quot;20307&quot; value=&quot;295&quot;/&gt;&lt;/object&gt;&lt;object type=&quot;3&quot; unique_id=&quot;10758&quot;&gt;&lt;property id=&quot;20148&quot; value=&quot;5&quot;/&gt;&lt;property id=&quot;20300&quot; value=&quot;Slide 41 - &amp;quot;Anti-glare automobile headlights :&amp;quot;&quot;/&gt;&lt;property id=&quot;20307&quot; value=&quot;296&quot;/&gt;&lt;/object&gt;&lt;object type=&quot;3&quot; unique_id=&quot;10759&quot;&gt;&lt;property id=&quot;20148&quot; value=&quot;5&quot;/&gt;&lt;property id=&quot;20300&quot; value=&quot;Slide 42 - &amp;quot;Adjustable tint windows :&amp;quot;&quot;/&gt;&lt;property id=&quot;20307&quot; value=&quot;297&quot;/&gt;&lt;/object&gt;&lt;/object&gt;&lt;object type=&quot;8&quot; unique_id=&quot;10803&quot;&gt;&lt;/object&gt;&lt;/object&gt;&lt;/database&gt;"/>
  <p:tag name="MMPROD_NEXTUNIQUEID" val="10010"/>
  <p:tag name="SECTOMILLISECCONVERT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TotalTime>
  <Words>1887</Words>
  <Application>Microsoft Office PowerPoint</Application>
  <PresentationFormat>Custom</PresentationFormat>
  <Paragraphs>246</Paragraphs>
  <Slides>42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Calibri</vt:lpstr>
      <vt:lpstr>Liberation Sans</vt:lpstr>
      <vt:lpstr>Liberation Serif</vt:lpstr>
      <vt:lpstr>OpenSymbol</vt:lpstr>
      <vt:lpstr>Symbol</vt:lpstr>
      <vt:lpstr>Times New Roman</vt:lpstr>
      <vt:lpstr>Office Theme</vt:lpstr>
      <vt:lpstr>Polarisation</vt:lpstr>
      <vt:lpstr>PowerPoint Presentation</vt:lpstr>
      <vt:lpstr>What if you start  moving this rope in  a circle.</vt:lpstr>
      <vt:lpstr>What if you start moving rope in random directions in  short interval of time?</vt:lpstr>
      <vt:lpstr>What if you introduce a slit in the path?</vt:lpstr>
      <vt:lpstr>PowerPoint Presentation</vt:lpstr>
      <vt:lpstr>Electromagnetic Waves :</vt:lpstr>
      <vt:lpstr>P1 and P2 are polaroids.</vt:lpstr>
      <vt:lpstr>Representation of unpolarised light:</vt:lpstr>
      <vt:lpstr>Direction of  propagation</vt:lpstr>
      <vt:lpstr>PowerPoint Presentation</vt:lpstr>
      <vt:lpstr>The wire grid polariser :</vt:lpstr>
      <vt:lpstr>PowerPoint Presentation</vt:lpstr>
      <vt:lpstr>PowerPoint Presentation</vt:lpstr>
      <vt:lpstr>Polaroids:</vt:lpstr>
      <vt:lpstr>PowerPoint Presentation</vt:lpstr>
      <vt:lpstr>The lines show the direction of polarisation.</vt:lpstr>
      <vt:lpstr>Polarisation by Reflection:</vt:lpstr>
      <vt:lpstr>If an unpolarized light is incident at Brewster angle, then  the reflected beam will be linearly polarized with its electric  vector perpendicular to the plane of incidence.</vt:lpstr>
      <vt:lpstr>If an wave polarised in plane of paper is incident at Brewster  angle, then there will be no reflected beam!</vt:lpstr>
      <vt:lpstr>Brewster angle is given by :</vt:lpstr>
      <vt:lpstr>Reflected  polarized light</vt:lpstr>
      <vt:lpstr>Intensity of reflected polarised light can be increased by  using a pile of plates.</vt:lpstr>
      <vt:lpstr>Polarisation by double refraction :</vt:lpstr>
      <vt:lpstr>PowerPoint Presentation</vt:lpstr>
      <vt:lpstr>PowerPoint Presentation</vt:lpstr>
      <vt:lpstr>PowerPoint Presentation</vt:lpstr>
      <vt:lpstr>The plane containing the optic axis and the perpendicular  to the pair of opposite faces of the crystal is known as  principal section for that pair of faces of the crystal.</vt:lpstr>
      <vt:lpstr>Wavefront of O- and E-rays :</vt:lpstr>
      <vt:lpstr>PowerPoint Presentation</vt:lpstr>
      <vt:lpstr>Nicol Prism : Based on double refraction</vt:lpstr>
      <vt:lpstr>PowerPoint Presentation</vt:lpstr>
      <vt:lpstr>Working of Nicol Prism :</vt:lpstr>
      <vt:lpstr>PowerPoint Presentation</vt:lpstr>
      <vt:lpstr>PowerPoint Presentation</vt:lpstr>
      <vt:lpstr>PowerPoint Presentation</vt:lpstr>
      <vt:lpstr>PowerPoint Presentation</vt:lpstr>
      <vt:lpstr>Malus' law :</vt:lpstr>
      <vt:lpstr>Consider the incidence of the y-polarized beam on the  Polaroid P whose pass axis makes an angle θ with the y</vt:lpstr>
      <vt:lpstr>The intensity of the emerging beam will be given by</vt:lpstr>
      <vt:lpstr>Anti-glare automobile headlights :</vt:lpstr>
      <vt:lpstr>Adjustable tint windows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Polarisation</dc:title>
  <dc:creator>Dr. Alka</dc:creator>
  <cp:lastModifiedBy>Dr. Alka</cp:lastModifiedBy>
  <cp:revision>1</cp:revision>
  <dcterms:created xsi:type="dcterms:W3CDTF">2020-05-20T08:47:02Z</dcterms:created>
  <dcterms:modified xsi:type="dcterms:W3CDTF">2020-05-20T08:51:23Z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2016-10-20T00:00:00Z</vt:filetime>
  </property>
  <property fmtid="{D5CDD505-2E9C-101B-9397-08002B2CF9AE}" pid="3" name="Creator">
    <vt:lpwstr>Impress</vt:lpwstr>
  </property>
  <property fmtid="{D5CDD505-2E9C-101B-9397-08002B2CF9AE}" pid="4" name="LastSaved">
    <vt:filetime>2020-05-20T00:00:00Z</vt:filetime>
  </property>
</Properties>
</file>